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292" r:id="rId2"/>
    <p:sldId id="288" r:id="rId3"/>
    <p:sldId id="256" r:id="rId4"/>
    <p:sldId id="259" r:id="rId5"/>
    <p:sldId id="294" r:id="rId6"/>
    <p:sldId id="308" r:id="rId7"/>
    <p:sldId id="297" r:id="rId8"/>
    <p:sldId id="283" r:id="rId9"/>
    <p:sldId id="284" r:id="rId10"/>
    <p:sldId id="310" r:id="rId11"/>
    <p:sldId id="311" r:id="rId12"/>
    <p:sldId id="305" r:id="rId13"/>
    <p:sldId id="306" r:id="rId14"/>
    <p:sldId id="270" r:id="rId15"/>
    <p:sldId id="309" r:id="rId16"/>
    <p:sldId id="301" r:id="rId17"/>
    <p:sldId id="302" r:id="rId18"/>
    <p:sldId id="296" r:id="rId19"/>
    <p:sldId id="289" r:id="rId20"/>
    <p:sldId id="290" r:id="rId21"/>
    <p:sldId id="312" r:id="rId22"/>
    <p:sldId id="293" r:id="rId2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185E"/>
    <a:srgbClr val="007033"/>
    <a:srgbClr val="000066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5" autoAdjust="0"/>
    <p:restoredTop sz="94840" autoAdjust="0"/>
  </p:normalViewPr>
  <p:slideViewPr>
    <p:cSldViewPr>
      <p:cViewPr>
        <p:scale>
          <a:sx n="50" d="100"/>
          <a:sy n="50" d="100"/>
        </p:scale>
        <p:origin x="-1200" y="-221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DB0A-8DA5-48DE-90E5-22C067DCAAC9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D471-4417-4D54-9F28-8F662387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DEC6B48-C927-4F56-A2C0-944C7E2EA1BF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931ED23-5FC7-44F9-8198-B6A8F71AD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01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78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ED23-5FC7-44F9-8198-B6A8F71AD2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4090-2714-4348-8E0A-CBDDD997D942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FF0000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ru-RU" dirty="0" smtClean="0"/>
              <a:t>Январь 2017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44283-9ECF-479D-A2AF-6516EEC074CD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2E2EA-764C-4ADC-927C-7870D7E65C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23FD8-24F1-40F3-A3E8-96F4A887C0F8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D6299-9F99-4D59-BE5A-1DE97827F4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corowina.ucoz.com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C28C5-CE24-4A23-885B-BFDAE24AFD70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Monotype Corsiva" pitchFamily="66" charset="0"/>
              </a:rPr>
              <a:t>Январь 2017</a:t>
            </a:r>
            <a:endParaRPr lang="ru-RU" sz="1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6CF53-1278-4486-B587-77A3CEBD4EFC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ru-RU" dirty="0" smtClean="0">
                <a:latin typeface="Monotype Corsiva" pitchFamily="66" charset="0"/>
              </a:rPr>
              <a:t>Январь 2017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88B38-3E6A-4FAB-A6B9-9B9A026827CE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81D99-FAAC-456E-BB11-257E8BF89D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8AAD9-5677-4749-8904-7963290ECDD8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6041C-64ED-4AE8-BFC0-C560B1F6C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411760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66146-185F-4E79-9DB4-FB9AC1E9C9FC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AA025-6731-41D9-943D-8009C9014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79D8F-6756-46CB-A7C3-E7ED52C07C05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6F2E7-0473-451B-9129-793A57BE7D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11D31-154E-4678-8E62-1F51D91D122E}" type="datetimeFigureOut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78D62-2D9D-4BAA-9F6F-A6FC57F1B5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7868" y="380971"/>
            <a:ext cx="6375842" cy="8286808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D%D0%B5%D0%B3%D1%83%D1%80%D0%BE%D1%87%D0%BA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5.gif"/><Relationship Id="rId3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mir.ru/wp-content/uploads/2015/01/DSC0239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Газета Муниципального бюджетного дошкольного </a:t>
            </a:r>
            <a:r>
              <a:rPr lang="en-US" sz="27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образовательного учреждения города Костромы</a:t>
            </a:r>
            <a:r>
              <a:rPr lang="en-US" sz="27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«Центр Развития ребёнка  - Детский сад №13»</a:t>
            </a:r>
            <a:endParaRPr lang="ru-RU" dirty="0"/>
          </a:p>
        </p:txBody>
      </p:sp>
      <p:pic>
        <p:nvPicPr>
          <p:cNvPr id="4" name="Содержимое 3" descr="C:\Documents and Settings\Огонек\Мои документы\Мои рисунки\Рисунок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4665" y="2363755"/>
            <a:ext cx="5904655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33156" y="697226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Выпуск  3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Январь 2016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8362" y="395536"/>
            <a:ext cx="5779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Десять причин по которым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ребенок должен заниматься музыкой.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8960" y="2123728"/>
            <a:ext cx="378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" name="Рисунок 18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2656" y="1115616"/>
            <a:ext cx="612068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четвертая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 и язык – близнецы-братья. Они родились следом друг за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другом: сначала музыка, потом словесная речь, и в нашем мозге они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продолжают жить рядом. Фразы и предложения, запятые и точки,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вопросы и восклицания есть и в музыке, и в речи. Играющие и поющие лучше говорят и пишут, легче запоминают иностранные слова, быстрее усваивают грамматику. Меломаны-литераторы Тургенев и Стендаль, Борис Пастернак и Лев Толстой, Жан-Жак Руссо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Роллан, знающие не один иностранный язык, рекомендуют всем будущим полиглотам музыку.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пятая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 структурна и иерархична: крупные произведения распадаются на менее крупные части, которые в свою очередь делятся на небольшие темы и фрагменты, состоящие из мелких фраз и мотивов. Стихийное понимание музыкальной иерархии облегчает понимание компьютера, тоже сплошь иерархичного и структурного. Музыка ведёт прямо к вершинам компьютерных наук; не случайно фирма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предпочитает сотрудников с музыкальным  образованием.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шестая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Музыкальные занятия развивают навыки общения или,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коммуникативные навыки. За годы учёбы ребёнок-музыкант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познакомится с галантным и дружественным Моцартом, ершистым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атлетичным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Прокофьевым, умудрённым и философичным Бахом и другими музыкальными персонами. Играя, ему придётся в них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перевоплотиться и донести до публики их характер, манеру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чувствовать, голос и жесты. Теперь остаётся один шаг до таланта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менеджера, где едва ли не главное – понимать людей и, пользуясь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своим пониманием, управлять ими.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8362" y="395536"/>
            <a:ext cx="5779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Десять причин по которым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ребенок должен заниматься музыкой.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8960" y="2123728"/>
            <a:ext cx="378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" name="Рисунок 18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2656" y="1115616"/>
            <a:ext cx="61206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седьмая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 Музыканты мягкосердечны и одновременно мужественны. Как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утверждают психологи, музыканты-мужчины чувственны, как дамы, а  музыканты-женщины стойки и тверды духом, как мужчины. Музыка смягчает нравы, но, чтобы в ней преуспеть, надо быть мужественным.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восьмая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Занятия музыкой приучают «включаться по команде». Музыканты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меньше боятся страшного слова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deadline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срок сдачи работы. 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музыкальной школе нельзя перенести на завтра или на неделю вперёд зачёт по гаммам и классный концерт. Положение артиста на сцене приучает к максимальной готовности «по заказу», и ребёнок с таким опытом не завалит серьёзный экзамен, интервью при приёме на работу и ответственный доклад.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девятая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Музыкальные занятия воспитывают маленьких «Цезарей», умеющих делать много дел сразу. Музыка помогает ориентироваться в нескольких одновременных процессах: так, читающий с листа пианист, сразу делает несколько дел – помнит о прошлом, смотрит в будущее и контролирует настоящее.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И, наконец, последнее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 – наилучший путь к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жизненному успеху.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Почему? См. пункты 1-9.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9" name="Рисунок 8" descr="20170110_113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1589" y="6012160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33" y="285721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Monotype Corsiva" pitchFamily="66" charset="0"/>
              </a:rPr>
              <a:t>Литературная страничка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Алан Александр </a:t>
            </a:r>
            <a:r>
              <a:rPr lang="ru-RU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Милн</a:t>
            </a: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1475656"/>
            <a:ext cx="62646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Алан Александр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18 января 1882 года в Лондоне. С детства мечтал стать писателем. Учился в частной школе, владельцем которой был его отец. Затем поступил в Вестминстерскую школу, а потом в Тринити-колледж Кембриджа, где изучал математику.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Был участником Первой мировой войны как офицер британской армии, а затем много лет посвятил работе в редакции английского юмористического журнала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Punch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стал ассистентом редактора. В 1913 году он женился и в 1920 родился его единственный сын Кристофер Робин.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5" name="Рисунок 14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844824" cy="159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072" y="4283968"/>
            <a:ext cx="2381250" cy="317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664" y="478802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благодаря рождению Кристофера Робина на свет появились истории о "медведе с опилками в голове". Сказки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Винни-Пухе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его друзьях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рассказывал сыну на ночь. Героями этих историй стали игрушки мальчика и он сам. В 1926 году вышла первая книга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Винни-Пухе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через два года – вторая под названием «Дом на Пуховой опушке».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68649" y="25152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0" y="5583752"/>
            <a:ext cx="4248472" cy="294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04664" y="1043608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Большинству читателей в нашей стране истории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Винни-Пухе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знакомы по переводам Бориса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Героев писателя Алана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знают и любят дети во всем мире. По мотивам сказок сняты мультфильмы, а в Лондонском зоопарке даже стоит памятник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Винни-Пуху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6712" y="2699792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Игрушки Кристофера Робина, ставшие прототипами героев книги (кроме Крошки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не сохранился), с 1947 находятся в США (отданы туда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Милном-отцом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выставку, а после его смерти приобретены издательством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Даттон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»), до 1969 хранились в издательстве, а в настоящее время выставлены в Нью-Йоркской публичной библиотеке. Многие британцы считают, что эта важнейшая часть культурного наследия страны должна вернуться на родину. Вопрос о реституции игрушек поднимался даже в британском Парламенте (1998).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2736" y="75557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Мастерим с детьми</a:t>
            </a:r>
            <a:endParaRPr lang="en-US" sz="24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Волшебная банка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656" y="1907704"/>
            <a:ext cx="6239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7892" y="8808000"/>
            <a:ext cx="456893" cy="336000"/>
            <a:chOff x="4357686" y="6143644"/>
            <a:chExt cx="609190" cy="252000"/>
          </a:xfrm>
        </p:grpSpPr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4714876" y="6143644"/>
              <a:ext cx="252000" cy="252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омой 15">
              <a:hlinkClick r:id="rId2" action="ppaction://hlinksldjump" highlightClick="1"/>
            </p:cNvPr>
            <p:cNvSpPr/>
            <p:nvPr/>
          </p:nvSpPr>
          <p:spPr>
            <a:xfrm>
              <a:off x="4357686" y="6143644"/>
              <a:ext cx="252000" cy="25200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 descr="C:\Documents and Settings\Огонек\Мои документы\Мои рисунки\Рисунок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1538790" cy="1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www.millionpodarkov.ru/podelki/wp-content/uploads/2011/01/4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04" y="611560"/>
            <a:ext cx="2282190" cy="22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0648" y="1619672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на тему зима можно делать всей семьей, ведь это так увлекательно! Представьте только, что скучным морозным вечером в тепле дома за общим столом собралась вся семья, чтобы заняться творческим делом. Это очень сближает и улучшает отношения. А еще в результате такого занятия могут родиться замечательные изделия, которые украсят Вашу квартиру или смогут стать замечательным подарком близким.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65104" y="313184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Вам потребуются: маленькая баночка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елочка из пластики                          глицерин, блестки, мишура, ножницы, клеевой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термопистолет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http://www.millionpodarkov.ru/podelki/wp-content/themes/design_wp_podelki/images/ts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5076056"/>
            <a:ext cx="381635" cy="3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04664" y="507605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Готовим исходные материалы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для того, чтобы делать поделки на тему зима нам понадобилась маленькая баночка, елочка из пластики, глицерин, блестки, мишура, ножницы и клеевой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термопистолет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" name="Рисунок 19" descr="банка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6992" y="6588224"/>
            <a:ext cx="2386831" cy="1669477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2736" y="75557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Мастерим с детьми</a:t>
            </a:r>
            <a:endParaRPr lang="en-US" sz="24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Волшебная банка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656" y="1907704"/>
            <a:ext cx="6239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267892" y="8808000"/>
            <a:ext cx="456893" cy="336000"/>
            <a:chOff x="4357686" y="6143644"/>
            <a:chExt cx="609190" cy="252000"/>
          </a:xfrm>
        </p:grpSpPr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4714876" y="6143644"/>
              <a:ext cx="252000" cy="252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омой 15">
              <a:hlinkClick r:id="rId2" action="ppaction://hlinksldjump" highlightClick="1"/>
            </p:cNvPr>
            <p:cNvSpPr/>
            <p:nvPr/>
          </p:nvSpPr>
          <p:spPr>
            <a:xfrm>
              <a:off x="4357686" y="6143644"/>
              <a:ext cx="252000" cy="25200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 descr="C:\Documents and Settings\Огонек\Мои документы\Мои рисунки\Рисунок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1538790" cy="1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www.millionpodarkov.ru/podelki/wp-content/uploads/2011/01/444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65104" y="914019"/>
            <a:ext cx="2282190" cy="16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2656" y="161967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Наливаем воду в баночку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 баночку и наливаем туда воду до половины.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68960" y="269979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Добавляем глицерин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добавляем глицерин практически до верха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672" y="4355976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Приклеиваем елочку к крышке и сыпем блестки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Приклеиваем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термоклеем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елочку к крышке баночки. Можно использовать и любое другое украшение, и любой водостойкий клей. В воду сыпем блестки и мелко нарезанную мишуру. Закручиваем крышку. Если появились пузыри воздуха, доливаем еще воды или глицерина. В конце закрутите крышечку очень плотно. Ее можно даже скрепить кле</a:t>
            </a:r>
            <a:r>
              <a:rPr lang="ru-RU" dirty="0" smtClean="0"/>
              <a:t>ем.</a:t>
            </a:r>
          </a:p>
          <a:p>
            <a:endParaRPr lang="ru-RU" dirty="0"/>
          </a:p>
        </p:txBody>
      </p:sp>
      <p:pic>
        <p:nvPicPr>
          <p:cNvPr id="20" name="Рисунок 19" descr="банк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641" y="6588224"/>
            <a:ext cx="1117936" cy="1872208"/>
          </a:xfrm>
          <a:prstGeom prst="rect">
            <a:avLst/>
          </a:prstGeom>
        </p:spPr>
      </p:pic>
      <p:pic>
        <p:nvPicPr>
          <p:cNvPr id="21" name="Рисунок 20" descr="http://www.millionpodarkov.ru/podelki/wp-content/themes/design_wp_podelki/images/ts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1619672"/>
            <a:ext cx="381635" cy="3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www.millionpodarkov.ru/podelki/wp-content/themes/design_wp_podelki/images/ts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0968" y="2627784"/>
            <a:ext cx="381635" cy="3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www.millionpodarkov.ru/podelki/wp-content/themes/design_wp_podelki/images/ts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80" y="4355976"/>
            <a:ext cx="381635" cy="3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банка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696" y="2843808"/>
            <a:ext cx="1990155" cy="1434015"/>
          </a:xfrm>
          <a:prstGeom prst="rect">
            <a:avLst/>
          </a:prstGeom>
        </p:spPr>
      </p:pic>
      <p:pic>
        <p:nvPicPr>
          <p:cNvPr id="25" name="Рисунок 24" descr="банка 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41168" y="6516216"/>
            <a:ext cx="1356921" cy="17154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00808" y="680424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Переворачиваем поделку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Переверните баночку и наслаждайтесь волшебным снегопадом.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93096" y="8028384"/>
            <a:ext cx="1678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Готово!</a:t>
            </a:r>
            <a:endParaRPr lang="ru-RU" sz="32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4824" y="539552"/>
            <a:ext cx="4588024" cy="57606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</a:rPr>
              <a:t>Занимательная страничка</a:t>
            </a:r>
            <a: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Рисунок 3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12146" y="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http://www.igraza.ru/images/stories/1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6672" y="1115616"/>
            <a:ext cx="5760640" cy="136815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Рисунок 11" descr="ребус2 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52736" y="2771800"/>
            <a:ext cx="4762496" cy="138454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3" name="Рисунок 12" descr="ребус 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4744" y="4355976"/>
            <a:ext cx="4541488" cy="151216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Рисунок 13" descr="ребус 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80728" y="6156176"/>
            <a:ext cx="4762496" cy="190499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4183696479"/>
      </p:ext>
    </p:extLst>
  </p:cSld>
  <p:clrMapOvr>
    <a:masterClrMapping/>
  </p:clrMapOvr>
  <p:transition spd="med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539552"/>
            <a:ext cx="4876056" cy="74943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</a:rPr>
              <a:t>Занимательная страничка</a:t>
            </a:r>
            <a: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Рисунок 3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12146" y="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 descr="ребус 5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80728" y="4283968"/>
            <a:ext cx="4762496" cy="190499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Рисунок 7" descr="ребус 6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08720" y="2195736"/>
            <a:ext cx="4762496" cy="190499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Рисунок 8" descr="ребус 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52736" y="6300192"/>
            <a:ext cx="4762496" cy="190499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TextBox 9"/>
          <p:cNvSpPr txBox="1"/>
          <p:nvPr/>
        </p:nvSpPr>
        <p:spPr>
          <a:xfrm>
            <a:off x="260648" y="10436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вы умеете разгадывать ребусы. Это интересно. попробуйте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9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85721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Говорят дети 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133" y="761974"/>
            <a:ext cx="6590156" cy="4762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В преддверии праздника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9538" y="3714745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За что я люблю Новый год?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4509120" y="1403648"/>
            <a:ext cx="2016224" cy="216024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Кирилл</a:t>
            </a: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 лет</a:t>
            </a:r>
          </a:p>
          <a:p>
            <a:pPr marL="342900" lvl="0" indent="-342900">
              <a:defRPr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нас новая ёлка, я её украшу пушком и гирляндами  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2348880" y="1043608"/>
            <a:ext cx="2230492" cy="198886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Вероника 5 лет</a:t>
            </a:r>
          </a:p>
          <a:p>
            <a:pPr marL="342900" lvl="0" indent="-34290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Мы нарядим ёлку, украсим весь дом, Дед мороз поиграет, будет весело</a:t>
            </a:r>
          </a:p>
        </p:txBody>
      </p:sp>
      <p:sp>
        <p:nvSpPr>
          <p:cNvPr id="19" name="Выноска-облако 18"/>
          <p:cNvSpPr/>
          <p:nvPr/>
        </p:nvSpPr>
        <p:spPr>
          <a:xfrm flipH="1">
            <a:off x="0" y="1403649"/>
            <a:ext cx="2278628" cy="2088232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Марьяна 5 лет</a:t>
            </a:r>
          </a:p>
          <a:p>
            <a:pPr marL="342900" lvl="0" indent="-34290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 испечёт вкусный торт, а я ей помогу, можем угостить Деда Мороза</a:t>
            </a:r>
          </a:p>
        </p:txBody>
      </p:sp>
      <p:sp>
        <p:nvSpPr>
          <p:cNvPr id="20" name="Выноска-облако 19"/>
          <p:cNvSpPr/>
          <p:nvPr/>
        </p:nvSpPr>
        <p:spPr>
          <a:xfrm>
            <a:off x="2276872" y="5940152"/>
            <a:ext cx="1974235" cy="180932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Добрыня 6 лет</a:t>
            </a:r>
          </a:p>
          <a:p>
            <a:pPr lvl="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украшаем комнаты, наряжаем ёлку, вся семья ждёт Деда Мороза  и подарков </a:t>
            </a:r>
          </a:p>
        </p:txBody>
      </p:sp>
      <p:sp>
        <p:nvSpPr>
          <p:cNvPr id="21" name="Выноска-облако 20"/>
          <p:cNvSpPr/>
          <p:nvPr/>
        </p:nvSpPr>
        <p:spPr>
          <a:xfrm flipH="1">
            <a:off x="188640" y="4067944"/>
            <a:ext cx="2633042" cy="1776197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alt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Захар 6 лет</a:t>
            </a:r>
          </a:p>
          <a:p>
            <a:pPr marL="342900" lvl="0" indent="-342900">
              <a:defRPr/>
            </a:pPr>
            <a:r>
              <a:rPr lang="ru-RU" alt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ждём праздника!, обязательно напишем письмо Деду Морозу!</a:t>
            </a:r>
          </a:p>
        </p:txBody>
      </p:sp>
      <p:sp>
        <p:nvSpPr>
          <p:cNvPr id="22" name="Выноска-облако 21"/>
          <p:cNvSpPr/>
          <p:nvPr/>
        </p:nvSpPr>
        <p:spPr>
          <a:xfrm flipH="1">
            <a:off x="-2" y="6096011"/>
            <a:ext cx="2204865" cy="135630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alt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Ваня Ц.</a:t>
            </a:r>
          </a:p>
          <a:p>
            <a:pPr lvl="0" indent="1905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жду Деда Мороза, он исполняет хорошие </a:t>
            </a:r>
            <a:r>
              <a:rPr lang="ru-RU" alt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мечты</a:t>
            </a:r>
          </a:p>
        </p:txBody>
      </p:sp>
      <p:sp>
        <p:nvSpPr>
          <p:cNvPr id="23" name="Выноска-облако 22"/>
          <p:cNvSpPr/>
          <p:nvPr/>
        </p:nvSpPr>
        <p:spPr>
          <a:xfrm>
            <a:off x="4077072" y="4788024"/>
            <a:ext cx="2520280" cy="165390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Ваня Б. 5 лет</a:t>
            </a:r>
          </a:p>
          <a:p>
            <a:pPr marL="342900" lvl="0" indent="-342900">
              <a:defRPr/>
            </a:pPr>
            <a:r>
              <a:rPr lang="ru-RU" alt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Новый год можно долго гулять, лепит снеговиков, кругом очень красиво!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4293096" y="7092280"/>
            <a:ext cx="2564904" cy="1693107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alt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Боря  5 лет</a:t>
            </a:r>
          </a:p>
          <a:p>
            <a:pPr lvl="0" indent="19050">
              <a:defRPr/>
            </a:pPr>
            <a:r>
              <a:rPr lang="ru-RU" alt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наряжаем ёлку, ждём Деда мороза, он приносит всем удовольствие</a:t>
            </a:r>
          </a:p>
        </p:txBody>
      </p:sp>
      <p:pic>
        <p:nvPicPr>
          <p:cNvPr id="28" name="Рисунок 27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trafaret74.ru/upload/resize_cache/iblock/1d7/800_600_140cd750bba9870f18aada2478b24840a/%D0%A1%D0%BD%D0%B5%D0%B6%D0%B8%D0%BD%D0%BA%D0%B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256" y="3923928"/>
            <a:ext cx="788794" cy="7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merdovaelena.ucoz.ru/snezhi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48" y="3419872"/>
            <a:ext cx="798304" cy="7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672" y="1403648"/>
            <a:ext cx="604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 smtClean="0">
              <a:latin typeface="Georgia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en-US" sz="1600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" name="Рисунок 20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988840" cy="159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16832" y="53955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Снегурочка тема недели.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56" y="1475656"/>
            <a:ext cx="6120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Расскажите детям историю Новогодней героини. Это будет интересно и познавательно.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Снегурочки не зафиксирован в славянском народном обряде, но присутствует в народном фольклоре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русском фольклоре Снегурочка является персонажем народной сказки о сделанной из снега девочке Снегурке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Снежевиночке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которая ожила. Этот сюжет был обработан и опубликован в 1869 году А. Н. Афанасьевым во втором томе его труда «Поэтические воззрения славян на природу», в котором видны языческие корни этого персонажа: «Снегурка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Снежевиночка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немцев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Schneekind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названа так потому, что родилась из снега».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002_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5104" y="4860032"/>
            <a:ext cx="2088385" cy="2753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656" y="4860032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Жил-был крестьянин Иван, жену его звали Марья; жили они в любви и согласии, состарились, а детей у них все не было; сильно они о том сокрушались! Вот наступила зима, молодого снегу выпало много… Вышли они из хаты и принялись лепить куклу. Смотрит Иван — зашевелила Снегурка, точно живая, и ручками, и ножками, и головкою. «Ах, Иван! — вскрикнула Марья от радости, — да ведь это Господь нам дитя дает!»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(2)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441882" y="1530113"/>
            <a:ext cx="7560841" cy="5723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6672" y="1691680"/>
            <a:ext cx="5947214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3600" b="1" i="1" u="sng" dirty="0" smtClean="0">
                <a:solidFill>
                  <a:srgbClr val="C00000"/>
                </a:solidFill>
                <a:latin typeface="Monotype Corsiva" pitchFamily="66" charset="0"/>
              </a:rPr>
              <a:t>Читайте в номере:</a:t>
            </a:r>
            <a:endParaRPr lang="en-US" sz="3600" b="1" i="1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i="1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66"/>
                </a:solidFill>
                <a:latin typeface="Monotype Corsiva" pitchFamily="66" charset="0"/>
              </a:rPr>
              <a:t>«</a:t>
            </a:r>
            <a:r>
              <a:rPr lang="ru-RU" sz="2000" dirty="0" smtClean="0">
                <a:solidFill>
                  <a:srgbClr val="000066"/>
                </a:solidFill>
                <a:latin typeface="Monotype Corsiva" pitchFamily="66" charset="0"/>
                <a:hlinkClick r:id="rId3" action="ppaction://hlinksldjump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3" action="ppaction://hlinksldjump"/>
              </a:rPr>
              <a:t>з жизни группы»: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  <a:hlinkClick r:id="rId3" action="ppaction://hlinksldjump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3" action="ppaction://hlinksldjump"/>
              </a:rPr>
              <a:t>В гостях у средней группы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4" action="ppaction://hlinksldjump"/>
              </a:rPr>
              <a:t>«Праздники календаря»  Из истории  празднования «Рождества» 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5" action="ppaction://hlinksldjump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6" action="ppaction://hlinksldjump"/>
              </a:rPr>
              <a:t>Советуют специалисты» Советы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hlinkClick r:id="rId6" action="ppaction://hlinksldjump"/>
              </a:rPr>
              <a:t>музыкального руководителя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7" action="ppaction://hlinksldjump"/>
              </a:rPr>
              <a:t>Делаем вместе с детьми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7" action="ppaction://hlinksldjump"/>
              </a:rPr>
              <a:t>«Волшебная банка»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8" action="ppaction://hlinksldjump"/>
              </a:rPr>
              <a:t>«Говорят дети» Ответы детей на вопросы о маме 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9" action="ppaction://hlinksldjump"/>
              </a:rPr>
              <a:t>«Занимательная страничка» Ребусы и шарады для детей 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000" u="sng" dirty="0" smtClean="0">
                <a:solidFill>
                  <a:srgbClr val="000066"/>
                </a:solidFill>
                <a:latin typeface="Monotype Corsiva" pitchFamily="66" charset="0"/>
                <a:hlinkClick r:id="rId6" action="ppaction://hlinksldjump"/>
              </a:rPr>
              <a:t>10 причин заняться музыкой»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hlinkClick r:id="rId6" action="ppaction://hlinksldjump"/>
              </a:rPr>
              <a:t>Консультация музыкального руководителя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  <a:hlinkClick r:id="rId5" action="ppaction://hlinksldjump"/>
              </a:rPr>
              <a:t>«Готовим вместе с детьми»</a:t>
            </a:r>
            <a:endParaRPr lang="ru-RU" sz="2000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  <a:hlinkClick r:id="rId10" action="ppaction://hlinksldjump"/>
              </a:rPr>
              <a:t>День рождения папы </a:t>
            </a:r>
            <a:r>
              <a:rPr lang="ru-RU" sz="2000" u="sng" dirty="0" err="1" smtClean="0">
                <a:solidFill>
                  <a:srgbClr val="002060"/>
                </a:solidFill>
                <a:latin typeface="Monotype Corsiva" pitchFamily="66" charset="0"/>
                <a:hlinkClick r:id="rId10" action="ppaction://hlinksldjump"/>
              </a:rPr>
              <a:t>Винни-Пуха</a:t>
            </a:r>
            <a:endParaRPr lang="ru-RU" sz="2000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  <a:hlinkClick r:id="rId11" action="ppaction://hlinksldjump"/>
              </a:rPr>
              <a:t>Беседа с детьми на тему </a:t>
            </a:r>
          </a:p>
          <a:p>
            <a:pPr marL="342900" indent="-342900"/>
            <a:r>
              <a:rPr lang="ru-RU" sz="2000" u="sng" dirty="0" smtClean="0">
                <a:solidFill>
                  <a:srgbClr val="002060"/>
                </a:solidFill>
                <a:latin typeface="Monotype Corsiva" pitchFamily="66" charset="0"/>
                <a:hlinkClick r:id="rId11" action="ppaction://hlinksldjump"/>
              </a:rPr>
              <a:t>      «Явления зимы» </a:t>
            </a:r>
            <a:endParaRPr lang="ru-RU" sz="2000" u="sng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6799334" cy="1595669"/>
            <a:chOff x="0" y="0"/>
            <a:chExt cx="9065778" cy="1196752"/>
          </a:xfrm>
        </p:grpSpPr>
        <p:pic>
          <p:nvPicPr>
            <p:cNvPr id="14" name="Рисунок 13" descr="C:\Documents and Settings\Огонек\Мои документы\Мои рисунки\Рисунок2.jpg"/>
            <p:cNvPicPr/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0" y="0"/>
              <a:ext cx="2843808" cy="11967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6851231" y="142374"/>
              <a:ext cx="2214547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rgbClr val="C00000"/>
                  </a:solidFill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Январь 2017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7" name="Рисунок 6" descr="бабочка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62014" y="6560325"/>
            <a:ext cx="2195986" cy="2583675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4" name="Рисунок 13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9537.JPG"/>
          <p:cNvPicPr>
            <a:picLocks noChangeAspect="1"/>
          </p:cNvPicPr>
          <p:nvPr/>
        </p:nvPicPr>
        <p:blipFill>
          <a:blip r:embed="rId3" cstate="print"/>
          <a:srcRect l="10201" b="1551"/>
          <a:stretch>
            <a:fillRect/>
          </a:stretch>
        </p:blipFill>
        <p:spPr>
          <a:xfrm>
            <a:off x="404664" y="3563888"/>
            <a:ext cx="2802386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683568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1873 году А. Н. Островский, под влиянием сказок Афанасьева, пишет пьесу «Снегурочка». В ней Снегурочка предстаёт как дочь Деда Мороза и Весны - Красны, погибающая во время летнего ритуала почитания бога солнца . Имеет вид прекрасной бледнолицей светловолосой девушки. Одета в бело-голубую шубку с меховой опушкой, меховую шапку, рукавички. Первоначально пьеса не имела успеха у публики. Однако в 1882 году Н. А. Римский-Корсаков поставил по пьесе одноимённую оперу, которая имела громадный успех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88" y="3923928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                               Дальнейшее развитие образ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Снегурочки получил 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работах педагогов конца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XIX — начала XX века,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которые готовили сценарии для детских рождественских ёлок. Ещё до революции фигурки Снегурочки вешались на ёлку, девочки наряжались в костюмы Снегурочки, делались инсценировки фрагментов из сказок, пьесы Островского или оперы. В это время в роли ведущей Снегурочка не выступала.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начале 1937 года Дед Мороз и Снегурочка впервые явились вместе на праздник ёлки в московский Дом Союзов. Любопытно, что на ранних советских изображениях Снегурочка чаще изображена маленькой девочкой, в виде девушки её стали представлять поздне</a:t>
            </a:r>
            <a:r>
              <a:rPr lang="ru-RU" dirty="0" smtClean="0"/>
              <a:t>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4" name="Рисунок 13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9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72" y="4499992"/>
            <a:ext cx="2802386" cy="1645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899592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 фильма «Снегурочка» (1968) у реки Мера была построена целая «деревня берендеев». Выбор места был неслучаен: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Щелыково, Островский писал свою пьесу. После завершения съёмок деревянные декорации были перенесены в Кострому, где возник парк «Берендеевка». Кроме этого, в Костроме в 2008 году построен Терем Снегурочки, в которой та круглый год принимает гостей. В 2009 году,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апреля впервые официально отмечался день рождения Снегурочки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времени День рождения Снегурочки отмечается в Костроме ежегодно..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672" y="58681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9" name="Рисунок 8" descr="8b4bb9e62f6276023e9ae077b2bbdd6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952" y="6372200"/>
            <a:ext cx="3168352" cy="2172081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70" y="539552"/>
            <a:ext cx="6048672" cy="123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Газета Муниципального бюджетного дошкольного образовательного учреждения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города Костромы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«Центр Развития ребёнка  - Детский сад №13»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8700" y="2843808"/>
            <a:ext cx="5562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Редакционная Коллегия:</a:t>
            </a:r>
          </a:p>
          <a:p>
            <a:r>
              <a:rPr lang="ru-RU" sz="2000" dirty="0" smtClean="0">
                <a:latin typeface="Monotype Corsiva" pitchFamily="66" charset="0"/>
              </a:rPr>
              <a:t>Гвоздева Регина Витальевна – воспитатель средней группы</a:t>
            </a:r>
          </a:p>
          <a:p>
            <a:r>
              <a:rPr lang="ru-RU" sz="2000" dirty="0" smtClean="0">
                <a:latin typeface="Monotype Corsiva" pitchFamily="66" charset="0"/>
              </a:rPr>
              <a:t>Корытова Светлана Сергеевна – воспитатель средней группы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Дзюбенко</a:t>
            </a:r>
            <a:r>
              <a:rPr lang="ru-RU" sz="2000" dirty="0" smtClean="0">
                <a:latin typeface="Monotype Corsiva" pitchFamily="66" charset="0"/>
              </a:rPr>
              <a:t> Ольга Владимировна – музыкальный руководитель</a:t>
            </a:r>
          </a:p>
          <a:p>
            <a:r>
              <a:rPr lang="ru-RU" sz="2000" dirty="0" smtClean="0">
                <a:latin typeface="Monotype Corsiva" pitchFamily="66" charset="0"/>
              </a:rPr>
              <a:t>Голованёва Елена Анатольевна – старший воспитатель</a:t>
            </a:r>
          </a:p>
          <a:p>
            <a:r>
              <a:rPr lang="ru-RU" sz="2000" dirty="0" smtClean="0">
                <a:latin typeface="Monotype Corsiva" pitchFamily="66" charset="0"/>
              </a:rPr>
              <a:t>Козлова Любовь Александровна – педагог-психолог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 descr="ЦРР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2856" y="6019836"/>
            <a:ext cx="1800200" cy="1645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6892" y="7740352"/>
            <a:ext cx="2566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Продолжение следует …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072" y="251520"/>
            <a:ext cx="5101928" cy="1524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Газета Муниципального бюджетного дошкольного </a:t>
            </a:r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образовательного учреждения города Костромы</a:t>
            </a:r>
            <a: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«Центр Развития ребёнка  - Детский сад №13»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2656" y="1588314"/>
            <a:ext cx="65253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Новости!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Вышел  третий выпуск газеты нашего детского сада «Светлячок».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Уважаемые родители, вашему вниманию предлагаем познавательный  материал, посвященный 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Зиме и празднованию Рождества,  а также консультации по интересующим Вас вопросам.</a:t>
            </a:r>
          </a:p>
        </p:txBody>
      </p:sp>
      <p:pic>
        <p:nvPicPr>
          <p:cNvPr id="8" name="Рисунок 7" descr="C:\Documents and Settings\Огонек\Мои документы\Мои рисунки\Рисунок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600" y="1"/>
            <a:ext cx="1625208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13176" y="8436114"/>
            <a:ext cx="15537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Picture 4" descr="http://festival.1september.ru/articles/655991/presentation/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12" y="4355976"/>
            <a:ext cx="5184576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648" y="1475656"/>
            <a:ext cx="6243431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Праздники календаря </a:t>
            </a:r>
            <a:endParaRPr lang="en-US" sz="24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Рождество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Рождество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праздник в честь рождения Иисуса Христа. Празднуют его в ночь с 6 на 7 января. Ночь накануне Рождества считается волшебной. Если загадать желание и попросить Бога, оно осуществится. Только желание должно быть обязательно добрым и мудрым. Доброте и мудрости учил людей Иисус Христос.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Чудо Рождества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в том, что первый и единый раз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навеки-вечные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непорочная Дева родила Ребёнка. О рождении Иисуса Сына Божьего весть принёс Ангел. Мария и её суженый Иосиф с нетерпением ждали Божье дитя. В тот год римский император Август захотел узнать, сколько людей живёт в его стране.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приказал всем жителям пойти на перепись. Мария с Иосифом отправились в город Вифлеем. Шли они долго, уже приближалась ночь. Пришлось искать ночлег. Рядом нашли только пещеру — вертеп, куда в плохую погоду пастухи загоняли свои отары. Там и заночевали. Именно в ту ночь у Марии родился Сын. Она завернула Мессию (Спасителя) в подол и положила в ясли с сеном.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Неподалёку стерегли свою отару пастухи. Вдруг они увидели яркий свет. К ним с небес спустился Ангел: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Не бойтесь! Я принёс вам добрую весть. По всему миру разнеслась новость! Бог послал Своего Сына на землю, чтобы спасти людей от грехов. Пойдите в Вифлеем. Там вы увидите Его,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спелёнанного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яслях!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небесах в этот момент появилось множество ангелов. Они славили Бога пением: «Слава Богу на небесах, и на земле мир, а людям добрая воля». Всё вокруг светилось. Когда же ангелы вернулись на небеса, землю снова окутала тьма.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Второй вестью о рождении Сына Божьего была звезда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Она появилась в небе и была самой яркой. Её увидели восточные мудрецы — волхвы. Они догадались, что звезда — предвестница истинного чуда. И тогда решили пойти за ней. Удивительная звезда привела их к Иисусу. Они увидели Марию с Ребёнком на руках и подарили Младенцу подарки: золото, ладан и миро. А потом назвали Его Царём Неба и Земли. Так родился Иисус Христос, Сын Божий, Спаситель мира."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4442" y="3491880"/>
            <a:ext cx="4383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8" name="Рисунок 17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65" y="19511"/>
            <a:ext cx="1424763" cy="96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612146" y="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" name="Рисунок 9" descr="картинка рождество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539552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33" y="476222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Из  жизни группы </a:t>
            </a:r>
            <a:endParaRPr lang="en-US" sz="2400" b="1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Среднюю группу нашего детского сада посещают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 4-5 лет.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возрасте очень важно научится играть, сотрудничать, договариваться.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0648" y="2411760"/>
            <a:ext cx="20882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примеряют на  себя разные роли, придумывают сюжет игры </a:t>
            </a:r>
          </a:p>
        </p:txBody>
      </p:sp>
      <p:pic>
        <p:nvPicPr>
          <p:cNvPr id="13" name="Рисунок 12" descr="C:\Documents and Settings\Огонек\Мои документы\Мои рисунки\Рисунок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600" y="-39874"/>
            <a:ext cx="1409185" cy="115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29000" y="8038256"/>
            <a:ext cx="306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60648" y="7966248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 descr="20161215_155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2896" y="2195736"/>
            <a:ext cx="3974919" cy="2232248"/>
          </a:xfrm>
          <a:prstGeom prst="rect">
            <a:avLst/>
          </a:prstGeom>
        </p:spPr>
      </p:pic>
      <p:pic>
        <p:nvPicPr>
          <p:cNvPr id="14" name="Рисунок 13" descr="20161215_163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672" y="5076056"/>
            <a:ext cx="3960440" cy="2970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81128" y="5796136"/>
            <a:ext cx="1772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Хорошо однажды побывать Принцессой, или кошкой - </a:t>
            </a:r>
            <a:r>
              <a:rPr lang="ru-RU" b="1" dirty="0" err="1" smtClean="0">
                <a:latin typeface="Monotype Corsiva" pitchFamily="66" charset="0"/>
              </a:rPr>
              <a:t>хорошкой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33" y="476222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Из  жизни группы </a:t>
            </a:r>
            <a:endParaRPr lang="en-US" sz="2400" b="1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Среднюю группу нашего детского сада посещают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 4-5 лет.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возрасте очень важно научится играть, сотрудничать, договариваться.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64704" y="2299102"/>
            <a:ext cx="1944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Дружба – это великая сила. Хорошо когда друг надёжный</a:t>
            </a:r>
          </a:p>
        </p:txBody>
      </p:sp>
      <p:pic>
        <p:nvPicPr>
          <p:cNvPr id="13" name="Рисунок 12" descr="C:\Documents and Settings\Огонек\Мои документы\Мои рисунки\Рисунок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600" y="-39874"/>
            <a:ext cx="1409185" cy="115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29000" y="8038256"/>
            <a:ext cx="306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60648" y="7966248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 descr="20161215_155736.jpg"/>
          <p:cNvPicPr>
            <a:picLocks noChangeAspect="1"/>
          </p:cNvPicPr>
          <p:nvPr/>
        </p:nvPicPr>
        <p:blipFill>
          <a:blip r:embed="rId4" cstate="print"/>
          <a:srcRect l="15162" t="-3226" r="34031"/>
          <a:stretch>
            <a:fillRect/>
          </a:stretch>
        </p:blipFill>
        <p:spPr>
          <a:xfrm>
            <a:off x="3573016" y="1619672"/>
            <a:ext cx="2736304" cy="4169606"/>
          </a:xfrm>
          <a:prstGeom prst="rect">
            <a:avLst/>
          </a:prstGeom>
        </p:spPr>
      </p:pic>
      <p:pic>
        <p:nvPicPr>
          <p:cNvPr id="14" name="Рисунок 13" descr="20161215_163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5580112"/>
            <a:ext cx="3960440" cy="2970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69160" y="6876256"/>
            <a:ext cx="177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Игры играми, а физкультурой тоже нужно заниматься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280" y="971600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/>
              <a:t>      </a:t>
            </a:r>
            <a:endParaRPr lang="ru-RU" dirty="0">
              <a:effectLst/>
            </a:endParaRPr>
          </a:p>
        </p:txBody>
      </p:sp>
      <p:pic>
        <p:nvPicPr>
          <p:cNvPr id="4" name="Рисунок 3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32" y="143240"/>
            <a:ext cx="1809699" cy="140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12146" y="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0888" y="46754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Рецепт Пряничного домика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от Варвары Волковой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80" y="1475656"/>
            <a:ext cx="35283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мука — 1 стакан (до получения нужной консистенции теста)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сода — 1/2 ч. Ложки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сахар — 200 г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мёд (жидкий) — 250 г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масло сливочное растопленное и остывшее — 200 г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яйца куриные — 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водка или коньяк — 50 мл (не обязательно)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корица (молотая) — 1/4 ч. Ложки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имбирь (молотый) — 1/4 ч. ложки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гвоздика (молотая) — 1/4 ч. ложки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кардамон — 1/4 ч. Ложки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перец душистый (молотый) — 1/4 ч. ложки</a:t>
            </a:r>
          </a:p>
          <a:p>
            <a:endParaRPr lang="ru-RU" dirty="0"/>
          </a:p>
        </p:txBody>
      </p:sp>
      <p:pic>
        <p:nvPicPr>
          <p:cNvPr id="10" name="Рисунок 9" descr="SONY DSC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04" y="1187624"/>
            <a:ext cx="21034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2656" y="4499992"/>
            <a:ext cx="6048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Специи смешаем в ступке и тщательно разотрем их в мельчайший порошок (в тонкую пыль).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Муку обязательно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просеим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сквозь сито (!) и затем смешаем с содой.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Остальные ингредиенты теста, включая растертые пряности и водку (или коньяк, ром), соединим в отдельной миске.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Старательно перемешаем венчиком или ложкой, но взбивать не нужно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Добавим муку с содой к остальным ингредиентам и тщательно вымесим тесто руками около 12-15 минут.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Тесто должно получиться упругим и эластичным.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Хорошо промятое тесто скатаем в шар, завернем в пищевую пленку и поместим минимум на 3 часа в холодильник (лучше на ночь).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Примечание. Настоящее пряничное тесто не допускает никаких отсрочек после замеса — вымесили в течение до 20 минут, быстро разделали изделия и без промедления ставим на выпечку. Иначе пряничное тесто “затянется”, и изделия значительно утратят качество.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 разделкой деталей домика вынем тесто из холодильника и оставим его при комнатной температуре минимум на 1 час, чтобы дать согреться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565146"/>
      </p:ext>
    </p:extLst>
  </p:cSld>
  <p:clrMapOvr>
    <a:masterClrMapping/>
  </p:clrMapOvr>
  <p:transition spd="med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33" y="476222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Советуют специалисты.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Музыкальный руководитель 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Дзюбенко</a:t>
            </a: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 Ольга Владимировна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104086" y="5995903"/>
            <a:ext cx="3753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7133" y="3242555"/>
            <a:ext cx="3249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Georgia" pitchFamily="18" charset="0"/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97090" y="0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7" name="Рисунок 16" descr="ребено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635896"/>
            <a:ext cx="3096344" cy="2322258"/>
          </a:xfrm>
          <a:prstGeom prst="rect">
            <a:avLst/>
          </a:prstGeom>
        </p:spPr>
      </p:pic>
      <p:pic>
        <p:nvPicPr>
          <p:cNvPr id="18" name="Рисунок 17" descr="C:\Documents and Settings\Огонек\Мои документы\Мои рисунки\Рисунок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33" y="143241"/>
            <a:ext cx="1538790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04664" y="1547664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Дорогие мамы и папы!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	Каждый человек идёт к музыке своим путём. Помогите детям полюбить музыку, и  в ваш  дом войдёт верный друг, который сделает жизнь яркой и интересной, не оставит в трудную минуту.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В душе каждого ребёнка есть искорка любви к прекрасному - от вас во многом зависит, разгорится  она ярким пламенем, освещая и согревая жизнь растущего человека, или погаснет.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656" y="3851920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дома фонотеку записей классической, народной, современной детской музыки;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Приобретать музыкальные игрушки (погремушки, гармошки, дудки и др.) и изготовлять их  самостоятельно;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Поощрять любое проявление песенного и танцевального творчества малыша, петь и танцевать вместе с ним;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4984" y="6300192"/>
            <a:ext cx="32403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вы владеете игрой на каком - либо музыкальном инструменте, как можно чаще музицировать, аккомпанировать своему малышу, когда он поёт или танцует;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Искать музыку везде: дома, в лесу, на берегу реки и моря, в городе.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8362" y="395536"/>
            <a:ext cx="5779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Десять причин по которым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ребенок должен заниматься музыкой.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8960" y="2123728"/>
            <a:ext cx="378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38422" y="189832"/>
            <a:ext cx="1660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Январь 2017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" name="Рисунок 18" descr="C:\Documents and Settings\Огонек\Мои документы\Мои рисунки\Рисунок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538790" cy="118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2656" y="1115616"/>
            <a:ext cx="61206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первая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Играть – это следовать традиции. Музыке учили всех аристократов, русских и европейских. Музицировать – это лоск, блеск и шик, апофеоз светских манер.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Эллингтон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начал играть на рояле потому, что вокруг играющего парня всегда собираются девушки. Ну, а вокруг играющей девушки?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вторая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Музыкальные занятия воспитывают волю и дисциплину: заниматься на инструменте надо регулярно, без перерывов. Зимой и летом, в будни и праздники. Почти с тем же упорством, с каким чемпионы тренируются в спортзале и на катке. Но, в отличие от героев спорта, играя на рояле, нельзя сломать ни шею, ни ногу, ни даже руку. Внимание, строгие родители! Музыка – это воспитание характера без риска травмы: как хорошо, что такое возможно!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Причина третья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Занимаясь музыкой, ребёнок развивает математические способности. Он пространственно мыслит, попадая на нужные клавиши, манипулирует абстрактными звуковыми фигурами, запоминая нотный текст, и знает, что в музыкальной пьесе как в математическом доказательстве: ни убавить, ни прибавить! Не случайно Альберт Эйнштейн играл на скрипке, а профессора физики и профессора математики Оксфорда составляют 70% членов университетского музыкального клуба. </a:t>
            </a:r>
          </a:p>
          <a:p>
            <a:endParaRPr lang="ru-RU" dirty="0"/>
          </a:p>
        </p:txBody>
      </p:sp>
      <p:pic>
        <p:nvPicPr>
          <p:cNvPr id="9" name="Рисунок 8" descr="20170110_113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032" y="6804248"/>
            <a:ext cx="2468894" cy="185167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7D6FF754E0A342A0EF6C3E0E484B70" ma:contentTypeVersion="49" ma:contentTypeDescription="Создание документа." ma:contentTypeScope="" ma:versionID="7fe8b9840ffdb4ce198c7d74f2eb87a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AWJJH2MPE6E2-752857842-1777</_dlc_DocId>
    <_dlc_DocIdUrl xmlns="4a252ca3-5a62-4c1c-90a6-29f4710e47f8">
      <Url>http://xn--44-6kcadhwnl3cfdx.xn--p1ai/Svetlachok/_layouts/15/DocIdRedir.aspx?ID=AWJJH2MPE6E2-752857842-1777</Url>
      <Description>AWJJH2MPE6E2-752857842-1777</Description>
    </_dlc_DocIdUrl>
  </documentManagement>
</p:properties>
</file>

<file path=customXml/itemProps1.xml><?xml version="1.0" encoding="utf-8"?>
<ds:datastoreItem xmlns:ds="http://schemas.openxmlformats.org/officeDocument/2006/customXml" ds:itemID="{35CFEA4F-6C14-4C6C-9F4F-7F7844458115}"/>
</file>

<file path=customXml/itemProps2.xml><?xml version="1.0" encoding="utf-8"?>
<ds:datastoreItem xmlns:ds="http://schemas.openxmlformats.org/officeDocument/2006/customXml" ds:itemID="{B6ABFB82-809B-42B3-B82B-1306AB72185E}"/>
</file>

<file path=customXml/itemProps3.xml><?xml version="1.0" encoding="utf-8"?>
<ds:datastoreItem xmlns:ds="http://schemas.openxmlformats.org/officeDocument/2006/customXml" ds:itemID="{899DBC0C-B75F-4AE5-995B-7E43DD5B6E8D}"/>
</file>

<file path=customXml/itemProps4.xml><?xml version="1.0" encoding="utf-8"?>
<ds:datastoreItem xmlns:ds="http://schemas.openxmlformats.org/officeDocument/2006/customXml" ds:itemID="{72B4B588-9116-4067-B11E-D6803869BD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2130</Words>
  <Application>Microsoft Office PowerPoint</Application>
  <PresentationFormat>Экран (4:3)</PresentationFormat>
  <Paragraphs>228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</vt:lpstr>
      <vt:lpstr>Газета Муниципального бюджетного дошкольного  образовательного учреждения города Костромы «Центр Развития ребёнка  - Детский сад №13»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Занимательная страничка </vt:lpstr>
      <vt:lpstr>Занимательная страничка 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Данила</dc:creator>
  <cp:lastModifiedBy>Admin</cp:lastModifiedBy>
  <cp:revision>256</cp:revision>
  <dcterms:created xsi:type="dcterms:W3CDTF">2014-11-22T13:02:06Z</dcterms:created>
  <dcterms:modified xsi:type="dcterms:W3CDTF">2017-01-12T12:28:48Z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0x010100717D6FF754E0A342A0EF6C3E0E484B70</vt:lpwstr>
  </property>
  <property fmtid="{D5CDD505-2E9C-101B-9397-08002B2CF9AE}" pid="3" name="_dlc_DocIdItemGuid">
    <vt:lpwstr>f5771784-cdaa-4c22-8b39-7aa80ab70629</vt:lpwstr>
  </property>
</Properties>
</file>