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2" r:id="rId3"/>
    <p:sldId id="336" r:id="rId4"/>
    <p:sldId id="335" r:id="rId5"/>
    <p:sldId id="296" r:id="rId6"/>
    <p:sldId id="277" r:id="rId7"/>
    <p:sldId id="279" r:id="rId8"/>
    <p:sldId id="280" r:id="rId9"/>
    <p:sldId id="281" r:id="rId10"/>
    <p:sldId id="289" r:id="rId11"/>
    <p:sldId id="290" r:id="rId12"/>
    <p:sldId id="291" r:id="rId13"/>
    <p:sldId id="292" r:id="rId14"/>
    <p:sldId id="332" r:id="rId15"/>
    <p:sldId id="333" r:id="rId16"/>
    <p:sldId id="334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1" autoAdjust="0"/>
    <p:restoredTop sz="98167" autoAdjust="0"/>
  </p:normalViewPr>
  <p:slideViewPr>
    <p:cSldViewPr>
      <p:cViewPr>
        <p:scale>
          <a:sx n="94" d="100"/>
          <a:sy n="94" d="100"/>
        </p:scale>
        <p:origin x="-157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C9C9F83-C6EB-44FA-97D8-EAA97124A0A4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3137482-27BF-4650-9F74-79B3DF1B7E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00908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C8E51-B490-4070-9DDF-22863313E2E0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88BAE-0CBC-4743-885F-C30AE34AE4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0985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3355-F8F9-4A4C-9B9B-4E29FF92C191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1089B-7BE5-4D26-A00F-0EFFC98AC6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76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55582-E25A-44A4-86DF-40747FA67EBF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B71C5-BFB9-4967-A955-9A81329329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57689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7C764-A5C5-4DDE-AB34-BB52CDCA0F95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ED141-152D-444C-99B1-4437FCDE4B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3193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9363B-EDFF-4DB7-8081-E77EDBA10C32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2661C-5D5D-4CA7-90AA-E4BED56285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3811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6DE98-D1F5-4EC0-951C-2926572EA964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1241E-66D8-465E-9413-AC8D2E5077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9223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0B965-C5AE-4803-B3BF-497A972329E4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DCBD1-C3F5-4D95-B804-94C95C0D95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4349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7C742-6FD2-4FF6-BC3B-533A9ABC93D0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7BE5E-8AE7-4BF7-94CB-F1D4942605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57493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E5266-5DB3-4BAF-BBA3-F082DF614FFB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82C1A-4804-4B5D-BAE2-9F84FC6E1C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696596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7A9E-134E-4008-8B59-8D3392E04552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04DD1-B4D3-44D9-B455-7BF8AFC8AD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519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6C4BD-96F3-44AC-8D61-307C96F8EBE7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27CCF-B701-4212-A174-7B8CE664EB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870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554462-F1D6-4B87-B91A-FFA87B70814E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583F38C-E3D9-4C64-AFBC-312CE0CF2F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85750" y="2060575"/>
            <a:ext cx="8643938" cy="252095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0000"/>
                </a:solidFill>
                <a:latin typeface="Georgia" pitchFamily="18" charset="0"/>
              </a:rPr>
              <a:t>Профессиональный стандарт педагога- новое качество дошкольного образования</a:t>
            </a:r>
            <a:endParaRPr lang="ru-RU" altLang="ru-RU" sz="3600" b="1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5857875"/>
            <a:ext cx="8501062" cy="6429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65175"/>
          </a:xfrm>
        </p:spPr>
        <p:txBody>
          <a:bodyPr/>
          <a:lstStyle/>
          <a:p>
            <a:r>
              <a:rPr lang="ru-RU" alt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Педагогическая деятельность по реализации программы</a:t>
            </a:r>
            <a:r>
              <a:rPr lang="ru-RU" alt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5721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Трудовые </a:t>
            </a:r>
            <a:r>
              <a:rPr lang="ru-RU" altLang="ru-RU" sz="1600" b="1" i="1" u="sng" dirty="0" smtClean="0">
                <a:latin typeface="Times New Roman" pitchFamily="18" charset="0"/>
                <a:cs typeface="Times New Roman" pitchFamily="18" charset="0"/>
              </a:rPr>
              <a:t>действия: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разработке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основной образовательной программы  ДОУ в соответствии с ФГОС ДО;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создании безопасной и психологически комфортной образовательной среды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Планирование и реализация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образовательной работы в группе детей раннего и/или дошкольного возраста в соответствии с ФГОС;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Организация и проведение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педагогического мониторинга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освоения детьми образовательной программы;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Реализация педагогических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рекомендаций специалистов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(психолога, логопеда, дефектолога и др.) в работе с детьми, испытывающими трудности в освоении программы, а также с детьми с особыми образовательными потребностями;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профессионально значимых компетенций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, необходимых для решения образовательных задач развития детей раннего и дошкольного возраста с учетом особенностей  их развития;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психологической готовности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к школьному обучению;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позитивного психологического климата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в группе и условий для доброжелательных отношений между детьми (в том числе с ограниченными возможностями здоровья);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Организовывать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ведущие  виды деятельности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: игру, предметную, познавательно-исследовательскую, продуктивную, др.</a:t>
            </a:r>
          </a:p>
          <a:p>
            <a:pPr>
              <a:buFont typeface="Arial" charset="0"/>
              <a:buNone/>
            </a:pPr>
            <a:endParaRPr lang="ru-RU" altLang="ru-RU" sz="16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500063"/>
          </a:xfrm>
        </p:spPr>
        <p:txBody>
          <a:bodyPr/>
          <a:lstStyle/>
          <a:p>
            <a:r>
              <a:rPr lang="ru-RU" altLang="ru-RU" sz="2400" b="1" i="1" smtClean="0">
                <a:latin typeface="Times New Roman" pitchFamily="18" charset="0"/>
                <a:cs typeface="Times New Roman" pitchFamily="18" charset="0"/>
              </a:rPr>
              <a:t>Необходимые </a:t>
            </a:r>
            <a:r>
              <a:rPr lang="ru-RU" altLang="ru-RU" sz="2400" b="1" i="1" u="sng" smtClean="0">
                <a:latin typeface="Times New Roman" pitchFamily="18" charset="0"/>
                <a:cs typeface="Times New Roman" pitchFamily="18" charset="0"/>
              </a:rPr>
              <a:t>умения: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8786812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Организовывать конструктивное взаимодействие детей в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разных видах деятельности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, создание условий для свободного выбора детьми деятельности, участников совместной деятельности, материалов;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Недирективная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помощь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и поддержка детской инициативы и самостоятельности в разных видах деятельности;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применять методы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физического, познавательного и личностного развития детей раннего и дошкольного возраста в соответствии с образовательной программой ДОУ;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Умение использовать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методы и средства анализа педагогического мониторинга,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 позволяющие оценить результаты освоения детьми образовательных программ, степень </a:t>
            </a:r>
            <a:r>
              <a:rPr lang="ru-RU" altLang="ru-RU" sz="1800" b="1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 у них качеств, необходимых для дальнейшего обучения на следующих уровнях образования;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Владение всеми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видами развивающих деятельностей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дошкольника (игровой, продуктивной, познавательной, др.)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Умение выстраивать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партнерское взаимодействие с родителями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(законными представителями) детей раннего и дошкольного возраста, использовать методы и средства для их психолого-педагогического просвещения;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Владение </a:t>
            </a:r>
            <a:r>
              <a:rPr lang="ru-RU" altLang="ru-RU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ИКТ-компетенциями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, необходимыми  для планирования, реализации и оценки образовательной работы с детьми раннего и дошкольного возраста;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Организация образовательного процесса на основе непосредственного общения с каждым ребёнком, с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учетом его особых образовательных потребностей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r>
              <a:rPr lang="ru-RU" altLang="ru-RU" sz="2400" b="1" i="1" smtClean="0">
                <a:latin typeface="Times New Roman" pitchFamily="18" charset="0"/>
                <a:cs typeface="Times New Roman" pitchFamily="18" charset="0"/>
              </a:rPr>
              <a:t>Необходимые </a:t>
            </a:r>
            <a:r>
              <a:rPr lang="ru-RU" altLang="ru-RU" sz="2400" b="1" i="1" u="sng" smtClean="0">
                <a:latin typeface="Times New Roman" pitchFamily="18" charset="0"/>
                <a:cs typeface="Times New Roman" pitchFamily="18" charset="0"/>
              </a:rPr>
              <a:t>знания:</a:t>
            </a:r>
            <a:r>
              <a:rPr lang="ru-RU" altLang="ru-RU" sz="2400" smtClean="0"/>
              <a:t>	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Знание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специфики дошкольного образования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и особенностей организации работы с детьми раннего и дошкольного возраста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Знание основных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психологических подходов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: культурно-исторического, </a:t>
            </a:r>
            <a:r>
              <a:rPr lang="ru-RU" altLang="ru-RU" sz="2400" b="1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и личностного; основ дошкольной педагогики, включая классические системы дошкольного воспитания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Знание общих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закономерностей развития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ребенка в раннем и дошкольном возрасте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Знание особенностей становления и развития детских деятельностей в раннем и дошкольном возрасте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Знание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 теории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физического, познавательного и личностного развития детей раннего и дошкольного возраста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Знание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современных тенденций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развития дошкольного образования</a:t>
            </a:r>
          </a:p>
          <a:p>
            <a:pPr>
              <a:buFont typeface="Arial" charset="0"/>
              <a:buNone/>
            </a:pPr>
            <a:endParaRPr lang="ru-RU" alt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ru-RU" altLang="ru-RU" sz="3200" b="1" i="1" dirty="0" smtClean="0">
                <a:solidFill>
                  <a:srgbClr val="FF0000"/>
                </a:solidFill>
              </a:rPr>
              <a:t>  </a:t>
            </a:r>
            <a:r>
              <a:rPr lang="ru-RU" altLang="ru-RU" sz="3200" b="1" i="1" u="sng" dirty="0" smtClean="0">
                <a:solidFill>
                  <a:srgbClr val="FF0000"/>
                </a:solidFill>
              </a:rPr>
              <a:t>Новые компетенции воспитателя: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5911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Организация образовательного процесса в соответствии с </a:t>
            </a:r>
            <a:r>
              <a:rPr lang="ru-RU" altLang="ru-RU" sz="2400" u="sng" dirty="0" smtClean="0"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дошкольного образования </a:t>
            </a: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Участие в разработке </a:t>
            </a:r>
            <a:r>
              <a:rPr lang="ru-RU" altLang="ru-RU" sz="2400" u="sng" dirty="0" smtClean="0">
                <a:latin typeface="Times New Roman" pitchFamily="18" charset="0"/>
                <a:cs typeface="Times New Roman" pitchFamily="18" charset="0"/>
              </a:rPr>
              <a:t>Программы развития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ДОУ</a:t>
            </a: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Работа в условиях реализации </a:t>
            </a:r>
            <a:r>
              <a:rPr lang="ru-RU" altLang="ru-RU" sz="2400" u="sng" dirty="0" smtClean="0">
                <a:latin typeface="Times New Roman" pitchFamily="18" charset="0"/>
                <a:cs typeface="Times New Roman" pitchFamily="18" charset="0"/>
              </a:rPr>
              <a:t>инклюзивного образования</a:t>
            </a: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u="sng" dirty="0" smtClean="0">
                <a:latin typeface="Times New Roman" pitchFamily="18" charset="0"/>
                <a:cs typeface="Times New Roman" pitchFamily="18" charset="0"/>
              </a:rPr>
              <a:t>Готовность учить всех без исключения детей: работа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 одаренными детьми, детьми, имеющими проблемы в развитии  (ОВЗ), детьми-инвалидами, другими социально запущенными и социально уязвимыми детьми, имеющими серьезные отклонения в поведении…..</a:t>
            </a:r>
          </a:p>
          <a:p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2400" dirty="0" smtClean="0"/>
          </a:p>
          <a:p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06090"/>
          </a:xfrm>
        </p:spPr>
        <p:txBody>
          <a:bodyPr/>
          <a:lstStyle/>
          <a:p>
            <a:r>
              <a:rPr lang="ru-RU" altLang="ru-RU" sz="3200" b="1" i="1" dirty="0" smtClean="0">
                <a:solidFill>
                  <a:srgbClr val="FF0000"/>
                </a:solidFill>
              </a:rPr>
              <a:t> 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Методы оценки выполнения требований профессионального стандарта педагога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altLang="ru-RU" sz="3200" b="1" i="1" u="sng" dirty="0" smtClean="0">
              <a:solidFill>
                <a:srgbClr val="FF0000"/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5911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развития интегративных качеств ребенка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положительное отношение ребенка к детскому саду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высокая степень активности и вовлеченности родителей в решение образовательных задач и жизнь детского сада.</a:t>
            </a:r>
          </a:p>
          <a:p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2400" dirty="0" smtClean="0"/>
          </a:p>
          <a:p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ru-RU" altLang="ru-RU" sz="3200" b="1" i="1" dirty="0" smtClean="0">
                <a:solidFill>
                  <a:srgbClr val="FF0000"/>
                </a:solidFill>
              </a:rPr>
              <a:t>  </a:t>
            </a:r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Оценка соответствия требованиям, предъявляемым к  воспитателю</a:t>
            </a:r>
            <a:endParaRPr lang="ru-RU" altLang="ru-RU" sz="3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5911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Аудит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систематический, независимый и документируемый процесс объективного оценивания в целях установления степени выполнения требований.</a:t>
            </a:r>
          </a:p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Внешний аудит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аудит, проводимый независимой от образовательной организации стороной. </a:t>
            </a:r>
          </a:p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Внутренний аудит,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включает анализ планов и отчетов, посещение проводимых им занятий. Сбор данных для оценивания может быть осуществлен посредством результативного опроса, выслушивания, наблюдений и анализа документов, записей и данных.</a:t>
            </a:r>
          </a:p>
          <a:p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2400" dirty="0" smtClean="0"/>
          </a:p>
          <a:p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06090"/>
          </a:xfrm>
        </p:spPr>
        <p:txBody>
          <a:bodyPr/>
          <a:lstStyle/>
          <a:p>
            <a:r>
              <a:rPr lang="ru-RU" altLang="ru-RU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Пути 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совершенствования профессиональной компетенции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altLang="ru-RU" sz="3200" b="1" i="1" u="sng" dirty="0" smtClean="0">
              <a:solidFill>
                <a:srgbClr val="FF0000"/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5911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курсы повышения квалификации,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инновационная деятельность, освоение новых педагогических технологий,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активное участие в педагогических конкурсах,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участие в методических объединениях,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обобщение собственного педагогического опыта,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самообразование</a:t>
            </a:r>
          </a:p>
          <a:p>
            <a:pPr algn="r">
              <a:buNone/>
            </a:pPr>
            <a:r>
              <a:rPr lang="ru-RU" sz="2400" dirty="0" smtClean="0"/>
              <a:t>«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Только те знания прочны и ценны, которые Вы добыли сами, побуждаемые собственной страстью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…»</a:t>
            </a:r>
          </a:p>
          <a:p>
            <a:pPr algn="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К. И. Чуковский </a:t>
            </a:r>
          </a:p>
          <a:p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2400" dirty="0" smtClean="0"/>
          </a:p>
          <a:p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altLang="ru-RU" smtClean="0"/>
              <a:t>             </a:t>
            </a: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Профессиональный стандарт</a:t>
            </a:r>
          </a:p>
          <a:p>
            <a:pPr algn="ctr">
              <a:buFont typeface="Arial" charset="0"/>
              <a:buNone/>
            </a:pPr>
            <a:r>
              <a:rPr lang="ru-RU" alt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alt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(педагогическая деятельность в сфере </a:t>
            </a:r>
            <a:r>
              <a:rPr lang="ru-RU" altLang="ru-RU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дошкольного,</a:t>
            </a:r>
            <a:r>
              <a:rPr lang="ru-RU" alt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начального общего, основного общего, среднего общего образования) (</a:t>
            </a:r>
            <a:r>
              <a:rPr lang="ru-RU" altLang="ru-RU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воспитатель,</a:t>
            </a:r>
            <a:r>
              <a:rPr lang="ru-RU" alt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учитель)»</a:t>
            </a:r>
          </a:p>
          <a:p>
            <a:pPr algn="ctr">
              <a:buFont typeface="Arial" charset="0"/>
              <a:buNone/>
            </a:pPr>
            <a:endParaRPr lang="ru-RU" altLang="ru-RU" sz="2800" smtClean="0"/>
          </a:p>
          <a:p>
            <a:pPr algn="ctr">
              <a:buFont typeface="Arial" charset="0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(Утвержден приказом Минтруда РФ № 544 от 18.10.2013 г.)</a:t>
            </a:r>
            <a:endParaRPr lang="ru-RU" altLang="ru-RU" sz="24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14375"/>
          </a:xfrm>
        </p:spPr>
        <p:txBody>
          <a:bodyPr/>
          <a:lstStyle/>
          <a:p>
            <a:r>
              <a:rPr lang="ru-RU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Профстандарт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педагога применяется работодателями при:</a:t>
            </a:r>
            <a:endParaRPr lang="ru-RU" altLang="ru-RU" sz="28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14313" y="1071563"/>
            <a:ext cx="8786812" cy="5429250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формировании кадровой политики и в управлении персоналом;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 обучения и аттестации работников;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заключении трудовых договоров;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разработке должностных инструкций;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установлении систем оплаты труда.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14375"/>
          </a:xfrm>
        </p:spPr>
        <p:txBody>
          <a:bodyPr/>
          <a:lstStyle/>
          <a:p>
            <a:r>
              <a:rPr lang="ru-RU" sz="2800" b="1" i="1" u="sng" dirty="0" smtClean="0">
                <a:solidFill>
                  <a:srgbClr val="FF0000"/>
                </a:solidFill>
              </a:rPr>
              <a:t>Термины и определения применительно к педагогу</a:t>
            </a:r>
            <a:endParaRPr lang="ru-RU" altLang="ru-RU" sz="2800" i="1" u="sng" dirty="0" smtClean="0">
              <a:solidFill>
                <a:srgbClr val="FF0000"/>
              </a:solidFill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14313" y="1071563"/>
            <a:ext cx="8786812" cy="5429250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Профессиональный стандарт педагога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рамочный документ, в котором определяются основные требования к его квалификации.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Квалификация педагога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отражает уровень профессиональной подготовки педагога и его готовность к труду в сфере образования. Квалификация педагога складывается из его профессиональных компетенций.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Профессиональная компетенция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 — способность применять знания, умения, успешно действовать на основе практического опыта при решении задач. </a:t>
            </a:r>
          </a:p>
          <a:p>
            <a:endParaRPr lang="ru-RU" sz="2400" dirty="0" smtClean="0"/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/>
          <a:lstStyle/>
          <a:p>
            <a:r>
              <a:rPr lang="ru-RU" altLang="ru-RU" sz="2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Профессиональный стандарт педагога</a:t>
            </a:r>
            <a:br>
              <a:rPr lang="ru-RU" altLang="ru-RU" sz="2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20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функциональная карта  профессиональной деятельности</a:t>
            </a:r>
            <a:r>
              <a:rPr lang="ru-RU" altLang="ru-RU" sz="20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2000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07950" y="836613"/>
          <a:ext cx="8928100" cy="6045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210">
                  <a:extLst>
                    <a:ext uri="{9D8B030D-6E8A-4147-A177-3AD203B41FA5}"/>
                  </a:extLst>
                </a:gridCol>
                <a:gridCol w="3085760">
                  <a:extLst>
                    <a:ext uri="{9D8B030D-6E8A-4147-A177-3AD203B41FA5}"/>
                  </a:extLst>
                </a:gridCol>
                <a:gridCol w="2695843">
                  <a:extLst>
                    <a:ext uri="{9D8B030D-6E8A-4147-A177-3AD203B41FA5}"/>
                  </a:extLst>
                </a:gridCol>
                <a:gridCol w="2488287">
                  <a:extLst>
                    <a:ext uri="{9D8B030D-6E8A-4147-A177-3AD203B41FA5}"/>
                  </a:extLst>
                </a:gridCol>
              </a:tblGrid>
              <a:tr h="635953">
                <a:tc gridSpan="2">
                  <a:txBody>
                    <a:bodyPr/>
                    <a:lstStyle/>
                    <a:p>
                      <a:r>
                        <a:rPr lang="ru-RU" sz="1800" dirty="0" smtClean="0"/>
                        <a:t>Обобщенные трудовые функции (ОТФ)</a:t>
                      </a:r>
                      <a:endParaRPr lang="ru-RU" sz="1800" dirty="0"/>
                    </a:p>
                  </a:txBody>
                  <a:tcPr marL="91435" marR="91435" marT="45723" marB="45723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dirty="0" smtClean="0"/>
                        <a:t>Трудовые функции (ТФ)</a:t>
                      </a:r>
                      <a:endParaRPr lang="ru-RU" sz="1800" dirty="0"/>
                    </a:p>
                  </a:txBody>
                  <a:tcPr marL="91435" marR="91435" marT="45723" marB="45723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6340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Код</a:t>
                      </a:r>
                      <a:endParaRPr lang="ru-RU" sz="1800" b="1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Наименование ОТФ</a:t>
                      </a:r>
                      <a:endParaRPr lang="ru-RU" sz="1800" b="1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Наименование ТФ</a:t>
                      </a:r>
                      <a:endParaRPr lang="ru-RU" sz="1800" b="1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     Структура</a:t>
                      </a:r>
                      <a:r>
                        <a:rPr lang="ru-RU" sz="1800" b="1" baseline="0" dirty="0" smtClean="0"/>
                        <a:t> ТФ</a:t>
                      </a:r>
                      <a:endParaRPr lang="ru-RU" sz="1800" b="1" dirty="0"/>
                    </a:p>
                  </a:txBody>
                  <a:tcPr marL="91435" marR="91435" marT="45723" marB="45723"/>
                </a:tc>
                <a:extLst>
                  <a:ext uri="{0D108BD9-81ED-4DB2-BD59-A6C34878D82A}"/>
                </a:extLst>
              </a:tr>
              <a:tr h="1080852">
                <a:tc rowSpan="2"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А)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723" marB="45723"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Педагогическая деятельность по </a:t>
                      </a:r>
                      <a:r>
                        <a:rPr lang="ru-RU" sz="1800" u="sng" dirty="0" smtClean="0"/>
                        <a:t>проектированию и реализации </a:t>
                      </a:r>
                      <a:r>
                        <a:rPr lang="ru-RU" sz="1800" b="1" u="sng" dirty="0" smtClean="0"/>
                        <a:t>образовательного процесса</a:t>
                      </a:r>
                      <a:r>
                        <a:rPr lang="ru-RU" sz="1800" b="1" u="sng" baseline="0" dirty="0" smtClean="0"/>
                        <a:t> </a:t>
                      </a:r>
                      <a:r>
                        <a:rPr lang="ru-RU" sz="1800" u="sng" baseline="0" dirty="0" smtClean="0"/>
                        <a:t> </a:t>
                      </a:r>
                      <a:r>
                        <a:rPr lang="ru-RU" sz="1800" baseline="0" dirty="0" smtClean="0"/>
                        <a:t>в  ДОУ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/>
                        <a:t> </a:t>
                      </a:r>
                      <a:endParaRPr lang="ru-RU" sz="1800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1.</a:t>
                      </a:r>
                      <a:r>
                        <a:rPr lang="ru-RU" sz="1800" b="1" dirty="0" smtClean="0"/>
                        <a:t>Обучение </a:t>
                      </a:r>
                    </a:p>
                    <a:p>
                      <a:endParaRPr lang="ru-RU" sz="1800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Трудовые действия </a:t>
                      </a:r>
                    </a:p>
                    <a:p>
                      <a:r>
                        <a:rPr lang="ru-RU" sz="1600" b="1" dirty="0" smtClean="0"/>
                        <a:t>Необходимые</a:t>
                      </a:r>
                      <a:r>
                        <a:rPr lang="ru-RU" sz="1600" b="1" baseline="0" dirty="0" smtClean="0"/>
                        <a:t> умения </a:t>
                      </a:r>
                    </a:p>
                    <a:p>
                      <a:r>
                        <a:rPr lang="ru-RU" sz="1600" b="1" baseline="0" dirty="0" smtClean="0"/>
                        <a:t>Необходимые знания</a:t>
                      </a:r>
                      <a:endParaRPr lang="ru-RU" sz="1600" b="1" dirty="0" smtClean="0"/>
                    </a:p>
                    <a:p>
                      <a:endParaRPr lang="ru-RU" sz="1600" b="1" dirty="0"/>
                    </a:p>
                  </a:txBody>
                  <a:tcPr marL="91435" marR="91435" marT="45723" marB="45723"/>
                </a:tc>
                <a:extLst>
                  <a:ext uri="{0D108BD9-81ED-4DB2-BD59-A6C34878D82A}"/>
                </a:extLst>
              </a:tr>
              <a:tr h="151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b="1" dirty="0" smtClean="0"/>
                        <a:t>2.Воспитательная </a:t>
                      </a:r>
                      <a:r>
                        <a:rPr lang="ru-RU" sz="1800" b="0" dirty="0" smtClean="0"/>
                        <a:t>деятельность </a:t>
                      </a:r>
                      <a:endParaRPr lang="ru-RU" sz="1800" b="1" dirty="0"/>
                    </a:p>
                  </a:txBody>
                  <a:tcPr marL="91435" marR="91435" marT="45723" marB="45723"/>
                </a:tc>
                <a:tc rowSpan="2">
                  <a:txBody>
                    <a:bodyPr/>
                    <a:lstStyle/>
                    <a:p>
                      <a:r>
                        <a:rPr lang="ru-RU" sz="1600" b="1" dirty="0" smtClean="0"/>
                        <a:t>Трудовые действия </a:t>
                      </a:r>
                    </a:p>
                    <a:p>
                      <a:r>
                        <a:rPr lang="ru-RU" sz="1600" b="1" dirty="0" smtClean="0"/>
                        <a:t>Необходимые умения</a:t>
                      </a:r>
                    </a:p>
                    <a:p>
                      <a:r>
                        <a:rPr lang="ru-RU" sz="1600" b="1" dirty="0" smtClean="0"/>
                        <a:t>Необходимые знания</a:t>
                      </a:r>
                    </a:p>
                    <a:p>
                      <a:endParaRPr lang="ru-RU" sz="1600" b="1" dirty="0"/>
                    </a:p>
                  </a:txBody>
                  <a:tcPr marL="91435" marR="91435" marT="45723" marB="45723"/>
                </a:tc>
                <a:extLst>
                  <a:ext uri="{0D108BD9-81ED-4DB2-BD59-A6C34878D82A}"/>
                </a:extLst>
              </a:tr>
              <a:tr h="100331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5" marR="91435" marT="45723" marB="45723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 marL="91435" marR="91435" marT="45722" marB="45722"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91435" marR="91435" marT="45722" marB="45722"/>
                </a:tc>
                <a:extLst>
                  <a:ext uri="{0D108BD9-81ED-4DB2-BD59-A6C34878D82A}"/>
                </a:extLst>
              </a:tr>
              <a:tr h="105991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5" marR="91435" marT="45723" marB="45723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3.Развивающая </a:t>
                      </a:r>
                      <a:r>
                        <a:rPr lang="ru-RU" sz="1800" b="0" dirty="0" smtClean="0"/>
                        <a:t>деятельность </a:t>
                      </a:r>
                      <a:endParaRPr lang="ru-RU" sz="1800" b="1" dirty="0" smtClean="0"/>
                    </a:p>
                    <a:p>
                      <a:endParaRPr lang="ru-RU" sz="1800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Трудовые действия </a:t>
                      </a:r>
                    </a:p>
                    <a:p>
                      <a:r>
                        <a:rPr lang="ru-RU" sz="1600" b="1" dirty="0" smtClean="0"/>
                        <a:t>Необходимые умения</a:t>
                      </a:r>
                    </a:p>
                    <a:p>
                      <a:r>
                        <a:rPr lang="ru-RU" sz="1600" b="1" dirty="0" smtClean="0"/>
                        <a:t>Необходимые знания</a:t>
                      </a:r>
                    </a:p>
                    <a:p>
                      <a:endParaRPr lang="ru-RU" sz="1600" dirty="0"/>
                    </a:p>
                  </a:txBody>
                  <a:tcPr marL="91435" marR="91435" marT="45723" marB="45723"/>
                </a:tc>
                <a:extLst>
                  <a:ext uri="{0D108BD9-81ED-4DB2-BD59-A6C34878D82A}"/>
                </a:extLst>
              </a:tr>
              <a:tr h="172614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Б)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Педагогическая деятельность по </a:t>
                      </a:r>
                      <a:r>
                        <a:rPr lang="ru-RU" sz="1800" u="sng" dirty="0" smtClean="0"/>
                        <a:t>проектированию и реализации основных </a:t>
                      </a:r>
                      <a:r>
                        <a:rPr lang="ru-RU" sz="1800" b="1" u="sng" dirty="0" smtClean="0"/>
                        <a:t>общеобразовательных программ</a:t>
                      </a:r>
                      <a:endParaRPr lang="ru-RU" sz="1800" b="1" u="sng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1.Педагогическая деятельность по реализации </a:t>
                      </a:r>
                      <a:r>
                        <a:rPr lang="ru-RU" sz="1800" b="1" dirty="0" smtClean="0"/>
                        <a:t>ОП</a:t>
                      </a:r>
                      <a:r>
                        <a:rPr lang="ru-RU" sz="1800" b="1" baseline="0" dirty="0" smtClean="0"/>
                        <a:t> дошкольного образования </a:t>
                      </a:r>
                      <a:endParaRPr lang="ru-RU" sz="1800" b="1" dirty="0" smtClean="0"/>
                    </a:p>
                    <a:p>
                      <a:endParaRPr lang="ru-RU" sz="1800" dirty="0"/>
                    </a:p>
                  </a:txBody>
                  <a:tcPr marL="91435" marR="91435" marT="45723" marB="45723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Трудовые действия </a:t>
                      </a:r>
                    </a:p>
                    <a:p>
                      <a:r>
                        <a:rPr lang="ru-RU" sz="1600" b="1" dirty="0" smtClean="0"/>
                        <a:t>Необходимые</a:t>
                      </a:r>
                      <a:r>
                        <a:rPr lang="ru-RU" sz="1600" b="1" baseline="0" dirty="0" smtClean="0"/>
                        <a:t> умения</a:t>
                      </a:r>
                    </a:p>
                    <a:p>
                      <a:r>
                        <a:rPr lang="ru-RU" sz="1600" b="1" baseline="0" dirty="0" smtClean="0"/>
                        <a:t>Необходимые знания</a:t>
                      </a:r>
                      <a:endParaRPr lang="ru-RU" sz="1600" b="1" dirty="0" smtClean="0"/>
                    </a:p>
                    <a:p>
                      <a:endParaRPr lang="ru-RU" sz="1600" dirty="0"/>
                    </a:p>
                  </a:txBody>
                  <a:tcPr marL="91435" marR="91435" marT="45723" marB="45723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971550" y="260350"/>
            <a:ext cx="7715250" cy="936625"/>
          </a:xfrm>
        </p:spPr>
        <p:txBody>
          <a:bodyPr/>
          <a:lstStyle/>
          <a:p>
            <a:r>
              <a:rPr lang="ru-RU" alt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 квалификации воспитателя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00188"/>
          <a:ext cx="9144000" cy="5170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0590">
                  <a:extLst>
                    <a:ext uri="{9D8B030D-6E8A-4147-A177-3AD203B41FA5}"/>
                  </a:extLst>
                </a:gridCol>
                <a:gridCol w="5553410">
                  <a:extLst>
                    <a:ext uri="{9D8B030D-6E8A-4147-A177-3AD203B41FA5}"/>
                  </a:extLst>
                </a:gridCol>
              </a:tblGrid>
              <a:tr h="4291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должности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Воспитатель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/>
                </a:tc>
                <a:extLst>
                  <a:ext uri="{0D108BD9-81ED-4DB2-BD59-A6C34878D82A}"/>
                </a:extLst>
              </a:tr>
              <a:tr h="181506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Требования к образованию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Высшее или среднее профессиональное образование по направлению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 и педагогика».. , либо высшее или среднее профессиональное образование и дополнительное профессиональное образование по направлению деятельности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/>
                </a:tc>
                <a:extLst>
                  <a:ext uri="{0D108BD9-81ED-4DB2-BD59-A6C34878D82A}"/>
                </a:extLst>
              </a:tr>
              <a:tr h="640125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Требование к опыту практической работы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Не предъявляются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/>
                </a:tc>
                <a:extLst>
                  <a:ext uri="{0D108BD9-81ED-4DB2-BD59-A6C34878D82A}"/>
                </a:extLst>
              </a:tr>
              <a:tr h="228616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Особые условия допуска к работе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 педагогической деятельности </a:t>
                      </a:r>
                      <a:r>
                        <a:rPr lang="ru-RU" sz="18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не допускаются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лица, лишенные права заниматься педагогической деятельностью в соответствии с вступившим в силу приговором суда; имеющие судимость за преступления, состав и виды которых установлены законодательством РФ; признанные недееспособными; имеющие заболевания                  (в соответствии с перечнем РФ)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fontAlgn="auto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Педагогическая деятельность по проектированию и реализации образовательного процесса  в  ДОУ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ru-RU" altLang="ru-RU" sz="1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i="1" u="sng" dirty="0" smtClean="0">
                <a:latin typeface="Times New Roman" pitchFamily="18" charset="0"/>
                <a:cs typeface="Times New Roman" pitchFamily="18" charset="0"/>
              </a:rPr>
              <a:t>Трудовые действия: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Разработка и реализация программ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рабочих программ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в рамках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общеобразовательной программы ДОУ	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Осуществление профессиональной деятельности в соответствии с требованиями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ДО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Участие в разработке и реализация </a:t>
            </a:r>
            <a:r>
              <a:rPr lang="ru-RU" alt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 развития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в целях создания безопасной и комфортной образовательной среды 	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Планирование и проведение  занятий, других форм НОД 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Организация, осуществление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оценки индивидуальных достижений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и  результатов освоения основной образовательной программы обучающимися 		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мотивации к обучению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r>
              <a:rPr lang="ru-RU" altLang="ru-RU" sz="2800" b="1" i="1" smtClean="0">
                <a:latin typeface="Times New Roman" pitchFamily="18" charset="0"/>
                <a:cs typeface="Times New Roman" pitchFamily="18" charset="0"/>
              </a:rPr>
              <a:t>Необходимые </a:t>
            </a:r>
            <a:r>
              <a:rPr lang="ru-RU" altLang="ru-RU" sz="2800" b="1" i="1" u="sng" smtClean="0">
                <a:latin typeface="Times New Roman" pitchFamily="18" charset="0"/>
                <a:cs typeface="Times New Roman" pitchFamily="18" charset="0"/>
              </a:rPr>
              <a:t>умения:</a:t>
            </a:r>
            <a:endParaRPr lang="ru-RU" altLang="ru-RU" sz="2800" i="1" u="sng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142875" y="785813"/>
            <a:ext cx="8858250" cy="5786437"/>
          </a:xfrm>
        </p:spPr>
        <p:txBody>
          <a:bodyPr/>
          <a:lstStyle/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Владение формами и методами обучения,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выходящими за рамки занятий: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деятельность,  эксперименты,  и т.п. 	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Умение разрабатывать (осваивать) и применять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современные психолого-педагогические технологии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, основанные на знании законов развития личности ребенка 	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Умение использовать и апробировать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специальные подходы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к обучению, в целях включения в образовательный процесс всех обучающихся, в том числе со особыми потребностями в образовании: обучающихся, проявивших выдающиеся способности, обучающихся, для которых русский язык не является родным; обучающихся с ограниченными возможностями здоровья 	</a:t>
            </a:r>
          </a:p>
          <a:p>
            <a:pPr eaLnBrk="1" hangingPunct="1"/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Владение </a:t>
            </a:r>
            <a:r>
              <a:rPr lang="ru-RU" alt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ИКТ-компетенциями</a:t>
            </a: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428625"/>
          </a:xfrm>
        </p:spPr>
        <p:txBody>
          <a:bodyPr/>
          <a:lstStyle/>
          <a:p>
            <a:r>
              <a:rPr lang="ru-RU" altLang="ru-RU" sz="2800" b="1" i="1" smtClean="0">
                <a:latin typeface="Times New Roman" pitchFamily="18" charset="0"/>
                <a:cs typeface="Times New Roman" pitchFamily="18" charset="0"/>
              </a:rPr>
              <a:t>Необходимые </a:t>
            </a:r>
            <a:r>
              <a:rPr lang="ru-RU" altLang="ru-RU" sz="2800" b="1" i="1" u="sng" smtClean="0">
                <a:latin typeface="Times New Roman" pitchFamily="18" charset="0"/>
                <a:cs typeface="Times New Roman" pitchFamily="18" charset="0"/>
              </a:rPr>
              <a:t>знания:</a:t>
            </a:r>
            <a:endParaRPr lang="ru-RU" altLang="ru-RU" sz="2800" i="1" u="sng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86812" cy="5643563"/>
          </a:xfrm>
        </p:spPr>
        <p:txBody>
          <a:bodyPr/>
          <a:lstStyle/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Знание законодательства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правах ребенка, об образовании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и федерального государственного образовательного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стандарта дошкольного	образования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Знание истории, теории, закономерностей и принципов построения и функционирования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образовательных систем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, роль и место образования в жизни личности и общества; 	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Знание основных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закономерностей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возрастного развития, стадий и кризисов развития; 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Знание основ методики обучения, основных принципов </a:t>
            </a:r>
            <a:r>
              <a:rPr lang="ru-RU" altLang="ru-RU" sz="2000" b="1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подхода, видов и приемов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современных педагогических технологий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; 	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Знание приоритетных направлений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развития образовательной системы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Российской Федерации; законов и иных нормативных правовых актов, регламентирующих образовательную деятельность в Российской Федерации;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Знание Конвенции о правах ребенка; 	</a:t>
            </a:r>
          </a:p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Знание Трудового законодательства РФ.	</a:t>
            </a:r>
          </a:p>
          <a:p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17D6FF754E0A342A0EF6C3E0E484B70" ma:contentTypeVersion="49" ma:contentTypeDescription="Создание документа." ma:contentTypeScope="" ma:versionID="7fe8b9840ffdb4ce198c7d74f2eb87a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AWJJH2MPE6E2-752857842-4295</_dlc_DocId>
    <_dlc_DocIdUrl xmlns="4a252ca3-5a62-4c1c-90a6-29f4710e47f8">
      <Url>http://xn--44-6kcadhwnl3cfdx.xn--p1ai/Svetlachok/_layouts/15/DocIdRedir.aspx?ID=AWJJH2MPE6E2-752857842-4295</Url>
      <Description>AWJJH2MPE6E2-752857842-4295</Description>
    </_dlc_DocIdUrl>
  </documentManagement>
</p:properties>
</file>

<file path=customXml/itemProps1.xml><?xml version="1.0" encoding="utf-8"?>
<ds:datastoreItem xmlns:ds="http://schemas.openxmlformats.org/officeDocument/2006/customXml" ds:itemID="{AED085A4-2744-447A-BCE2-2A19FB8479DE}"/>
</file>

<file path=customXml/itemProps2.xml><?xml version="1.0" encoding="utf-8"?>
<ds:datastoreItem xmlns:ds="http://schemas.openxmlformats.org/officeDocument/2006/customXml" ds:itemID="{EF0C6D1B-FFFA-4029-B931-262637D9C52E}"/>
</file>

<file path=customXml/itemProps3.xml><?xml version="1.0" encoding="utf-8"?>
<ds:datastoreItem xmlns:ds="http://schemas.openxmlformats.org/officeDocument/2006/customXml" ds:itemID="{DF698EE5-733E-4BEF-9F5B-1A28DFCEFD46}"/>
</file>

<file path=customXml/itemProps4.xml><?xml version="1.0" encoding="utf-8"?>
<ds:datastoreItem xmlns:ds="http://schemas.openxmlformats.org/officeDocument/2006/customXml" ds:itemID="{7A0C0FA9-7EA2-44CE-BE62-A7FC27B8385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</TotalTime>
  <Words>911</Words>
  <Application>Microsoft Office PowerPoint</Application>
  <PresentationFormat>Экран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Профессиональный стандарт педагога- новое качество дошкольного образования</vt:lpstr>
      <vt:lpstr>Слайд 2</vt:lpstr>
      <vt:lpstr>Профстандарт педагога применяется работодателями при:</vt:lpstr>
      <vt:lpstr>Термины и определения применительно к педагогу</vt:lpstr>
      <vt:lpstr>Профессиональный стандарт педагога         (функциональная карта  профессиональной деятельности)</vt:lpstr>
      <vt:lpstr>Требования к квалификации воспитателя</vt:lpstr>
      <vt:lpstr>  Педагогическая деятельность по проектированию и реализации образовательного процесса  в  ДОУ  Обучение Трудовые действия:</vt:lpstr>
      <vt:lpstr>Необходимые умения:</vt:lpstr>
      <vt:lpstr>Необходимые знания:</vt:lpstr>
      <vt:lpstr>Педагогическая деятельность по реализации программы дошкольного образования</vt:lpstr>
      <vt:lpstr>Необходимые умения:</vt:lpstr>
      <vt:lpstr>Необходимые знания: </vt:lpstr>
      <vt:lpstr>  Новые компетенции воспитателя:</vt:lpstr>
      <vt:lpstr>  Методы оценки выполнения требований профессионального стандарта педагога </vt:lpstr>
      <vt:lpstr>  Оценка соответствия требованиям, предъявляемым к  воспитателю</vt:lpstr>
      <vt:lpstr>  Пути совершенствования профессиональной компетенции </vt:lpstr>
    </vt:vector>
  </TitlesOfParts>
  <Company>СПбАППО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User</cp:lastModifiedBy>
  <cp:revision>341</cp:revision>
  <dcterms:created xsi:type="dcterms:W3CDTF">2012-09-07T11:21:22Z</dcterms:created>
  <dcterms:modified xsi:type="dcterms:W3CDTF">2019-04-24T18:46:40Z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326895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ContentTypeId">
    <vt:lpwstr>0x010100717D6FF754E0A342A0EF6C3E0E484B70</vt:lpwstr>
  </property>
  <property fmtid="{D5CDD505-2E9C-101B-9397-08002B2CF9AE}" pid="6" name="_dlc_DocIdItemGuid">
    <vt:lpwstr>cc95d51b-aa41-446a-8ab3-45d95d587c6b</vt:lpwstr>
  </property>
</Properties>
</file>