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264" r:id="rId7"/>
    <p:sldId id="265" r:id="rId8"/>
    <p:sldId id="267" r:id="rId9"/>
    <p:sldId id="270" r:id="rId10"/>
    <p:sldId id="268" r:id="rId11"/>
    <p:sldId id="27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DFBFCA"/>
    <a:srgbClr val="800000"/>
    <a:srgbClr val="FFFF99"/>
    <a:srgbClr val="990000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F5F2A-C755-4424-9505-3BF2BDD5C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9F4A-38B4-4B63-B864-BA664BB0F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B88F5-39EE-406D-9138-C92D72A39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3D686-1A9B-498F-8C53-E10EEAA39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079D3-A65D-4F46-8117-5528A4851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6636A-5591-4E4B-8E2D-D92AF5BC9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EE4E6-5A50-46BC-9CB4-E6652B0D14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5361E-5783-4776-855A-D18CD08C1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86AC4-4747-4352-86E8-236F46405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1D1A7-49FC-46B5-B260-D2EED22E0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39956-EAAF-45DA-9637-05A637013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B6638D7-DA2A-4B97-8E43-FFF1F723E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2349500"/>
            <a:ext cx="7772400" cy="14700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FF99"/>
                </a:solidFill>
                <a:latin typeface="Kozuka Mincho Pro H" pitchFamily="18" charset="-128"/>
              </a:rPr>
              <a:t>Костромская роспись</a:t>
            </a:r>
          </a:p>
        </p:txBody>
      </p:sp>
      <p:pic>
        <p:nvPicPr>
          <p:cNvPr id="2051" name="Picture 5" descr="Безимени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04813"/>
            <a:ext cx="1641475" cy="597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348038" y="1196975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DFBFCA"/>
                </a:solidFill>
              </a:rPr>
              <a:t> </a:t>
            </a:r>
            <a:endParaRPr lang="ru-RU" sz="2400" dirty="0">
              <a:solidFill>
                <a:srgbClr val="DFBFCA"/>
              </a:solidFill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5214942" y="4429132"/>
            <a:ext cx="3671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DFBFCA"/>
                </a:solidFill>
              </a:rPr>
              <a:t> </a:t>
            </a:r>
            <a:endParaRPr lang="ru-RU" dirty="0">
              <a:solidFill>
                <a:srgbClr val="DFBFCA"/>
              </a:solidFill>
            </a:endParaRPr>
          </a:p>
          <a:p>
            <a:endParaRPr lang="ru-RU" dirty="0">
              <a:solidFill>
                <a:srgbClr val="DFBFCA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99"/>
                </a:solidFill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85729"/>
            <a:ext cx="8215370" cy="464347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DFBFCA"/>
                </a:solidFill>
              </a:rPr>
              <a:t>Костромская  губерния  издавна  славилась  мастерством  росписи  по  дереву.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DFBFCA"/>
                </a:solidFill>
              </a:rPr>
              <a:t>     Костромских  мастеров  часто  называли  </a:t>
            </a:r>
            <a:r>
              <a:rPr lang="ru-RU" sz="2000" dirty="0" err="1" smtClean="0">
                <a:solidFill>
                  <a:srgbClr val="DFBFCA"/>
                </a:solidFill>
              </a:rPr>
              <a:t>молвитинскими</a:t>
            </a:r>
            <a:r>
              <a:rPr lang="ru-RU" sz="2000" dirty="0" smtClean="0">
                <a:solidFill>
                  <a:srgbClr val="DFBFCA"/>
                </a:solidFill>
              </a:rPr>
              <a:t>  мастерами,  так  как  центром  местного  живописного  мастерства  костромских  живописцев  до  революции  было  село  </a:t>
            </a:r>
            <a:r>
              <a:rPr lang="ru-RU" sz="2000" dirty="0" err="1" smtClean="0">
                <a:solidFill>
                  <a:srgbClr val="DFBFCA"/>
                </a:solidFill>
              </a:rPr>
              <a:t>Молвитино</a:t>
            </a:r>
            <a:r>
              <a:rPr lang="ru-RU" sz="2000" dirty="0" smtClean="0">
                <a:solidFill>
                  <a:srgbClr val="DFBFCA"/>
                </a:solidFill>
              </a:rPr>
              <a:t>  (ныне  Сусанино).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DFBFCA"/>
                </a:solidFill>
              </a:rPr>
              <a:t>Крестьянские  мастера – маляры  (так  называли  живописцев,  расписывавших  что-либо  красками)  выполняли  работы  по  росписи  дома,  его  интерьера  и  мебели.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DFBFCA"/>
                </a:solidFill>
              </a:rPr>
              <a:t> Из  </a:t>
            </a:r>
            <a:r>
              <a:rPr lang="ru-RU" sz="2000" dirty="0" err="1" smtClean="0">
                <a:solidFill>
                  <a:srgbClr val="DFBFCA"/>
                </a:solidFill>
              </a:rPr>
              <a:t>Молвитина</a:t>
            </a:r>
            <a:r>
              <a:rPr lang="ru-RU" sz="2000" dirty="0" smtClean="0">
                <a:solidFill>
                  <a:srgbClr val="DFBFCA"/>
                </a:solidFill>
              </a:rPr>
              <a:t>  и  округи  маляры  шли  в  отход  в  столичный  Питер,  в  Вологодскую,  </a:t>
            </a:r>
            <a:r>
              <a:rPr lang="ru-RU" sz="2000" dirty="0" err="1" smtClean="0">
                <a:solidFill>
                  <a:srgbClr val="DFBFCA"/>
                </a:solidFill>
              </a:rPr>
              <a:t>Олонецкую</a:t>
            </a:r>
            <a:r>
              <a:rPr lang="ru-RU" sz="2000" dirty="0" smtClean="0">
                <a:solidFill>
                  <a:srgbClr val="DFBFCA"/>
                </a:solidFill>
              </a:rPr>
              <a:t>,  Вятскую,  Пермскую  губернии,  за  Урал,  в  Сибирь,  на  Алтай. 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solidFill>
                <a:srgbClr val="DFBFCA"/>
              </a:solidFill>
            </a:endParaRPr>
          </a:p>
        </p:txBody>
      </p:sp>
      <p:pic>
        <p:nvPicPr>
          <p:cNvPr id="14340" name="Picture 4" descr="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143380"/>
            <a:ext cx="4297000" cy="235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pPr eaLnBrk="1" hangingPunct="1"/>
            <a:r>
              <a:rPr lang="ru-RU" sz="1800" smtClean="0">
                <a:solidFill>
                  <a:srgbClr val="DFBFCA"/>
                </a:solidFill>
              </a:rPr>
              <a:t> Красочное  убранство    крестьянских  домов  дополнялось  росписью  утвари.  Вместе  они  создавали  своеобразный  ансамбль,  окружающий  человека  не  только  во  время  праздников  и  семейных  торжеств,  но  и  в  трудовые  будни.</a:t>
            </a:r>
            <a:r>
              <a:rPr lang="ru-RU" sz="1800" smtClean="0">
                <a:solidFill>
                  <a:srgbClr val="CCFF99"/>
                </a:solidFill>
              </a:rPr>
              <a:t> </a:t>
            </a:r>
          </a:p>
        </p:txBody>
      </p:sp>
      <p:pic>
        <p:nvPicPr>
          <p:cNvPr id="15363" name="Рисунок 10" descr="http://art.1september.ru/2008/17/14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205038"/>
            <a:ext cx="3221037" cy="1912937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15364" name="Picture 7" descr="Image01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508500"/>
            <a:ext cx="2154238" cy="1849438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15365" name="Picture 8" descr="Image0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4508500"/>
            <a:ext cx="2370138" cy="1831975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15366" name="Picture 9" descr="Image01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938" y="4724400"/>
            <a:ext cx="1912937" cy="1625600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2800" smtClean="0">
                <a:solidFill>
                  <a:srgbClr val="DFBFCA"/>
                </a:solidFill>
              </a:rPr>
              <a:t/>
            </a:r>
            <a:br>
              <a:rPr lang="ru-RU" sz="2800" smtClean="0">
                <a:solidFill>
                  <a:srgbClr val="DFBFCA"/>
                </a:solidFill>
              </a:rPr>
            </a:br>
            <a:r>
              <a:rPr lang="ru-RU" sz="2800" smtClean="0">
                <a:solidFill>
                  <a:srgbClr val="DFBFCA"/>
                </a:solidFill>
              </a:rPr>
              <a:t/>
            </a:r>
            <a:br>
              <a:rPr lang="ru-RU" sz="2800" smtClean="0">
                <a:solidFill>
                  <a:srgbClr val="DFBFCA"/>
                </a:solidFill>
              </a:rPr>
            </a:br>
            <a:endParaRPr lang="ru-RU" sz="2800" smtClean="0">
              <a:solidFill>
                <a:srgbClr val="DFBFCA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endParaRPr lang="ru-RU" dirty="0" smtClean="0">
              <a:solidFill>
                <a:srgbClr val="DFBFCA"/>
              </a:solidFill>
            </a:endParaRPr>
          </a:p>
          <a:p>
            <a:pPr eaLnBrk="1" hangingPunct="1"/>
            <a:endParaRPr lang="ru-RU" dirty="0" smtClean="0"/>
          </a:p>
        </p:txBody>
      </p:sp>
      <p:pic>
        <p:nvPicPr>
          <p:cNvPr id="16388" name="Picture 5" descr="Image01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4844488" cy="3646497"/>
          </a:xfrm>
          <a:prstGeom prst="rect">
            <a:avLst/>
          </a:prstGeom>
          <a:noFill/>
          <a:ln w="28575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16389" name="Picture 6" descr="Image01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571612"/>
            <a:ext cx="3135341" cy="4512628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rgbClr val="FFFF99"/>
                </a:solidFill>
              </a:rPr>
              <a:t> 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6835290" cy="5529282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6659563" y="5589588"/>
            <a:ext cx="242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DFBFCA"/>
                </a:solidFill>
              </a:rPr>
              <a:t> </a:t>
            </a:r>
            <a:endParaRPr lang="ru-RU" sz="1600" dirty="0">
              <a:solidFill>
                <a:srgbClr val="DFBFCA"/>
              </a:solidFill>
            </a:endParaRPr>
          </a:p>
        </p:txBody>
      </p:sp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643182"/>
            <a:ext cx="1509713" cy="2892425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732588" y="3429000"/>
            <a:ext cx="242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DFBFCA"/>
                </a:solidFill>
              </a:rPr>
              <a:t> </a:t>
            </a:r>
            <a:endParaRPr lang="ru-RU" sz="1600" dirty="0">
              <a:solidFill>
                <a:srgbClr val="DFBFCA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92150"/>
            <a:ext cx="2620962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5" descr="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692150"/>
            <a:ext cx="2722563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77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765175"/>
            <a:ext cx="246697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FFFF99"/>
                </a:solidFill>
              </a:rPr>
              <a:t> 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85794"/>
            <a:ext cx="2201862" cy="3170238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928802"/>
            <a:ext cx="2659062" cy="3876675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3000372"/>
            <a:ext cx="2025650" cy="3281362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FFFF99"/>
                </a:solidFill>
              </a:rPr>
              <a:t> </a:t>
            </a:r>
          </a:p>
        </p:txBody>
      </p:sp>
      <p:pic>
        <p:nvPicPr>
          <p:cNvPr id="21507" name="Picture 4" descr="Untitled-Scanned-0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20" y="214290"/>
            <a:ext cx="2625725" cy="2325687"/>
          </a:xfrm>
          <a:noFill/>
          <a:ln>
            <a:solidFill>
              <a:srgbClr val="FFFF99"/>
            </a:solidFill>
          </a:ln>
        </p:spPr>
      </p:pic>
      <p:pic>
        <p:nvPicPr>
          <p:cNvPr id="21508" name="Picture 5" descr="Untitled-Scanned-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714620"/>
            <a:ext cx="2514600" cy="2386012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21509" name="Picture 6" descr="Untitled-Scanned-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285728"/>
            <a:ext cx="2592388" cy="2320925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21510" name="Picture 7" descr="Untitled-Scanned-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85728"/>
            <a:ext cx="2665412" cy="2400300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  <p:pic>
        <p:nvPicPr>
          <p:cNvPr id="8" name="Рисунок 7" descr="1415387_gorodeckaya-rospis-v-detskom-sadu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2" y="2928934"/>
            <a:ext cx="3214710" cy="3777285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17D6FF754E0A342A0EF6C3E0E484B70" ma:contentTypeVersion="49" ma:contentTypeDescription="Создание документа." ma:contentTypeScope="" ma:versionID="7fe8b9840ffdb4ce198c7d74f2eb87a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AWJJH2MPE6E2-752857842-2116</_dlc_DocId>
    <_dlc_DocIdUrl xmlns="4a252ca3-5a62-4c1c-90a6-29f4710e47f8">
      <Url>http://edu-sps.koiro.local/Svetlachok/_layouts/15/DocIdRedir.aspx?ID=AWJJH2MPE6E2-752857842-2116</Url>
      <Description>AWJJH2MPE6E2-752857842-2116</Description>
    </_dlc_DocIdUrl>
  </documentManagement>
</p:properties>
</file>

<file path=customXml/itemProps1.xml><?xml version="1.0" encoding="utf-8"?>
<ds:datastoreItem xmlns:ds="http://schemas.openxmlformats.org/officeDocument/2006/customXml" ds:itemID="{FD833B11-74E9-49F5-ADD9-58F6A632A1FC}"/>
</file>

<file path=customXml/itemProps2.xml><?xml version="1.0" encoding="utf-8"?>
<ds:datastoreItem xmlns:ds="http://schemas.openxmlformats.org/officeDocument/2006/customXml" ds:itemID="{7ABD4A9F-FBA2-4CAA-A685-33ABC555C730}"/>
</file>

<file path=customXml/itemProps3.xml><?xml version="1.0" encoding="utf-8"?>
<ds:datastoreItem xmlns:ds="http://schemas.openxmlformats.org/officeDocument/2006/customXml" ds:itemID="{9E3B989D-15F8-4781-B2BE-FAC6FFF6F8CA}"/>
</file>

<file path=customXml/itemProps4.xml><?xml version="1.0" encoding="utf-8"?>
<ds:datastoreItem xmlns:ds="http://schemas.openxmlformats.org/officeDocument/2006/customXml" ds:itemID="{E920C18D-7D0F-43C8-9C8E-662E8332554B}"/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132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Костромская роспись</vt:lpstr>
      <vt:lpstr> </vt:lpstr>
      <vt:lpstr>Слайд 3</vt:lpstr>
      <vt:lpstr>  </vt:lpstr>
      <vt:lpstr> </vt:lpstr>
      <vt:lpstr>Слайд 6</vt:lpstr>
      <vt:lpstr> </vt:lpstr>
      <vt:lpstr> 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Костромская роспись</dc:title>
  <dc:creator>Customer</dc:creator>
  <cp:lastModifiedBy>kosmikl</cp:lastModifiedBy>
  <cp:revision>21</cp:revision>
  <dcterms:created xsi:type="dcterms:W3CDTF">2011-10-23T15:56:36Z</dcterms:created>
  <dcterms:modified xsi:type="dcterms:W3CDTF">2017-03-16T10:48:38Z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0x010100717D6FF754E0A342A0EF6C3E0E484B70</vt:lpwstr>
  </property>
  <property fmtid="{D5CDD505-2E9C-101B-9397-08002B2CF9AE}" pid="3" name="_dlc_DocIdItemGuid">
    <vt:lpwstr>2f149f2b-cf5c-411d-8bc7-9f845f4cb817</vt:lpwstr>
  </property>
</Properties>
</file>