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05930-D075-FCE3-F2F5-DCFDAEB596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9D4446-5496-0D3C-E80E-80B38E0400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C7BDC1-FEDB-3F1D-1E2C-C9C294750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25DC6-21C8-E67F-EBAF-74A7C2ABC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8EACA8-682F-2FD2-5E65-C1B831564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266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DED33-26F8-19E1-6177-0B598342A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416423-FFFA-036A-2F36-6EB03B7CD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7F3CF5-975C-9765-0A0E-1DFF5FDEA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909751-BFAA-6EC8-5251-8E3C4651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699D42-A300-AEF8-ED6A-0825DD03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29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8FACD38-689A-C8D6-AA65-0E9B0E1007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215356-D293-4DFF-B3CE-5B51709E2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456F6B-F46E-09FD-68FD-B2079131D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8348DC-4B85-AED0-A61C-5C22054DD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41A8E2-0586-37F9-D4E8-82FA75A14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9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E90D01-F988-FBB2-4E37-907BD7144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2F80B6-8152-071D-2548-AEF5ACA7F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899317-2D56-C014-7BFB-054C32946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28079B-4BC5-5A55-9A44-4D751F810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DAE32D-1E3B-B7CC-9B0F-F6DEB3FED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7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F90760-8261-EE6F-9F44-A8759B99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6DDAB0-8079-D86C-89F3-DBB34952F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0A6838-3343-8F8E-E4B8-8016517E1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891AF3-FC93-4F01-8E18-9F2A466B8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6F31A6-147B-D01B-B5EF-AEF6F5788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4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107E2F-A1CF-6F60-22EF-0B3DD735F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133BD4-D774-730F-4647-E671234D71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76D208-AC6E-F7D1-AE6B-788C1E6F02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FD97BA-899E-338F-2525-8315DE453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64A008-2F93-BF0B-9AEF-777D12A6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BF5D44-596C-5361-B170-B60C1120A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8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FED0FD-E464-4DCA-2D7F-CEEBFF8CA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8FFEAB-13F4-CB51-B0E5-8B8B00E35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8A12FE-383B-7595-017B-851A58D60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D995DB-0849-DE1F-5918-83E3AAFBE1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C944B81-4237-6D24-D7B8-47DDDBF5E7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2CC39A-8F5D-1192-41A6-2A1407F23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D9BD1CF-38ED-BC32-A684-0555429D7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9CC0B71-92DD-8644-AED7-47906D71A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22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41C6B5-BF25-EDE0-DAC1-09BDE8531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A3B0F7-EFF2-0F64-282A-A92027C6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F9416D-4419-0FB6-99C1-DF894D383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A33124-C61F-F800-F237-3087CE1C2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08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D64B1C3-5A4A-CB0A-9301-A66AEACA5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9797847-1085-0311-02E2-A131FB827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68C2FA-3BE8-6758-A232-185AF89E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0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6A888-237E-9A39-2E67-626F70B8D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79A9AA-B0CF-75B7-C46F-00ACFA304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34DE55-4208-B179-1D7D-2E27DB54B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2B419F-BCED-A332-AAA5-483E5C8FA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EB6096-BED0-89C6-3632-8FB3A8D5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E499BF-6D48-2A95-F6CC-1EEF2CFD7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660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3915B0-6A9D-B087-F4A4-CA08967B8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E9F52DA-206D-FB24-3AB1-D0E8F4660E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7511E0-BFB2-7D3E-D371-91C4EF38E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A78E82-9850-1F93-45A5-F5D7A0ADA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5A73EA-1DE3-41F8-2519-D75CC5E7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DA36A0-AEC5-A4A2-DF1E-E291A33E4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45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BB0BE-B5BE-5062-0773-2DAAEE7B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1E4760-773F-BC1E-C1DE-6DF8B94959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22AAD2-3123-0C6D-D63C-02B89DCFE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78097-E275-4677-B4C4-37866BBCD897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6161CC-5A5B-482F-3B25-955FCDB0E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D17912-38E4-578D-5AA4-BB12449526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C8A89-D119-4903-B2EF-801355544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96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4DC511-D4DD-F62B-3408-99BB9495011A}"/>
              </a:ext>
            </a:extLst>
          </p:cNvPr>
          <p:cNvSpPr txBox="1"/>
          <p:nvPr/>
        </p:nvSpPr>
        <p:spPr>
          <a:xfrm>
            <a:off x="855406" y="619433"/>
            <a:ext cx="99994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разработка урока по предмету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«Основы религиозной культуры и светской этики»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727DA2-B205-B758-6A31-A03047DDBDBA}"/>
              </a:ext>
            </a:extLst>
          </p:cNvPr>
          <p:cNvSpPr txBox="1"/>
          <p:nvPr/>
        </p:nvSpPr>
        <p:spPr>
          <a:xfrm>
            <a:off x="2175627" y="2507226"/>
            <a:ext cx="912775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33CC"/>
                </a:solidFill>
              </a:rPr>
              <a:t>Тема урока: </a:t>
            </a:r>
            <a:r>
              <a:rPr lang="ru-RU" sz="4000" b="1" dirty="0">
                <a:solidFill>
                  <a:srgbClr val="0033CC"/>
                </a:solidFill>
              </a:rPr>
              <a:t>«Милосердие и сострадание»</a:t>
            </a:r>
          </a:p>
          <a:p>
            <a:pPr algn="ctr"/>
            <a:endParaRPr lang="ru-RU" sz="3200" b="1" dirty="0">
              <a:solidFill>
                <a:srgbClr val="0033CC"/>
              </a:solidFill>
            </a:endParaRPr>
          </a:p>
          <a:p>
            <a:pPr algn="ctr"/>
            <a:endParaRPr lang="ru-RU" sz="3200" b="1" dirty="0">
              <a:solidFill>
                <a:srgbClr val="0033CC"/>
              </a:solidFill>
            </a:endParaRPr>
          </a:p>
          <a:p>
            <a:pPr algn="ctr"/>
            <a:r>
              <a:rPr lang="ru-RU" sz="3200" b="1" dirty="0">
                <a:solidFill>
                  <a:srgbClr val="0033CC"/>
                </a:solidFill>
              </a:rPr>
              <a:t>4 класс</a:t>
            </a:r>
          </a:p>
          <a:p>
            <a:pPr algn="ctr"/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87894-040B-1353-3A57-605D23680AE9}"/>
              </a:ext>
            </a:extLst>
          </p:cNvPr>
          <p:cNvSpPr txBox="1"/>
          <p:nvPr/>
        </p:nvSpPr>
        <p:spPr>
          <a:xfrm>
            <a:off x="8652388" y="5909187"/>
            <a:ext cx="3437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Выполнила: Лисина Ирина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1904850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F4D24-7617-A762-DC60-294346157CE0}"/>
              </a:ext>
            </a:extLst>
          </p:cNvPr>
          <p:cNvSpPr txBox="1"/>
          <p:nvPr/>
        </p:nvSpPr>
        <p:spPr>
          <a:xfrm>
            <a:off x="698090" y="757083"/>
            <a:ext cx="10569677" cy="4204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   I группа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радуют вас, потому что вы согласны со сказанным;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   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 группа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печалят вас, потому что так поступать тяжело;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 </a:t>
            </a: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группа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дают определение слову «самарянин»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3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F4D24-7617-A762-DC60-294346157CE0}"/>
              </a:ext>
            </a:extLst>
          </p:cNvPr>
          <p:cNvSpPr txBox="1"/>
          <p:nvPr/>
        </p:nvSpPr>
        <p:spPr>
          <a:xfrm>
            <a:off x="698090" y="757083"/>
            <a:ext cx="10569677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B1443-ADD6-D780-81CA-D54B5F349821}"/>
              </a:ext>
            </a:extLst>
          </p:cNvPr>
          <p:cNvSpPr txBox="1"/>
          <p:nvPr/>
        </p:nvSpPr>
        <p:spPr>
          <a:xfrm>
            <a:off x="924234" y="757083"/>
            <a:ext cx="10667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Какие слова «притягиваются» к слову «милосердие»?</a:t>
            </a:r>
            <a:endParaRPr lang="ru-RU" sz="40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DFE424-729A-9847-35A1-70EB48489C2A}"/>
              </a:ext>
            </a:extLst>
          </p:cNvPr>
          <p:cNvSpPr txBox="1"/>
          <p:nvPr/>
        </p:nvSpPr>
        <p:spPr>
          <a:xfrm>
            <a:off x="1425677" y="29103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4DE884-6164-3A41-F35E-8E0F37947473}"/>
              </a:ext>
            </a:extLst>
          </p:cNvPr>
          <p:cNvSpPr txBox="1"/>
          <p:nvPr/>
        </p:nvSpPr>
        <p:spPr>
          <a:xfrm>
            <a:off x="766916" y="2369574"/>
            <a:ext cx="105696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илосердие, сострадание, долг, человечность, доброжелательность, настойчивость, общительность, отзывчивость, совесть, готовность прийти на помощь в любую минуту.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33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F4D24-7617-A762-DC60-294346157CE0}"/>
              </a:ext>
            </a:extLst>
          </p:cNvPr>
          <p:cNvSpPr txBox="1"/>
          <p:nvPr/>
        </p:nvSpPr>
        <p:spPr>
          <a:xfrm>
            <a:off x="698090" y="757083"/>
            <a:ext cx="10569677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8C3057-0413-CB4A-B468-6E8E45EAB1AF}"/>
              </a:ext>
            </a:extLst>
          </p:cNvPr>
          <p:cNvSpPr txBox="1"/>
          <p:nvPr/>
        </p:nvSpPr>
        <p:spPr>
          <a:xfrm>
            <a:off x="-206477" y="757083"/>
            <a:ext cx="12074013" cy="367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ыяснить, где встречается милосердие и сострадание?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2.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 в себя включает милосердие?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3. Что в себя включает сострадание?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85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F4D24-7617-A762-DC60-294346157CE0}"/>
              </a:ext>
            </a:extLst>
          </p:cNvPr>
          <p:cNvSpPr txBox="1"/>
          <p:nvPr/>
        </p:nvSpPr>
        <p:spPr>
          <a:xfrm>
            <a:off x="698090" y="757083"/>
            <a:ext cx="10569677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B5EBAD-9206-C992-7D6B-8E235A544541}"/>
              </a:ext>
            </a:extLst>
          </p:cNvPr>
          <p:cNvSpPr txBox="1"/>
          <p:nvPr/>
        </p:nvSpPr>
        <p:spPr>
          <a:xfrm>
            <a:off x="698090" y="894735"/>
            <a:ext cx="1069749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36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лова святителя Игнатия Брянчанинова:</a:t>
            </a:r>
          </a:p>
          <a:p>
            <a:pPr algn="just"/>
            <a:r>
              <a:rPr lang="ru-RU" sz="36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«И слепому, и прокаженному, и повреждённому рассудком, и грудному младенцу, и уголовному преступнику, и язычнику окажу почтение, как образу Божию. Что тебе до их немощей и недостатков! Наблюдай за собою, чтоб тебе не иметь недостатка в любви».</a:t>
            </a:r>
            <a:endParaRPr lang="ru-RU" sz="3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49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CF4D24-7617-A762-DC60-294346157CE0}"/>
              </a:ext>
            </a:extLst>
          </p:cNvPr>
          <p:cNvSpPr txBox="1"/>
          <p:nvPr/>
        </p:nvSpPr>
        <p:spPr>
          <a:xfrm>
            <a:off x="698090" y="757083"/>
            <a:ext cx="10569677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</a:t>
            </a:r>
            <a:endParaRPr lang="ru-RU" sz="4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8A39757-B5CC-68DF-F78A-CEE6219554C2}"/>
              </a:ext>
            </a:extLst>
          </p:cNvPr>
          <p:cNvSpPr/>
          <p:nvPr/>
        </p:nvSpPr>
        <p:spPr>
          <a:xfrm>
            <a:off x="1524000" y="2049517"/>
            <a:ext cx="880766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Спасибо за работу!</a:t>
            </a:r>
          </a:p>
        </p:txBody>
      </p:sp>
    </p:spTree>
    <p:extLst>
      <p:ext uri="{BB962C8B-B14F-4D97-AF65-F5344CB8AC3E}">
        <p14:creationId xmlns:p14="http://schemas.microsoft.com/office/powerpoint/2010/main" val="3974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BBB1E7-8B34-33D3-145E-109C37759619}"/>
              </a:ext>
            </a:extLst>
          </p:cNvPr>
          <p:cNvSpPr txBox="1"/>
          <p:nvPr/>
        </p:nvSpPr>
        <p:spPr>
          <a:xfrm>
            <a:off x="973394" y="766916"/>
            <a:ext cx="10471353" cy="5521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Добрый человек – это тот, кто: </a:t>
            </a:r>
          </a:p>
          <a:p>
            <a:pPr lvl="0"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любит людей и готов в трудную минуту  прийти им на помощь;</a:t>
            </a:r>
          </a:p>
          <a:p>
            <a:pPr lvl="0" algn="just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любит природу и бережет ее;</a:t>
            </a:r>
          </a:p>
          <a:p>
            <a:pPr algn="just">
              <a:lnSpc>
                <a:spcPct val="150000"/>
              </a:lnSpc>
            </a:pP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вежлив в общении, уважителен к взрослым и младшим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9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344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831B19-EB53-44B0-B87F-A932C296098D}"/>
              </a:ext>
            </a:extLst>
          </p:cNvPr>
          <p:cNvSpPr txBox="1"/>
          <p:nvPr/>
        </p:nvSpPr>
        <p:spPr>
          <a:xfrm>
            <a:off x="835743" y="1376516"/>
            <a:ext cx="10599174" cy="329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Христос говорил:</a:t>
            </a:r>
          </a:p>
          <a:p>
            <a:pPr algn="ctr">
              <a:lnSpc>
                <a:spcPct val="150000"/>
              </a:lnSpc>
            </a:pPr>
            <a:r>
              <a:rPr lang="ru-RU" sz="48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«Люби ближнего как самого себя». </a:t>
            </a:r>
          </a:p>
          <a:p>
            <a:pPr algn="ctr">
              <a:lnSpc>
                <a:spcPct val="150000"/>
              </a:lnSpc>
            </a:pPr>
            <a:r>
              <a:rPr lang="ru-RU" sz="4800" b="1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«Любите врагов ваших.»</a:t>
            </a:r>
            <a:endParaRPr lang="ru-RU" sz="4800" b="1" dirty="0">
              <a:solidFill>
                <a:srgbClr val="0033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39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EFCC56-615F-DA2A-EA38-2DC93ECCE776}"/>
              </a:ext>
            </a:extLst>
          </p:cNvPr>
          <p:cNvSpPr txBox="1"/>
          <p:nvPr/>
        </p:nvSpPr>
        <p:spPr>
          <a:xfrm>
            <a:off x="1012724" y="1122364"/>
            <a:ext cx="1022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4000" b="1" dirty="0"/>
              <a:t>: </a:t>
            </a:r>
          </a:p>
          <a:p>
            <a:pPr algn="ctr"/>
            <a:r>
              <a:rPr lang="ru-RU" sz="4000" b="1" dirty="0">
                <a:solidFill>
                  <a:srgbClr val="0033CC"/>
                </a:solidFill>
              </a:rPr>
              <a:t>« </a:t>
            </a:r>
            <a:r>
              <a:rPr lang="ru-RU" sz="6000" b="1" dirty="0">
                <a:solidFill>
                  <a:srgbClr val="0033CC"/>
                </a:solidFill>
              </a:rPr>
              <a:t>Милосердие и сострадание</a:t>
            </a:r>
            <a:r>
              <a:rPr lang="ru-RU" sz="4000" b="1" dirty="0">
                <a:solidFill>
                  <a:srgbClr val="0033CC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1665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5657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6FFEAB-2BD4-1B7E-7F34-3AE671BA5581}"/>
              </a:ext>
            </a:extLst>
          </p:cNvPr>
          <p:cNvSpPr txBox="1"/>
          <p:nvPr/>
        </p:nvSpPr>
        <p:spPr>
          <a:xfrm>
            <a:off x="226142" y="1030288"/>
            <a:ext cx="11484077" cy="3143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ыяснить, где встречается милосердие и сострадание?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2.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 в себя включает милосердие?</a:t>
            </a: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3. Что в себя включает сострадание?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628951-0810-FD65-0EDA-67D67B1F981B}"/>
              </a:ext>
            </a:extLst>
          </p:cNvPr>
          <p:cNvSpPr txBox="1"/>
          <p:nvPr/>
        </p:nvSpPr>
        <p:spPr>
          <a:xfrm>
            <a:off x="324465" y="4336026"/>
            <a:ext cx="3562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438DE-3B0C-8F1E-0FD9-F5731EE53E2E}"/>
              </a:ext>
            </a:extLst>
          </p:cNvPr>
          <p:cNvSpPr txBox="1"/>
          <p:nvPr/>
        </p:nvSpPr>
        <p:spPr>
          <a:xfrm>
            <a:off x="3136490" y="4265531"/>
            <a:ext cx="8731045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Способствовать формированию ценностного отношения к окружающему миру, пониманию и осознанию учащимися нравственной ценности «милосердие» и «сострадание».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7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1694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62AA82-AFA2-D725-47E4-B20434AF0D63}"/>
              </a:ext>
            </a:extLst>
          </p:cNvPr>
          <p:cNvSpPr txBox="1"/>
          <p:nvPr/>
        </p:nvSpPr>
        <p:spPr>
          <a:xfrm>
            <a:off x="1052052" y="373626"/>
            <a:ext cx="10423166" cy="2210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Первая группа.</a:t>
            </a:r>
            <a:endParaRPr lang="ru-RU" sz="2800" dirty="0">
              <a:solidFill>
                <a:srgbClr val="0033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В.И. Даля:</a:t>
            </a: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32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«Милосердие – сердоболие, сочувствие, любовь на деле, готовность делать добро всякому, милостливость, мягкосердость».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137472-1A6A-B38B-96F3-65DD935A8BD1}"/>
              </a:ext>
            </a:extLst>
          </p:cNvPr>
          <p:cNvSpPr txBox="1"/>
          <p:nvPr/>
        </p:nvSpPr>
        <p:spPr>
          <a:xfrm>
            <a:off x="1052051" y="2481943"/>
            <a:ext cx="10423166" cy="167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группа.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С.Ожегов</a:t>
            </a: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«Милосердие – это готовность помочь кому-нибудь, простить кого-нибудь, человеколюбие».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547DE5-ED86-20D4-9444-3AA80463981D}"/>
              </a:ext>
            </a:extLst>
          </p:cNvPr>
          <p:cNvSpPr txBox="1"/>
          <p:nvPr/>
        </p:nvSpPr>
        <p:spPr>
          <a:xfrm>
            <a:off x="1126279" y="4429919"/>
            <a:ext cx="10274710" cy="1674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</a:t>
            </a:r>
            <a:r>
              <a:rPr lang="ru-RU" sz="1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r>
              <a:rPr lang="ru-RU" sz="16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Ушаков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 - готовность из сострадания оказать помощь тому, кто в ней нуждается».</a:t>
            </a:r>
          </a:p>
        </p:txBody>
      </p:sp>
    </p:spTree>
    <p:extLst>
      <p:ext uri="{BB962C8B-B14F-4D97-AF65-F5344CB8AC3E}">
        <p14:creationId xmlns:p14="http://schemas.microsoft.com/office/powerpoint/2010/main" val="160512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BB4703-DFB2-6781-2DD8-3414951B77F2}"/>
              </a:ext>
            </a:extLst>
          </p:cNvPr>
          <p:cNvSpPr txBox="1"/>
          <p:nvPr/>
        </p:nvSpPr>
        <p:spPr>
          <a:xfrm>
            <a:off x="864157" y="1406769"/>
            <a:ext cx="10540721" cy="3675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«Истинное милосердие – это желание приносить пользу другим людям, не думая о вознаграждении.»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4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Хелен Келлер</a:t>
            </a:r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5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DA64EE-F986-BDB0-F9AF-90E722496F0A}"/>
              </a:ext>
            </a:extLst>
          </p:cNvPr>
          <p:cNvSpPr txBox="1"/>
          <p:nvPr/>
        </p:nvSpPr>
        <p:spPr>
          <a:xfrm>
            <a:off x="1111045" y="511278"/>
            <a:ext cx="10087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 Даля  </a:t>
            </a:r>
            <a:r>
              <a:rPr lang="ru-RU" sz="32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СОСТРАДАНИЕ- жалость, сочувствие, вызываемые чьим-то несчастьем, горем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41C603-3CD3-9D5E-4734-ABECFEC095D3}"/>
              </a:ext>
            </a:extLst>
          </p:cNvPr>
          <p:cNvSpPr txBox="1"/>
          <p:nvPr/>
        </p:nvSpPr>
        <p:spPr>
          <a:xfrm>
            <a:off x="1111045" y="2111309"/>
            <a:ext cx="10087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Ожегов</a:t>
            </a:r>
            <a:r>
              <a:rPr lang="ru-RU" sz="32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жалость к другому, жаль по ком, соболезнованье, сочувствие, симпатия.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4FC60A-A0D1-D6BB-6393-0F4C29E40795}"/>
              </a:ext>
            </a:extLst>
          </p:cNvPr>
          <p:cNvSpPr txBox="1"/>
          <p:nvPr/>
        </p:nvSpPr>
        <p:spPr>
          <a:xfrm>
            <a:off x="1012723" y="3506308"/>
            <a:ext cx="101862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Ушаков. </a:t>
            </a:r>
            <a:r>
              <a:rPr lang="ru-RU" sz="32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Сочувствие чужому страданию, участие, возбуждаемое горем, несчастьем другого человека. Испытывать глубокое сострадание к кому-нибудь. Из чувства сострадания. Вызвать, возбудить сострадание в ком-нибудь.</a:t>
            </a:r>
          </a:p>
        </p:txBody>
      </p:sp>
    </p:spTree>
    <p:extLst>
      <p:ext uri="{BB962C8B-B14F-4D97-AF65-F5344CB8AC3E}">
        <p14:creationId xmlns:p14="http://schemas.microsoft.com/office/powerpoint/2010/main" val="196743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235-84D1-C26B-E7E1-C0E98CD51F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9D8B69-1C0D-6493-34C1-C09EB50D0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3BDDA-A8D7-D43E-7667-0C72899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1694"/>
            <a:ext cx="12191999" cy="70013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BBE8C0-BA87-1863-9174-4C22A62C00E4}"/>
              </a:ext>
            </a:extLst>
          </p:cNvPr>
          <p:cNvSpPr txBox="1"/>
          <p:nvPr/>
        </p:nvSpPr>
        <p:spPr>
          <a:xfrm>
            <a:off x="1524000" y="678426"/>
            <a:ext cx="9429135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учебником</a:t>
            </a: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42- 43</a:t>
            </a:r>
            <a:endParaRPr lang="ru-RU" sz="4000" b="1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0EF21-0C0F-AD7E-5DF7-14191FB12488}"/>
              </a:ext>
            </a:extLst>
          </p:cNvPr>
          <p:cNvSpPr txBox="1"/>
          <p:nvPr/>
        </p:nvSpPr>
        <p:spPr>
          <a:xfrm>
            <a:off x="2851355" y="1600200"/>
            <a:ext cx="6931742" cy="65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«Притча о добром самарянине» 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26E513-1580-C92E-5C70-3552D0BF07B7}"/>
              </a:ext>
            </a:extLst>
          </p:cNvPr>
          <p:cNvPicPr>
            <a:picLocks noChangeAspect="1"/>
            <a:extLst>
              <a:ext uri="smNativeData">
                <sm:smNativeData xmlns:sm="smNativeData" xmlns:lc="http://schemas.openxmlformats.org/drawingml/2006/lockedCanvas" xmlns="" val="SMDATA_15_rb7Qu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uvScj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RyI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2733368" y="2316163"/>
            <a:ext cx="7049729" cy="4295929"/>
          </a:xfrm>
          <a:prstGeom prst="rect">
            <a:avLst/>
          </a:prstGeom>
          <a:noFill/>
          <a:ln w="127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6833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481</Words>
  <Application>Microsoft Office PowerPoint</Application>
  <PresentationFormat>Широкоэкранный</PresentationFormat>
  <Paragraphs>51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Лисин</dc:creator>
  <cp:lastModifiedBy>Павел Лисин</cp:lastModifiedBy>
  <cp:revision>10</cp:revision>
  <dcterms:created xsi:type="dcterms:W3CDTF">2023-03-12T14:31:45Z</dcterms:created>
  <dcterms:modified xsi:type="dcterms:W3CDTF">2023-03-12T16:29:11Z</dcterms:modified>
</cp:coreProperties>
</file>