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56" r:id="rId4"/>
    <p:sldId id="257" r:id="rId5"/>
    <p:sldId id="258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3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51C8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7B7743-3887-D638-2B82-6027759545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AAFD6D-2E09-5E11-DBD8-11B6E36F3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5C3C0B-E6E5-7561-C010-11610C717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BE144F-62AA-2192-A05A-46C18B6C4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34C9C6-4FED-9F1E-5E83-E55D47DB1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23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1180B-2EFC-A14F-5721-554B95869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B19444-29D9-E41B-FA04-F887FF3201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11C5B9-3064-0F40-8F83-08621EF07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880EFF-1CDA-3526-81DF-8F0A05CA5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BC35FC-8C51-06DB-999F-37A845FA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9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4665F0D-10B5-CDDD-62D7-E3B55D887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5BD08A-A9FD-30DA-3BD8-50EC0B098C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C16644-6C34-842D-92E8-CADE98DAE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A80EBB-0CFB-112D-566A-74FE09CAB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61E326-6C13-5B4B-AB95-955EA059F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86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56A73-36D7-C349-4D1F-3649F6812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34ED13-96CE-95B8-3C09-FA14570AE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7A8AF8-DA7C-BFF6-3D27-620B90503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1BC50E-7147-B647-595E-F780BAA92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799ECB-0B92-F272-6903-D24F354C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645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AA93E3-53BB-92EE-D240-1CA3CABCC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4AF04F-70C3-3DC8-33DB-40AAE0B5D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872F7B-ED65-7BAE-4EF3-62495EC6B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143589-74BD-8247-53A1-71E7DD6CD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50C74D-62E9-8952-0D04-AE0A9360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209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27F73-F558-F7C6-733F-88B9FE2BE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3C3678-DDFE-8A66-1BD9-D08AEB687C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BF2D865-52F8-059F-CF0E-D9D08A750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531689-5527-9C85-D8DD-83EBB80F3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AD7AF1-D83C-93B9-BB32-9B0DB1EC9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B81D05-39A1-C2B0-773F-811DE9CA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406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09780-8524-8F07-235A-F8D9FDB82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013C3D-FB09-050E-F87B-051BAA7E8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B405F3E-B83A-7A37-35F4-C11B9CD8DE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16C210-B9E7-59FE-E89C-B1BAE266FE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71400F9-3211-EF8D-904F-9710841826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493557-3E0B-5B3C-B822-9B87E59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A8DE2C-F6FB-F7A2-6174-9A0C8F939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60356C1-154D-CA62-2E36-E9C11A4A1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4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9FA60-A6FE-F8AB-090F-1A22A4021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0AA2C9-3252-656F-64F1-0CD6DD5A8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27D02A-1A78-8147-DA55-E9C3E41AF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C8399C-F474-FB1B-F088-229A47F7A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97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A1DFFE-AB71-C963-5D16-6B94E9D49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CC322BE-B1CA-8682-1BD8-C9C3DF915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9B26D9-0C5B-80C4-F7BF-01F9617C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75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4C6D9-A48F-A217-1AB9-0BA97CA59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56056E-7F56-9CA5-6D16-3094008EF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70EC62-F616-E014-6095-34DF29173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F09698-AE10-44F2-B000-13824ADEA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74E223-6D11-DE02-9BE4-7EB1CA6A7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20131E-7D9D-B25B-9141-CE636E74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9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35D88-92D1-6181-856C-BA98A6D3E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4BCCF83-7BC0-73CA-CC95-87BF56CF1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D3BFA8-840D-2D74-9B25-357AD36D9F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40687D-5460-E36F-3D35-B39AC565B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63CF4A-0026-9EAB-E177-CF2D955E2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DC4842-143E-FE50-8090-463442F44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58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C089D-7241-95DB-B23F-6682F43BB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061C83-63D6-D093-C8A1-52EA14A01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AB1E7D-192C-5DA4-75D9-719DFB7897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9DCA5-6DB9-4312-AB76-63A5E8C68EF7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405430-99C5-1598-2DC7-31BA2E7096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C39EFC-377E-DB96-6116-B6D8F247DA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FB694-D38B-48C7-82D2-9BB253F12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2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3ABF0B-38AD-ED23-93E0-3A857BDFED5E}"/>
              </a:ext>
            </a:extLst>
          </p:cNvPr>
          <p:cNvSpPr txBox="1"/>
          <p:nvPr/>
        </p:nvSpPr>
        <p:spPr>
          <a:xfrm>
            <a:off x="648929" y="570271"/>
            <a:ext cx="1102196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u="none" strike="noStrike" baseline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урока по предмету  </a:t>
            </a:r>
            <a:endParaRPr lang="ru-RU" sz="3200" b="0" i="0" u="none" strike="noStrike" baseline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0" u="none" strike="noStrike" baseline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«Основы религиозной культуры и светской этики»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ABD7A4-07C4-B7C8-81F0-CAB4F4ECDCD5}"/>
              </a:ext>
            </a:extLst>
          </p:cNvPr>
          <p:cNvSpPr txBox="1"/>
          <p:nvPr/>
        </p:nvSpPr>
        <p:spPr>
          <a:xfrm>
            <a:off x="471948" y="2399071"/>
            <a:ext cx="107958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0" u="none" strike="noStrike" baseline="0" dirty="0">
                <a:solidFill>
                  <a:srgbClr val="008000"/>
                </a:solidFill>
                <a:latin typeface="Calibri" panose="020F0502020204030204" pitchFamily="34" charset="0"/>
              </a:rPr>
              <a:t>Тема урока: «Милосердие и сострадание»</a:t>
            </a:r>
            <a:endParaRPr lang="ru-RU" sz="4400" b="0" i="0" u="none" strike="noStrike" baseline="0" dirty="0">
              <a:solidFill>
                <a:srgbClr val="008000"/>
              </a:solidFill>
              <a:latin typeface="Calibri" panose="020F0502020204030204" pitchFamily="34" charset="0"/>
            </a:endParaRPr>
          </a:p>
          <a:p>
            <a:pPr algn="ctr"/>
            <a:endParaRPr lang="ru-RU" sz="4400" b="0" i="0" u="none" strike="noStrike" baseline="0" dirty="0">
              <a:solidFill>
                <a:srgbClr val="008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4400" b="1" i="0" u="none" strike="noStrike" baseline="0" dirty="0">
                <a:solidFill>
                  <a:srgbClr val="008000"/>
                </a:solidFill>
                <a:latin typeface="Calibri" panose="020F0502020204030204" pitchFamily="34" charset="0"/>
              </a:rPr>
              <a:t>4 класс</a:t>
            </a:r>
            <a:endParaRPr lang="ru-RU" sz="4400" b="0" i="0" u="none" strike="noStrike" baseline="0" dirty="0">
              <a:solidFill>
                <a:srgbClr val="008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5ADDF0-C3DF-E81A-EA69-3424F16731A4}"/>
              </a:ext>
            </a:extLst>
          </p:cNvPr>
          <p:cNvSpPr txBox="1"/>
          <p:nvPr/>
        </p:nvSpPr>
        <p:spPr>
          <a:xfrm>
            <a:off x="7570839" y="5565059"/>
            <a:ext cx="4178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i="0" u="none" strike="noStrike" baseline="0">
                <a:solidFill>
                  <a:srgbClr val="FF0000"/>
                </a:solidFill>
                <a:latin typeface="Calibri" panose="020F0502020204030204" pitchFamily="34" charset="0"/>
              </a:rPr>
              <a:t>Выполнила: Лисина Ирина </a:t>
            </a:r>
            <a:endParaRPr lang="ru-RU" sz="1800" b="0" i="0" u="none" strike="noStrike" baseline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r"/>
            <a:r>
              <a:rPr lang="ru-RU" sz="1800" b="1" i="0" u="none" strike="noStrike" baseline="0">
                <a:solidFill>
                  <a:srgbClr val="FF0000"/>
                </a:solidFill>
                <a:latin typeface="Calibri" panose="020F0502020204030204" pitchFamily="34" charset="0"/>
              </a:rPr>
              <a:t>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062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CA7E01-C6E4-C22E-182C-6619C416CFD6}"/>
              </a:ext>
            </a:extLst>
          </p:cNvPr>
          <p:cNvSpPr txBox="1"/>
          <p:nvPr/>
        </p:nvSpPr>
        <p:spPr>
          <a:xfrm>
            <a:off x="1081548" y="403123"/>
            <a:ext cx="102255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«Обнаженные сердца»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3F2129-947C-3765-3454-D7E5B27EA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40" y="1227805"/>
            <a:ext cx="4981553" cy="3792793"/>
          </a:xfrm>
          <a:prstGeom prst="rect">
            <a:avLst/>
          </a:prstGeom>
          <a:noFill/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433F1243-F074-6A7C-7ECA-90D14630D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332" y="2702604"/>
            <a:ext cx="5810228" cy="386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4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33"/>
            <a:ext cx="12192000" cy="69008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F05394-6AC2-549C-0322-CB75FA49D44C}"/>
              </a:ext>
            </a:extLst>
          </p:cNvPr>
          <p:cNvSpPr txBox="1"/>
          <p:nvPr/>
        </p:nvSpPr>
        <p:spPr>
          <a:xfrm>
            <a:off x="1769806" y="412955"/>
            <a:ext cx="95766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фонд «Добро»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E75EF94-7675-A712-8B21-195BCD790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50" y="2969342"/>
            <a:ext cx="4950244" cy="3475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A2F690C5-100C-300E-7088-BC583661B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227" y="1216637"/>
            <a:ext cx="6511138" cy="3662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28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97" y="-13273"/>
            <a:ext cx="12215597" cy="68712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7C8EA4-67CC-1D6E-1318-B8B75BEF5EAE}"/>
              </a:ext>
            </a:extLst>
          </p:cNvPr>
          <p:cNvSpPr txBox="1"/>
          <p:nvPr/>
        </p:nvSpPr>
        <p:spPr>
          <a:xfrm>
            <a:off x="1563328" y="275303"/>
            <a:ext cx="85737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красный крест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95EAAA-D131-EA14-C26D-7F8A291A5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0401">
            <a:off x="446822" y="1180510"/>
            <a:ext cx="4612112" cy="3453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D4020096-2D71-CA4A-D53A-1BCB98611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3653">
            <a:off x="6959775" y="1310740"/>
            <a:ext cx="4807425" cy="3193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F6400D3D-550F-17A4-9640-8A3FEC296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906" y="3967571"/>
            <a:ext cx="3696589" cy="2772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62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E80C72-A5D6-8D9D-6DB1-DE20771E08E1}"/>
              </a:ext>
            </a:extLst>
          </p:cNvPr>
          <p:cNvSpPr txBox="1"/>
          <p:nvPr/>
        </p:nvSpPr>
        <p:spPr>
          <a:xfrm>
            <a:off x="668594" y="383458"/>
            <a:ext cx="1102196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Благотворительные фонды и приюты  для помощи бездомным животным.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12344E-F1C3-9D7B-4E98-D9263A47F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60" y="1812290"/>
            <a:ext cx="5350940" cy="387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>
            <a:extLst>
              <a:ext uri="{FF2B5EF4-FFF2-40B4-BE49-F238E27FC236}">
                <a16:creationId xmlns:a16="http://schemas.microsoft.com/office/drawing/2014/main" id="{94B97950-266F-C386-1C3F-49B75E61D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380" y="2988134"/>
            <a:ext cx="5437239" cy="3614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73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97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E80C72-A5D6-8D9D-6DB1-DE20771E08E1}"/>
              </a:ext>
            </a:extLst>
          </p:cNvPr>
          <p:cNvSpPr txBox="1"/>
          <p:nvPr/>
        </p:nvSpPr>
        <p:spPr>
          <a:xfrm>
            <a:off x="373626" y="373626"/>
            <a:ext cx="114742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акция «Подарок маленькому другу»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90F16BD1-FD19-F873-584E-5EA3C0C88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6655">
            <a:off x="340126" y="1407418"/>
            <a:ext cx="3746607" cy="2809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54160F-27E3-EF9E-4DCA-E3B016CE0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0784">
            <a:off x="8219345" y="1270573"/>
            <a:ext cx="3591146" cy="2693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B41A33-D1DD-43B3-E876-6D610B3891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027" y="1023242"/>
            <a:ext cx="3677265" cy="2757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01A6A111-3C21-1772-B9BD-215E5B593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37" y="3681155"/>
            <a:ext cx="2300939" cy="3003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CD878F7C-80CB-BAEE-A2DA-B29A8A4B4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138" y="3681154"/>
            <a:ext cx="4004354" cy="3003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>
            <a:extLst>
              <a:ext uri="{FF2B5EF4-FFF2-40B4-BE49-F238E27FC236}">
                <a16:creationId xmlns:a16="http://schemas.microsoft.com/office/drawing/2014/main" id="{BA41F9CC-0A51-BBD9-DF29-673F7944B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150" y="3702942"/>
            <a:ext cx="4004353" cy="3003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592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F33D45-A977-687A-10B9-BF709307CBBF}"/>
              </a:ext>
            </a:extLst>
          </p:cNvPr>
          <p:cNvSpPr txBox="1"/>
          <p:nvPr/>
        </p:nvSpPr>
        <p:spPr>
          <a:xfrm>
            <a:off x="2408903" y="226142"/>
            <a:ext cx="74823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Волонтёрское движение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FB2930-24F3-FF97-1EBC-82C56C30DE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16" y="969208"/>
            <a:ext cx="5064488" cy="3377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6EDCDB88-A1C7-E97B-AE25-4227A7949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02" y="4288289"/>
            <a:ext cx="3730578" cy="2487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79EF89AF-8950-FEC0-71FB-41DED8C3D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434" y="4248316"/>
            <a:ext cx="3833734" cy="2554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43CB63B9-BB85-5951-399A-EE740CE88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523" y="1071716"/>
            <a:ext cx="4843137" cy="3146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867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6822E5-EABA-EE5F-3C22-B176E0CD3C69}"/>
              </a:ext>
            </a:extLst>
          </p:cNvPr>
          <p:cNvSpPr txBox="1"/>
          <p:nvPr/>
        </p:nvSpPr>
        <p:spPr>
          <a:xfrm>
            <a:off x="2045110" y="393291"/>
            <a:ext cx="83279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Проверочный тест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0606A0-21FA-6BD7-7089-917C5954B90B}"/>
              </a:ext>
            </a:extLst>
          </p:cNvPr>
          <p:cNvSpPr txBox="1"/>
          <p:nvPr/>
        </p:nvSpPr>
        <p:spPr>
          <a:xfrm>
            <a:off x="2418737" y="1258530"/>
            <a:ext cx="6469624" cy="3892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51C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dirty="0">
                <a:solidFill>
                  <a:srgbClr val="0051C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0051C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значит милосердие?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  Неравнодушие к чужой беде.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  Сострадание  к своим близким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 Неравнодушие к  беде своей семьи.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 Переживание за всех людей на земле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73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3892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чему призывал Бог людей? (Вспомни дословно)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Помогать ближнему в беде.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Люби ближнего своего, как самого себя.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Не обижай ближнего.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Отдай ближнему последнюю рубашку.</a:t>
            </a:r>
          </a:p>
        </p:txBody>
      </p:sp>
    </p:spTree>
    <p:extLst>
      <p:ext uri="{BB962C8B-B14F-4D97-AF65-F5344CB8AC3E}">
        <p14:creationId xmlns:p14="http://schemas.microsoft.com/office/powerpoint/2010/main" val="82121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B01AB1-58CE-F34D-C4D7-CBEC88255E92}"/>
              </a:ext>
            </a:extLst>
          </p:cNvPr>
          <p:cNvSpPr txBox="1"/>
          <p:nvPr/>
        </p:nvSpPr>
        <p:spPr>
          <a:xfrm>
            <a:off x="1956619" y="580103"/>
            <a:ext cx="8170607" cy="4539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Кого из людей по учению Бога можно считать ближним?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Любого человека, у которого появились проблемы.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Близких людей и родственников.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Родители.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Любого человека, у которого случилась беда.</a:t>
            </a:r>
          </a:p>
        </p:txBody>
      </p:sp>
    </p:spTree>
    <p:extLst>
      <p:ext uri="{BB962C8B-B14F-4D97-AF65-F5344CB8AC3E}">
        <p14:creationId xmlns:p14="http://schemas.microsoft.com/office/powerpoint/2010/main" val="107297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C10EE7-8024-3311-70F0-F7C209E201BB}"/>
              </a:ext>
            </a:extLst>
          </p:cNvPr>
          <p:cNvSpPr txBox="1"/>
          <p:nvPr/>
        </p:nvSpPr>
        <p:spPr>
          <a:xfrm>
            <a:off x="1622323" y="619432"/>
            <a:ext cx="8465575" cy="518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Что такое милостыня?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Деньги, которые подают бедным людям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Любое милосердное дело, которое сделано по приказу родителей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Любое милосердное дело, которое сделано по приказу начальника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Любое милосердное дело, которое сделано бескорыстно</a:t>
            </a:r>
          </a:p>
        </p:txBody>
      </p:sp>
    </p:spTree>
    <p:extLst>
      <p:ext uri="{BB962C8B-B14F-4D97-AF65-F5344CB8AC3E}">
        <p14:creationId xmlns:p14="http://schemas.microsoft.com/office/powerpoint/2010/main" val="333547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FBFBE7-E6B7-7B80-9180-CA1198F1EB7B}"/>
              </a:ext>
            </a:extLst>
          </p:cNvPr>
          <p:cNvSpPr txBox="1"/>
          <p:nvPr/>
        </p:nvSpPr>
        <p:spPr>
          <a:xfrm>
            <a:off x="4538513" y="1019959"/>
            <a:ext cx="5490390" cy="4495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«Лети, лети, лепесток</a:t>
            </a:r>
            <a:endParaRPr lang="ru-RU" sz="2800" b="1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запад на восток,</a:t>
            </a:r>
            <a:endParaRPr lang="ru-RU" sz="2800" b="1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север, через юг,</a:t>
            </a:r>
            <a:endParaRPr lang="ru-RU" sz="2800" b="1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Возвращайся сделав круг</a:t>
            </a:r>
            <a:endParaRPr lang="ru-RU" sz="2800" b="1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Лишь коснёшься ты земли-</a:t>
            </a:r>
            <a:endParaRPr lang="ru-RU" sz="2800" b="1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Будь по-моему вели.»</a:t>
            </a:r>
            <a:endParaRPr lang="ru-RU" sz="2800" b="1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F9E171-7B9B-DB54-A4B3-03D8A50A6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8" y="1794248"/>
            <a:ext cx="4177325" cy="2551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46801E-B275-3FFC-73B9-C0A2596F8386}"/>
              </a:ext>
            </a:extLst>
          </p:cNvPr>
          <p:cNvSpPr txBox="1"/>
          <p:nvPr/>
        </p:nvSpPr>
        <p:spPr>
          <a:xfrm>
            <a:off x="707923" y="373627"/>
            <a:ext cx="10697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казки «Цветик-семицветик» В. Катаев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B757401-EEF9-F2FF-36C4-3998EA206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154" y="3203700"/>
            <a:ext cx="2578658" cy="34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11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3656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Что значит  помогать бескорыстно?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 Не сообщая никому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 Не требуя благодарности взамен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За небольшую плату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Бесплатно, но взамен получать  дружбу.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9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4641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Кто такие сёстры милосердия?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 Женщины, которые трудятся бесплатно.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 Монахини, которые ухаживают за больными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Женщины, которые помогают больным деньгами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Монахини, которые трудятся в больницах, домах престарелых, сиротских приютах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0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1615B0-C7E4-B77C-AA81-87BEA9A53259}"/>
              </a:ext>
            </a:extLst>
          </p:cNvPr>
          <p:cNvSpPr txBox="1"/>
          <p:nvPr/>
        </p:nvSpPr>
        <p:spPr>
          <a:xfrm>
            <a:off x="3018502" y="314632"/>
            <a:ext cx="6115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6DDABB-2621-6CD1-AD5D-F8DEFAF23D0E}"/>
              </a:ext>
            </a:extLst>
          </p:cNvPr>
          <p:cNvSpPr txBox="1"/>
          <p:nvPr/>
        </p:nvSpPr>
        <p:spPr>
          <a:xfrm>
            <a:off x="3569110" y="1573161"/>
            <a:ext cx="116570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FF0000"/>
                </a:solidFill>
              </a:rPr>
              <a:t>  А</a:t>
            </a:r>
          </a:p>
          <a:p>
            <a:pPr marL="342900" indent="-342900">
              <a:buAutoNum type="arabicPeriod" startAt="2"/>
            </a:pPr>
            <a:r>
              <a:rPr lang="ru-RU" sz="3600" b="1" dirty="0">
                <a:solidFill>
                  <a:srgbClr val="FF0000"/>
                </a:solidFill>
              </a:rPr>
              <a:t>  В</a:t>
            </a:r>
          </a:p>
          <a:p>
            <a:pPr marL="342900" indent="-342900">
              <a:buAutoNum type="arabicPeriod" startAt="2"/>
            </a:pPr>
            <a:r>
              <a:rPr lang="ru-RU" sz="3600" b="1" dirty="0">
                <a:solidFill>
                  <a:srgbClr val="FF0000"/>
                </a:solidFill>
              </a:rPr>
              <a:t>  Д </a:t>
            </a:r>
          </a:p>
          <a:p>
            <a:pPr marL="342900" indent="-342900">
              <a:buAutoNum type="arabicPeriod" startAt="2"/>
            </a:pPr>
            <a:r>
              <a:rPr lang="ru-RU" sz="3600" b="1" dirty="0">
                <a:solidFill>
                  <a:srgbClr val="FF0000"/>
                </a:solidFill>
              </a:rPr>
              <a:t>  Д</a:t>
            </a:r>
          </a:p>
          <a:p>
            <a:pPr marL="342900" indent="-342900">
              <a:buAutoNum type="arabicPeriod" startAt="5"/>
            </a:pPr>
            <a:r>
              <a:rPr lang="ru-RU" sz="3600" b="1" dirty="0">
                <a:solidFill>
                  <a:srgbClr val="FF0000"/>
                </a:solidFill>
              </a:rPr>
              <a:t>  В</a:t>
            </a:r>
          </a:p>
          <a:p>
            <a:pPr marL="342900" indent="-342900">
              <a:buAutoNum type="arabicPeriod" startAt="5"/>
            </a:pPr>
            <a:r>
              <a:rPr lang="ru-RU" sz="3600" b="1" dirty="0">
                <a:solidFill>
                  <a:srgbClr val="FF0000"/>
                </a:solidFill>
              </a:rPr>
              <a:t>  А </a:t>
            </a:r>
          </a:p>
          <a:p>
            <a:pPr marL="342900" indent="-342900">
              <a:buAutoNum type="arabicPeriod" startAt="2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7782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199535" y="108156"/>
            <a:ext cx="9969910" cy="83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Оцените свою работу по следующему плану:</a:t>
            </a:r>
            <a:endParaRPr lang="ru-RU" sz="3600" dirty="0">
              <a:solidFill>
                <a:srgbClr val="0051C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49F5A3-6A5B-663D-9B1F-3D1F84D3F3A1}"/>
              </a:ext>
            </a:extLst>
          </p:cNvPr>
          <p:cNvSpPr txBox="1"/>
          <p:nvPr/>
        </p:nvSpPr>
        <p:spPr>
          <a:xfrm>
            <a:off x="2576052" y="1189703"/>
            <a:ext cx="6607277" cy="4399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удивило…</a:t>
            </a:r>
          </a:p>
          <a:p>
            <a:pPr algn="just">
              <a:lnSpc>
                <a:spcPct val="150000"/>
              </a:lnSpc>
            </a:pPr>
            <a:r>
              <a:rPr lang="ru-RU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Произвело впечатление…</a:t>
            </a:r>
          </a:p>
          <a:p>
            <a:pPr algn="just">
              <a:lnSpc>
                <a:spcPct val="150000"/>
              </a:lnSpc>
            </a:pPr>
            <a:r>
              <a:rPr lang="ru-RU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понравилось…</a:t>
            </a:r>
          </a:p>
          <a:p>
            <a:pPr algn="just">
              <a:lnSpc>
                <a:spcPct val="150000"/>
              </a:lnSpc>
            </a:pPr>
            <a:r>
              <a:rPr lang="ru-RU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запомнилось…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считаю, что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9735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DB5831-1B13-630A-1E0D-1023F21A3093}"/>
              </a:ext>
            </a:extLst>
          </p:cNvPr>
          <p:cNvSpPr txBox="1"/>
          <p:nvPr/>
        </p:nvSpPr>
        <p:spPr>
          <a:xfrm>
            <a:off x="1622323" y="983226"/>
            <a:ext cx="8327921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6AAAB6-F37C-70F8-EF61-D6F28AEFBE94}"/>
              </a:ext>
            </a:extLst>
          </p:cNvPr>
          <p:cNvSpPr txBox="1"/>
          <p:nvPr/>
        </p:nvSpPr>
        <p:spPr>
          <a:xfrm>
            <a:off x="3421626" y="275340"/>
            <a:ext cx="6676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E1776E-90C0-7164-2652-E9B8C6F842BE}"/>
              </a:ext>
            </a:extLst>
          </p:cNvPr>
          <p:cNvSpPr txBox="1"/>
          <p:nvPr/>
        </p:nvSpPr>
        <p:spPr>
          <a:xfrm>
            <a:off x="609600" y="1441300"/>
            <a:ext cx="9960077" cy="3777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  помощи  взрослых  составить  памятку  советов себе, другу, товарищу «Что нужно делать, чтобы стать милосердным?»</a:t>
            </a:r>
            <a:endParaRPr lang="ru-RU" sz="4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10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54289B-2451-32E3-2F6E-4AC94DC4A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80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100ED9-A627-B1B4-8ECE-232EBAAD8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53064"/>
            <a:ext cx="7941188" cy="5955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300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F5E00D-A565-B58F-B84A-271CF10340B8}"/>
              </a:ext>
            </a:extLst>
          </p:cNvPr>
          <p:cNvSpPr txBox="1"/>
          <p:nvPr/>
        </p:nvSpPr>
        <p:spPr>
          <a:xfrm>
            <a:off x="4866968" y="442452"/>
            <a:ext cx="6961238" cy="2071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200" b="1" i="1" dirty="0">
              <a:solidFill>
                <a:srgbClr val="0051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</a:t>
            </a:r>
            <a:r>
              <a:rPr lang="ru-RU" sz="3200" b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совокупность систем и элементов, работающих одним целым для достижения общей цели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F1C4B4-1E6F-47E9-3341-3964D5D1FBD4}"/>
              </a:ext>
            </a:extLst>
          </p:cNvPr>
          <p:cNvSpPr txBox="1"/>
          <p:nvPr/>
        </p:nvSpPr>
        <p:spPr>
          <a:xfrm>
            <a:off x="1012724" y="2173306"/>
            <a:ext cx="894735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200" b="1" i="1" dirty="0">
              <a:solidFill>
                <a:srgbClr val="0051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0051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 </a:t>
            </a:r>
            <a:r>
              <a:rPr lang="ru-RU" sz="3200" b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оказание частными лицами материальной помощи бедным из милости. </a:t>
            </a:r>
          </a:p>
          <a:p>
            <a:endParaRPr lang="ru-RU" sz="2800" b="1" dirty="0">
              <a:solidFill>
                <a:srgbClr val="0051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(Словарь </a:t>
            </a:r>
            <a:r>
              <a:rPr lang="ru-RU" sz="2800" b="1" i="1" dirty="0" err="1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С.И.Ожегова</a:t>
            </a:r>
            <a:r>
              <a:rPr lang="ru-RU" sz="2800" b="1" i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9E507254-53F1-429A-91F0-ABCE04309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4" y="403123"/>
            <a:ext cx="4345857" cy="244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38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1379"/>
            <a:ext cx="12265563" cy="68993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94768D-F182-233F-E1DE-95925C82AADD}"/>
              </a:ext>
            </a:extLst>
          </p:cNvPr>
          <p:cNvSpPr txBox="1"/>
          <p:nvPr/>
        </p:nvSpPr>
        <p:spPr>
          <a:xfrm>
            <a:off x="462116" y="255639"/>
            <a:ext cx="108351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Фонд «Справедливая помощь» 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B2A7C19-495C-610A-4000-7A658C4CC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129" y="255639"/>
            <a:ext cx="3972232" cy="130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BA7A8FF6-664E-5793-8BFD-39D9C51CA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87" y="1455175"/>
            <a:ext cx="6680730" cy="454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D3C2654-30B5-B93A-278B-77DD6BEBDFDB}"/>
              </a:ext>
            </a:extLst>
          </p:cNvPr>
          <p:cNvSpPr txBox="1"/>
          <p:nvPr/>
        </p:nvSpPr>
        <p:spPr>
          <a:xfrm>
            <a:off x="7590502" y="5152102"/>
            <a:ext cx="4601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51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Глинка </a:t>
            </a:r>
          </a:p>
        </p:txBody>
      </p:sp>
    </p:spTree>
    <p:extLst>
      <p:ext uri="{BB962C8B-B14F-4D97-AF65-F5344CB8AC3E}">
        <p14:creationId xmlns:p14="http://schemas.microsoft.com/office/powerpoint/2010/main" val="312522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5">
            <a:extLst>
              <a:ext uri="{FF2B5EF4-FFF2-40B4-BE49-F238E27FC236}">
                <a16:creationId xmlns:a16="http://schemas.microsoft.com/office/drawing/2014/main" id="{FEA2576A-15A4-59EE-2192-79B259154B4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3290" y="161003"/>
            <a:ext cx="5584724" cy="6535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2368B3-394D-D3A6-9C89-C3F78FFA5228}"/>
              </a:ext>
            </a:extLst>
          </p:cNvPr>
          <p:cNvSpPr txBox="1"/>
          <p:nvPr/>
        </p:nvSpPr>
        <p:spPr>
          <a:xfrm>
            <a:off x="6292644" y="161004"/>
            <a:ext cx="3775587" cy="6500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2007 году создала благотворительный фонд "Справедливая помощь".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2012 году награждена орденом Дружбы, 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2014 - медалью "Спешите делать добро", 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2015 - знаком отличия 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"За благодеяние",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2016 - государственной премией Российской Федерации за достижения в области правозащитной деятельности</a:t>
            </a:r>
            <a:endParaRPr lang="ru-RU" sz="2000" b="1" dirty="0">
              <a:solidFill>
                <a:srgbClr val="0051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82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87"/>
            <a:ext cx="12178868" cy="6850613"/>
          </a:xfrm>
          <a:prstGeom prst="rect">
            <a:avLst/>
          </a:prstGeom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30C41314-9BF2-334D-0252-7FBC12C22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6" y="150718"/>
            <a:ext cx="3136521" cy="4706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7A158AB5-E744-1C7B-288F-DD38FC5A5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273" y="242795"/>
            <a:ext cx="5341023" cy="2804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722EAE6D-5A8D-9496-2FE6-25B061E52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376" y="3959391"/>
            <a:ext cx="4699930" cy="2655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1BDE1B89-D7FB-2204-6874-5D44FDD1C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427" y="3136491"/>
            <a:ext cx="4699930" cy="3538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854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2335" cy="68469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A0CDD0-ACE3-992A-AEAC-F40AB822CD3E}"/>
              </a:ext>
            </a:extLst>
          </p:cNvPr>
          <p:cNvSpPr txBox="1"/>
          <p:nvPr/>
        </p:nvSpPr>
        <p:spPr>
          <a:xfrm>
            <a:off x="1091381" y="462116"/>
            <a:ext cx="100682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51C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декабря 2016 года она погибла</a:t>
            </a:r>
            <a:endParaRPr lang="ru-RU" sz="3200" b="1" dirty="0">
              <a:solidFill>
                <a:srgbClr val="0051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A12EDA17-5D76-AB4E-1FE2-4DC31619B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38" y="1422827"/>
            <a:ext cx="7162289" cy="51057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810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9C7CE-315B-AEFB-548D-8C2043C67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6" y="-4425"/>
            <a:ext cx="12199866" cy="68624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6F6C47-D64F-5910-D2D1-48DAD9CAF11F}"/>
              </a:ext>
            </a:extLst>
          </p:cNvPr>
          <p:cNvSpPr txBox="1"/>
          <p:nvPr/>
        </p:nvSpPr>
        <p:spPr>
          <a:xfrm>
            <a:off x="1071716" y="255639"/>
            <a:ext cx="94193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«Подари жизнь»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C1ECB6-8C67-168E-349E-5D698C38A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51" y="1612430"/>
            <a:ext cx="5958700" cy="357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F6BB19-2972-EEAF-7DEB-1FE212DA7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290" y="216310"/>
            <a:ext cx="3672840" cy="1671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23E714E7-EDD8-E4F6-E95F-9804EE0EE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290" y="3179520"/>
            <a:ext cx="4528143" cy="33961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8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505</Words>
  <Application>Microsoft Office PowerPoint</Application>
  <PresentationFormat>Широкоэкранный</PresentationFormat>
  <Paragraphs>87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Лисин</dc:creator>
  <cp:lastModifiedBy>Павел Лисин</cp:lastModifiedBy>
  <cp:revision>7</cp:revision>
  <dcterms:created xsi:type="dcterms:W3CDTF">2023-03-15T16:10:41Z</dcterms:created>
  <dcterms:modified xsi:type="dcterms:W3CDTF">2023-03-15T19:49:01Z</dcterms:modified>
</cp:coreProperties>
</file>