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9" r:id="rId2"/>
    <p:sldId id="273" r:id="rId3"/>
    <p:sldId id="274" r:id="rId4"/>
    <p:sldId id="259" r:id="rId5"/>
    <p:sldId id="275" r:id="rId6"/>
    <p:sldId id="276" r:id="rId7"/>
    <p:sldId id="261" r:id="rId8"/>
    <p:sldId id="263" r:id="rId9"/>
    <p:sldId id="278" r:id="rId10"/>
    <p:sldId id="264" r:id="rId11"/>
    <p:sldId id="267" r:id="rId12"/>
    <p:sldId id="281" r:id="rId13"/>
    <p:sldId id="268" r:id="rId14"/>
    <p:sldId id="282" r:id="rId15"/>
    <p:sldId id="283" r:id="rId16"/>
    <p:sldId id="284" r:id="rId17"/>
    <p:sldId id="262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00"/>
    <a:srgbClr val="5C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710DD-E3C3-4010-9281-F00F6B034FE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206F-3F4B-4B64-B33F-E65D939F7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9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206F-3F4B-4B64-B33F-E65D939F79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9763-8DC8-4C92-AC79-0910365077E9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1F67-DF18-4E1C-BFB6-FFA9576F6580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237C-451B-4580-B901-F6E00FD4A701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3C12-EB67-4775-9E66-93F13480EED2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0A1-E8F6-4DA4-A855-2EE9877DD498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E4F4-EDE3-45A6-AB55-F3E4201EBEA8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4FD-5759-4480-9C9B-B33C8F1EF165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60ED-6F23-4653-BA56-FB4388AAE4F6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DBD-C613-4F95-9042-BD6B67B48671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D545-0057-4673-ACF0-A370EA7C6F17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54E2-E5E6-4C98-A5E0-83A6B294F0A0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108E-F105-49B6-8278-78C89A446B06}" type="datetime1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МБОУ Судиславская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403F-9185-4710-A937-BEFA6AD89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52;\Downloads\zvuki-012-zvon-kolokolov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01540008.jpg"/>
          <p:cNvPicPr>
            <a:picLocks noChangeAspect="1"/>
          </p:cNvPicPr>
          <p:nvPr/>
        </p:nvPicPr>
        <p:blipFill>
          <a:blip r:embed="rId4" cstate="print"/>
          <a:srcRect t="6551"/>
          <a:stretch>
            <a:fillRect/>
          </a:stretch>
        </p:blipFill>
        <p:spPr>
          <a:xfrm>
            <a:off x="-108520" y="0"/>
            <a:ext cx="9472186" cy="6957392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74454"/>
            <a:ext cx="1694774" cy="142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2700"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Повторим</a:t>
            </a:r>
            <a:r>
              <a:rPr lang="ru-RU" sz="4000" b="1" i="1" cap="none" spc="50" dirty="0" smtClean="0">
                <a:ln w="12700"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события правления</a:t>
            </a:r>
            <a:endParaRPr lang="ru-RU" sz="4000" b="1" i="1" cap="none" spc="50" dirty="0">
              <a:ln w="12700">
                <a:solidFill>
                  <a:srgbClr val="FF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zvuki-012-zvon-koloko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6093296"/>
            <a:ext cx="304800" cy="3048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-72008" y="867490"/>
            <a:ext cx="6156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Fita_Poluustav" pitchFamily="82" charset="0"/>
                <a:ea typeface="Calibri" pitchFamily="34" charset="0"/>
                <a:cs typeface="DokChampa" pitchFamily="34" charset="-34"/>
              </a:rPr>
              <a:t>Ивана Грозного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44824"/>
            <a:ext cx="8640960" cy="2862322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916832"/>
          <a:ext cx="8640960" cy="2880360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Опричнина</a:t>
                      </a:r>
                      <a:endParaRPr lang="ru-RU" altLang="ru-RU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Земщина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alt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alt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alt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alt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alt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altLang="ru-RU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0699"/>
            <a:ext cx="9144000" cy="14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ts val="43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Составьте </a:t>
            </a:r>
            <a:r>
              <a:rPr lang="ru-RU" altLang="ru-RU" sz="3600" b="1" dirty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схему </a:t>
            </a:r>
            <a:endParaRPr lang="ru-RU" altLang="ru-RU" sz="3600" b="1" dirty="0" smtClean="0">
              <a:solidFill>
                <a:prstClr val="black"/>
              </a:solidFill>
              <a:latin typeface="Fita_Poluustav" pitchFamily="82" charset="0"/>
              <a:ea typeface="Calibri" pitchFamily="34" charset="0"/>
              <a:cs typeface="Arabic Typesetting" pitchFamily="66" charset="-78"/>
            </a:endParaRPr>
          </a:p>
          <a:p>
            <a:pPr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«Органы </a:t>
            </a:r>
            <a:r>
              <a:rPr lang="ru-RU" altLang="ru-RU" b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государственной власти и вооруженных </a:t>
            </a: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сил в период опричнины»</a:t>
            </a:r>
          </a:p>
          <a:p>
            <a:pPr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(1765-1572)</a:t>
            </a:r>
            <a:endParaRPr lang="ru-RU" altLang="ru-RU" b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916832"/>
          <a:ext cx="8640960" cy="2880360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Опричнина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Столица - </a:t>
                      </a:r>
                      <a:r>
                        <a:rPr lang="ru-RU" altLang="ru-RU" sz="1800" b="1" kern="1200" dirty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Александрова слобода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Правитель: Великий князь московский Иван </a:t>
                      </a:r>
                      <a:r>
                        <a:rPr lang="en-US" altLang="ru-RU" sz="1800" b="1" kern="1200" dirty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IV</a:t>
                      </a:r>
                      <a:endParaRPr lang="ru-RU" altLang="ru-RU" sz="1800" b="1" kern="1200" dirty="0">
                        <a:solidFill>
                          <a:srgbClr val="5C2E00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Опричная дума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Опричные приказы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Опричное войско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Земщина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Столица:Москва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Правитель: Государь всея Руси (Симеон Бекбулатович)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Земская боярская дума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Земские приказы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kern="1200" dirty="0" smtClean="0">
                          <a:solidFill>
                            <a:srgbClr val="5C2E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Земское войско</a:t>
                      </a:r>
                      <a:endParaRPr lang="ru-RU" altLang="ru-RU" sz="1800" b="1" kern="1200" dirty="0">
                        <a:solidFill>
                          <a:srgbClr val="5C2E00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229870"/>
            <a:ext cx="8388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Цели опричнины</a:t>
            </a:r>
            <a:endParaRPr lang="ru-RU" altLang="ru-RU" sz="3600" b="1" dirty="0">
              <a:solidFill>
                <a:prstClr val="black"/>
              </a:solidFill>
              <a:latin typeface="Fita_Poluustav" pitchFamily="82" charset="0"/>
              <a:ea typeface="Calibri" pitchFamily="34" charset="0"/>
              <a:cs typeface="Arabic Typesetting" pitchFamily="66" charset="-7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9036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Стремление Ивана Грозного к укреплению личной власти.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Борьба с остатками удельной старины, со своевольным боярством.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Болезненная подозрительность, злоба Ивана Грозного, усилившаяся </a:t>
            </a:r>
            <a:b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после смерти жены Анастасии.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i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17285_html_m2effeace.jpg"/>
          <p:cNvPicPr>
            <a:picLocks noChangeAspect="1"/>
          </p:cNvPicPr>
          <p:nvPr/>
        </p:nvPicPr>
        <p:blipFill>
          <a:blip r:embed="rId2" cstate="print"/>
          <a:srcRect t="31100" r="50000" b="23750"/>
          <a:stretch>
            <a:fillRect/>
          </a:stretch>
        </p:blipFill>
        <p:spPr>
          <a:xfrm>
            <a:off x="1631985" y="2852936"/>
            <a:ext cx="5316279" cy="3600400"/>
          </a:xfrm>
          <a:prstGeom prst="rect">
            <a:avLst/>
          </a:prstGeom>
        </p:spPr>
      </p:pic>
      <p:sp>
        <p:nvSpPr>
          <p:cNvPr id="9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1791741"/>
            <a:ext cx="5761038" cy="4525963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alt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5C2E00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5759450" cy="1296987"/>
          </a:xfrm>
          <a:solidFill>
            <a:schemeClr val="accent6">
              <a:lumMod val="20000"/>
              <a:lumOff val="80000"/>
              <a:alpha val="5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Опричный террор </a:t>
            </a:r>
            <a:br>
              <a:rPr lang="ru-RU" altLang="ru-RU" sz="36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</a:br>
            <a:r>
              <a:rPr lang="ru-RU" altLang="ru-RU" sz="36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(1565-1572)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5761038" cy="4525963"/>
          </a:xfrm>
          <a:solidFill>
            <a:schemeClr val="accent6">
              <a:lumMod val="20000"/>
              <a:lumOff val="80000"/>
              <a:alpha val="5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Выселение более 100 княжеских семей </a:t>
            </a:r>
            <a:b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Казань с конфискацией земель.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Конфискация земель в опричных уездах </a:t>
            </a:r>
            <a:b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 феодалов, не принятых в опричнину.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Подавление малейшего протеста (смещение и убийство митрополита Филиппа (Колычева) в 1569 году).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Новгородский погром 1570 года.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18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Массовые казни в 1568 и 1570 годах.</a:t>
            </a:r>
          </a:p>
        </p:txBody>
      </p:sp>
      <p:pic>
        <p:nvPicPr>
          <p:cNvPr id="27652" name="Picture 4" descr="9N0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140968"/>
            <a:ext cx="2932112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10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5888"/>
            <a:ext cx="2932112" cy="297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4801314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36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Опричный террор </a:t>
            </a:r>
            <a:endParaRPr lang="ru-RU" altLang="ru-RU" sz="3600" b="1" dirty="0" smtClean="0">
              <a:solidFill>
                <a:prstClr val="black"/>
              </a:solidFill>
              <a:latin typeface="Fita_Poluustav" pitchFamily="82" charset="0"/>
              <a:ea typeface="Calibri" pitchFamily="34" charset="0"/>
              <a:cs typeface="Arabic Typesetting" pitchFamily="66" charset="-78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Иван </a:t>
            </a: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IV не любил тех, кто был честен, умен, независим. Против них он начинает политику террора.</a:t>
            </a:r>
            <a:b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ru-RU" altLang="ru-RU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Террор — насильственные действия с целью устрашения и подавления политических противников.</a:t>
            </a:r>
          </a:p>
          <a:p>
            <a:pPr marR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Политика террора в годы опричнины проводилась для устрашения всех слоев населения. Для борьбы с предполагаемой изменой бояр царь разрешил массовые казни, пытки, ссылки. Так, был убит митрополит Филипп, отравлен двоюродный брат царя Владимир Старицкий.</a:t>
            </a:r>
          </a:p>
          <a:p>
            <a:pPr marR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Были разгромлены Новгород, Тверь и Торжок.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9525"/>
            <a:ext cx="8604448" cy="6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051720" y="6093296"/>
            <a:ext cx="5395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Митрополит Филипп обличает </a:t>
            </a:r>
            <a:r>
              <a:rPr lang="ru-RU" altLang="ru-RU" b="1" dirty="0">
                <a:solidFill>
                  <a:schemeClr val="bg1"/>
                </a:solidFill>
              </a:rPr>
              <a:t>Ивана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bg1"/>
                </a:solidFill>
              </a:rPr>
              <a:t>Грозного</a:t>
            </a:r>
            <a:r>
              <a:rPr lang="ru-RU" alt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04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-36512" y="566124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Клавдий ЛЕБЕДЕВ (1852-1916). </a:t>
            </a:r>
            <a:r>
              <a:rPr lang="ru-RU" altLang="ru-RU" dirty="0" smtClean="0">
                <a:solidFill>
                  <a:schemeClr val="bg1"/>
                </a:solidFill>
              </a:rPr>
              <a:t/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Царь </a:t>
            </a:r>
            <a:r>
              <a:rPr lang="ru-RU" altLang="ru-RU" dirty="0">
                <a:solidFill>
                  <a:schemeClr val="bg1"/>
                </a:solidFill>
              </a:rPr>
              <a:t>Иван Грозный просит игумена Корнилия постричь его в монахи. </a:t>
            </a:r>
          </a:p>
        </p:txBody>
      </p:sp>
      <p:sp>
        <p:nvSpPr>
          <p:cNvPr id="4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0045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411760" y="6165304"/>
            <a:ext cx="4274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 i="1" dirty="0">
                <a:solidFill>
                  <a:schemeClr val="bg1"/>
                </a:solidFill>
              </a:rPr>
              <a:t>Картина Николая Неврева "Опричники".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525344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01555"/>
            <a:ext cx="9215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С одной стороны, </a:t>
            </a:r>
            <a:r>
              <a:rPr lang="ru-RU" dirty="0" smtClean="0"/>
              <a:t>в опричнине видят большой государственный смысл – </a:t>
            </a:r>
            <a:br>
              <a:rPr lang="ru-RU" dirty="0" smtClean="0"/>
            </a:br>
            <a:r>
              <a:rPr lang="ru-RU" dirty="0" smtClean="0"/>
              <a:t>стремление к централизации, укреплению государства, устранению препятствий </a:t>
            </a:r>
            <a:br>
              <a:rPr lang="ru-RU" dirty="0" smtClean="0"/>
            </a:br>
            <a:r>
              <a:rPr lang="ru-RU" dirty="0" smtClean="0"/>
              <a:t>(в лице боярской знати) на этом пути.</a:t>
            </a:r>
          </a:p>
          <a:p>
            <a:r>
              <a:rPr lang="ru-RU" b="1" dirty="0" smtClean="0"/>
              <a:t>С другой стороны, </a:t>
            </a:r>
            <a:r>
              <a:rPr lang="ru-RU" i="1" dirty="0" smtClean="0"/>
              <a:t>народ заплатил огромную цену</a:t>
            </a:r>
            <a:r>
              <a:rPr lang="ru-RU" dirty="0" smtClean="0"/>
              <a:t> за укрепления государственной власти.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Вот она: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1) Репрессиям сопутствовали голод, чума, неурожаи. </a:t>
            </a:r>
            <a:br>
              <a:rPr lang="ru-RU" dirty="0" smtClean="0"/>
            </a:br>
            <a:r>
              <a:rPr lang="ru-RU" dirty="0" smtClean="0"/>
              <a:t>    Большая часть земли Русской обезлюдела.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2) Страну охватило "Великое разорение". </a:t>
            </a:r>
            <a:br>
              <a:rPr lang="ru-RU" dirty="0" smtClean="0"/>
            </a:br>
            <a:r>
              <a:rPr lang="ru-RU" dirty="0" smtClean="0"/>
              <a:t>    1581г.- введение "Заповедных лет".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3) Опричнина способствовала становлению деспотического характера самодержавия.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4) Опричнина ослабила военную мощь России и явилось одной из причин </a:t>
            </a:r>
            <a:br>
              <a:rPr lang="ru-RU" dirty="0" smtClean="0"/>
            </a:br>
            <a:r>
              <a:rPr lang="ru-RU" dirty="0" smtClean="0"/>
              <a:t>     поражения в Ливонской войне.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5) Направленная против «воображаемой" крамолы, опричнина </a:t>
            </a:r>
            <a:br>
              <a:rPr lang="ru-RU" dirty="0" smtClean="0"/>
            </a:br>
            <a:r>
              <a:rPr lang="ru-RU" dirty="0" smtClean="0"/>
              <a:t>подготавливала действительную смуту.(Новые потрясения и потери, </a:t>
            </a:r>
            <a:br>
              <a:rPr lang="ru-RU" dirty="0" smtClean="0"/>
            </a:br>
            <a:r>
              <a:rPr lang="ru-RU" dirty="0" smtClean="0"/>
              <a:t>которые обрушатся в первую очередь на народ российский.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/>
              <a:t>Таким образом, цель и средства оказались несоизмеримы.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0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В чем же смысл опричнины?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49694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С одной стороны, в опричнине видят большой государственный смысл - стремление к централизации, укреплению государства, устранению препятствий (в лице боярской знати) на этом пути.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С другой стороны, </a:t>
            </a:r>
            <a:r>
              <a:rPr lang="ru-RU" b="1" i="1" dirty="0" smtClean="0"/>
              <a:t>народ заплатил огромную цену</a:t>
            </a:r>
            <a:r>
              <a:rPr lang="ru-RU" dirty="0" smtClean="0"/>
              <a:t> за укрепления государственной власти.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196752"/>
          <a:ext cx="7560840" cy="5243101"/>
        </p:xfrm>
        <a:graphic>
          <a:graphicData uri="http://schemas.openxmlformats.org/drawingml/2006/table">
            <a:tbl>
              <a:tblPr/>
              <a:tblGrid>
                <a:gridCol w="1296144"/>
                <a:gridCol w="6264696"/>
              </a:tblGrid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DokChampa"/>
                        </a:rPr>
                        <a:t>Год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DokChampa"/>
                        </a:rPr>
                        <a:t>Что произошло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1549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Земский собор (собор примирения)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1550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Судебник Ивана IV Грозного. «Тысяча лучших слуг</a:t>
                      </a:r>
                      <a:r>
                        <a:rPr lang="ru-RU" sz="1400" b="1" i="1" kern="1200" dirty="0" smtClean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» </a:t>
                      </a:r>
                      <a:br>
                        <a:rPr lang="ru-RU" sz="1400" b="1" i="1" kern="1200" dirty="0" smtClean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</a:br>
                      <a:r>
                        <a:rPr lang="ru-RU" sz="1400" b="1" i="1" kern="1200" dirty="0" smtClean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Набор </a:t>
                      </a: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стрелецкого </a:t>
                      </a:r>
                      <a:r>
                        <a:rPr lang="ru-RU" sz="1400" b="1" i="1" kern="1200" dirty="0" smtClean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войска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1551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Стоглавый церковный собор. Сборник решений собора — </a:t>
                      </a:r>
                      <a:r>
                        <a:rPr lang="ru-RU" sz="1400" b="1" i="1" kern="1200" dirty="0" smtClean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Стоглав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4865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1552-1557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Первое черемисское восстание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(первая черемисская война, русско-казанская война)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2673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1555-1556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Уложение о службе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2793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1560-1564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Падение «Избранной рады»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1562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Ограничение княжеского землевладения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1565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Введение «Опричнины»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4865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1569-1570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Новгородский и Псковский погромы. </a:t>
                      </a:r>
                      <a:b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</a:b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(Поход опричного войска на Новгород и Псков</a:t>
                      </a:r>
                      <a:r>
                        <a:rPr lang="ru-RU" sz="1400" b="1" i="1" kern="1200" dirty="0" smtClean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26730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1570-1571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Московские казни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1572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Запрет опричнины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1575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Правление Симеона Бекбулатовича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1580</a:t>
                      </a:r>
                      <a:endParaRPr lang="ru-RU" sz="14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Собор об ограничении церковного землевладения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  <a:tr h="3181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1581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5C2E00"/>
                          </a:solidFill>
                          <a:latin typeface="Arial"/>
                          <a:ea typeface="Calibri"/>
                          <a:cs typeface="DokChampa"/>
                        </a:rPr>
                        <a:t>«Заповедные лета»</a:t>
                      </a:r>
                      <a:endParaRPr lang="ru-RU" sz="14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19647" marR="37955" marT="19201" marB="19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A">
                        <a:alpha val="5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16632"/>
            <a:ext cx="820891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ra"/>
                <a:cs typeface="Arial" pitchFamily="34" charset="0"/>
              </a:rPr>
              <a:t/>
            </a:r>
            <a:b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ra"/>
                <a:cs typeface="Arial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Хронология  событий  внутренней  политики </a:t>
            </a:r>
            <a:br>
              <a:rPr lang="ru-RU" sz="2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</a:br>
            <a:r>
              <a:rPr lang="ru-RU" sz="2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в  Русском  царстве  при  Иване  Грозном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88913"/>
            <a:ext cx="8712968" cy="993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Опричнина Ивана Грозного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(высказывания российских историков)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99592" y="1340768"/>
            <a:ext cx="7344816" cy="5400675"/>
          </a:xfrm>
          <a:prstGeom prst="rect">
            <a:avLst/>
          </a:prstGeom>
          <a:solidFill>
            <a:srgbClr val="FEF3EA">
              <a:alpha val="55000"/>
            </a:srgbClr>
          </a:solidFill>
        </p:spPr>
        <p:txBody>
          <a:bodyPr/>
          <a:lstStyle/>
          <a:p>
            <a:pPr marL="0" marR="0" lvl="0" indent="358775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Сергей Михайлович Соловьев</a:t>
            </a:r>
          </a:p>
          <a:p>
            <a:pPr marL="0" marR="0" lvl="0" indent="358775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Опричнина</a:t>
            </a: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возникла ради утверждения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государственного начала,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противостоявшего родовым отношениям.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Жестокость – порождение суровой эпохи.</a:t>
            </a:r>
          </a:p>
          <a:p>
            <a:pPr marL="0" marR="0" lvl="0" indent="358775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Василий Осипович Ключевский</a:t>
            </a: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Опричнина</a:t>
            </a: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это плод чересчур пугливого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воображения царя. Направлена против лиц,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 не против системы.</a:t>
            </a:r>
          </a:p>
          <a:p>
            <a:pPr marL="0" marR="0" lvl="0" indent="358775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Николай Михайловмч Карамзин</a:t>
            </a:r>
          </a:p>
          <a:p>
            <a:pPr marL="0" marR="0" lvl="0" indent="358775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Опричнина</a:t>
            </a: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это следствие необузданного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характера Ивана </a:t>
            </a:r>
            <a:r>
              <a:rPr lang="en-US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IV</a:t>
            </a: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Грозного, патологического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свойства его безнравственной души, склонной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 разврату и душегубству. </a:t>
            </a:r>
          </a:p>
          <a:p>
            <a:pPr marL="0" marR="0" lvl="0" indent="358775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b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Сергей Фёдорович Платонов</a:t>
            </a: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Основная цель </a:t>
            </a:r>
            <a:r>
              <a:rPr lang="ru-RU" alt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опричнины</a:t>
            </a: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истребить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княжат, которые препятствовали укреплению </a:t>
            </a:r>
            <a:b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самодержавия и централизации государства. </a:t>
            </a:r>
          </a:p>
        </p:txBody>
      </p:sp>
      <p:pic>
        <p:nvPicPr>
          <p:cNvPr id="4" name="Рисунок 3" descr="[IS10RO_9-06]_[IL_04]-k1.jpg"/>
          <p:cNvPicPr>
            <a:picLocks noChangeAspect="1"/>
          </p:cNvPicPr>
          <p:nvPr/>
        </p:nvPicPr>
        <p:blipFill>
          <a:blip r:embed="rId2" cstate="print"/>
          <a:srcRect l="5451" t="2571" r="5451" b="5805"/>
          <a:stretch>
            <a:fillRect/>
          </a:stretch>
        </p:blipFill>
        <p:spPr>
          <a:xfrm>
            <a:off x="1523944" y="1340843"/>
            <a:ext cx="106232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32240" y="2564979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OQe-O-uWrU.jpg"/>
          <p:cNvPicPr>
            <a:picLocks noChangeAspect="1"/>
          </p:cNvPicPr>
          <p:nvPr/>
        </p:nvPicPr>
        <p:blipFill>
          <a:blip r:embed="rId4" cstate="print"/>
          <a:srcRect l="14081" r="26532"/>
          <a:stretch>
            <a:fillRect/>
          </a:stretch>
        </p:blipFill>
        <p:spPr>
          <a:xfrm>
            <a:off x="1475656" y="3861123"/>
            <a:ext cx="1335032" cy="149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01.jpg"/>
          <p:cNvPicPr>
            <a:picLocks noChangeAspect="1"/>
          </p:cNvPicPr>
          <p:nvPr/>
        </p:nvPicPr>
        <p:blipFill>
          <a:blip r:embed="rId5" cstate="print"/>
          <a:srcRect l="22288" t="14276" r="19978" b="40680"/>
          <a:stretch>
            <a:fillRect/>
          </a:stretch>
        </p:blipFill>
        <p:spPr>
          <a:xfrm flipH="1">
            <a:off x="6714858" y="5157267"/>
            <a:ext cx="124151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55576" y="5229200"/>
            <a:ext cx="3312368" cy="1008112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местные  </a:t>
            </a:r>
            <a:b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органы управления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5292080" y="1844824"/>
            <a:ext cx="3312368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выборный </a:t>
            </a:r>
            <a:b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 власти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2080" y="3356992"/>
            <a:ext cx="3312368" cy="1224136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собрание </a:t>
            </a:r>
            <a:b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представителей </a:t>
            </a:r>
            <a:b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всех земель </a:t>
            </a: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ru-RU" b="1" i="1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55576" y="1844824"/>
            <a:ext cx="3312368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круг </a:t>
            </a:r>
            <a:b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доверенных лиц </a:t>
            </a: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ru-RU" b="1" i="1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55576" y="3356992"/>
            <a:ext cx="3312368" cy="1224136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название</a:t>
            </a:r>
          </a:p>
          <a:p>
            <a:pPr marL="274320" indent="-274320" algn="ctr"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российского</a:t>
            </a:r>
          </a:p>
          <a:p>
            <a:pPr marL="274320" indent="-274320" algn="ctr"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парламента </a:t>
            </a: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ru-RU" b="1" i="1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229200"/>
            <a:ext cx="331236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0871" y="551723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или 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92080" y="5229200"/>
            <a:ext cx="3312368" cy="1008112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центральные</a:t>
            </a:r>
            <a:b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органы 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229200"/>
            <a:ext cx="331236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ВЕРНО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3861048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или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692696"/>
            <a:ext cx="770485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356992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3356992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ВЕРНО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1844824"/>
            <a:ext cx="331236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ВЕРНО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755576" y="1844824"/>
            <a:ext cx="331236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1844824"/>
            <a:ext cx="331236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55976" y="2123564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или </a:t>
            </a:r>
            <a:endParaRPr lang="ru-RU" dirty="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95536" y="1372706"/>
            <a:ext cx="3312368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+mj-lt"/>
              <a:buAutoNum type="alphaLcParenR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Избранная Рада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95536" y="2884874"/>
            <a:ext cx="3672408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lphaLcParenR" startAt="2"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Земский собор – </a:t>
            </a:r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67544" y="4725144"/>
            <a:ext cx="3600400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lphaLcParenR" startAt="3"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Приказы – </a:t>
            </a:r>
            <a:r>
              <a:rPr lang="ru-RU" sz="2000" b="1" i="1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это</a:t>
            </a:r>
            <a:endParaRPr lang="ru-RU" sz="2000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ta_Poluustav" pitchFamily="82" charset="0"/>
                <a:ea typeface="Calibri" pitchFamily="34" charset="0"/>
                <a:cs typeface="DokChampa" pitchFamily="34" charset="-34"/>
              </a:rPr>
              <a:t>Задание 1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Выберите правильное окончание предложения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676456" y="6453336"/>
            <a:ext cx="467544" cy="288032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7" grpId="0" animBg="1"/>
      <p:bldP spid="22" grpId="0" animBg="1"/>
      <p:bldP spid="24" grpId="0" animBg="1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412776"/>
            <a:ext cx="871296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Arabic Typesetting" pitchFamily="66" charset="-78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Дворец </a:t>
            </a: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казна не справлялись с возрастающим числом дел, требовавших специализации по определенным направлениям государственной деятельности. </a:t>
            </a:r>
            <a:endParaRPr lang="ru-RU" sz="1900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900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Изменившиеся </a:t>
            </a: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условия жизни требовали создания 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новых </a:t>
            </a: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законов. </a:t>
            </a:r>
            <a:endParaRPr lang="ru-RU" sz="1900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900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Жизнь </a:t>
            </a: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духовенства порождала насмешки над церковью, 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</a:t>
            </a: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годы раздробленности накопились разногласия 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проведении церковных служб. </a:t>
            </a:r>
            <a:endParaRPr lang="ru-RU" sz="1900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900" b="1" i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8288" indent="-268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Нужды обороны заставили правительство увеличить в войске число дворян, призванных служить за земельный 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надел. </a:t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ta_Poluustav" pitchFamily="82" charset="0"/>
                <a:ea typeface="Calibri" pitchFamily="34" charset="0"/>
                <a:cs typeface="DokChampa" pitchFamily="34" charset="-34"/>
              </a:rPr>
              <a:t>Задание 2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Прочитайте причины и ответьте, как решил их Иван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IV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2411596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Создание приказов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275692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1550 г.  Новый Судебник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4437112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1551 г. Стоглавый Церковный Собор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589240"/>
            <a:ext cx="5472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1556 г. Военная реформа, Уложение о службе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04448" y="6453336"/>
            <a:ext cx="539552" cy="36004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4996720"/>
            <a:ext cx="5688632" cy="1528624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864096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ta_Poluustav" pitchFamily="82" charset="0"/>
                <a:ea typeface="Calibri" pitchFamily="34" charset="0"/>
                <a:cs typeface="DokChampa" pitchFamily="34" charset="-34"/>
              </a:rPr>
              <a:t>Задание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ta_Poluustav" pitchFamily="82" charset="0"/>
                <a:ea typeface="Calibri" pitchFamily="34" charset="0"/>
                <a:cs typeface="DokChampa" pitchFamily="34" charset="-34"/>
              </a:rPr>
              <a:t> 3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jestic X" pitchFamily="66" charset="0"/>
                <a:ea typeface="Calibri" pitchFamily="34" charset="0"/>
                <a:cs typeface="DokChampa" pitchFamily="34" charset="-3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Что изображено на картине?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r="1282"/>
          <a:stretch>
            <a:fillRect/>
          </a:stretch>
        </p:blipFill>
        <p:spPr bwMode="auto">
          <a:xfrm>
            <a:off x="388697" y="1196752"/>
            <a:ext cx="8359767" cy="5623070"/>
          </a:xfrm>
          <a:prstGeom prst="rect">
            <a:avLst/>
          </a:prstGeom>
          <a:noFill/>
          <a:ln w="508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013176"/>
            <a:ext cx="9144000" cy="1528624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В1549 году было собрано большое совещание представителей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от сословий Русской земли – бояр, духовенства, дворян.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Оно вошло в историю как первый </a:t>
            </a:r>
            <a:r>
              <a:rPr lang="ru-RU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Земский собор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соборе обсуждались политические, экономические и административные вопросы.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7096" y="5355213"/>
            <a:ext cx="6949280" cy="954107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691680" y="260648"/>
            <a:ext cx="6048672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Какая форма правления сложилась?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373216"/>
            <a:ext cx="6984776" cy="954107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России возникла </a:t>
            </a:r>
            <a:br>
              <a:rPr lang="ru-RU" sz="2800" b="1" dirty="0" smtClean="0"/>
            </a:br>
            <a:r>
              <a:rPr lang="ru-RU" sz="2800" b="1" i="1" dirty="0" smtClean="0">
                <a:solidFill>
                  <a:srgbClr val="C00000"/>
                </a:solidFill>
              </a:rPr>
              <a:t>сословно-представительная монархия</a:t>
            </a:r>
            <a:endParaRPr lang="ru-RU" sz="2800" b="1" dirty="0"/>
          </a:p>
        </p:txBody>
      </p:sp>
      <p:sp>
        <p:nvSpPr>
          <p:cNvPr id="1026" name="AutoShape 2" descr="https://present5.com/presentation/1/48161905_378464771.pdf-img/48161905_378464771.pdf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48161905_378464771.pdf-9.jpg"/>
          <p:cNvPicPr>
            <a:picLocks noChangeAspect="1"/>
          </p:cNvPicPr>
          <p:nvPr/>
        </p:nvPicPr>
        <p:blipFill>
          <a:blip r:embed="rId2" cstate="print">
            <a:lum bright="12000" contrast="12000"/>
          </a:blip>
          <a:stretch>
            <a:fillRect/>
          </a:stretch>
        </p:blipFill>
        <p:spPr>
          <a:xfrm>
            <a:off x="1043608" y="1052736"/>
            <a:ext cx="6868137" cy="4248472"/>
          </a:xfrm>
          <a:prstGeom prst="rect">
            <a:avLst/>
          </a:prstGeom>
          <a:noFill/>
          <a:ln w="508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4881934"/>
            <a:ext cx="374441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en-US" dirty="0" smtClean="0"/>
          </a:p>
        </p:txBody>
      </p:sp>
      <p:pic>
        <p:nvPicPr>
          <p:cNvPr id="4" name="Рисунок 3" descr="23126355_e122d9e3aba50797f971b4e37b3a6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3240360" cy="241164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7504" y="116633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Fita_Poluustav" pitchFamily="82" charset="0"/>
              </a:rPr>
              <a:t>НОВАЯ ТЕМА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Fita_Poluustav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137225"/>
            <a:ext cx="3672408" cy="2723823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Псковский летописец писал: </a:t>
            </a:r>
          </a:p>
          <a:p>
            <a:pPr algn="ctr">
              <a:spcAft>
                <a:spcPts val="0"/>
              </a:spcAft>
            </a:pP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«Царь учиниша опричнину, </a:t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оттого было</a:t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запустение велие </a:t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Русской земли»</a:t>
            </a:r>
          </a:p>
          <a:p>
            <a:pPr algn="ctr">
              <a:spcAft>
                <a:spcPts val="0"/>
              </a:spcAft>
            </a:pP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Попробуйте объяснить, </a:t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«перевести» </a:t>
            </a:r>
            <a:b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слова летописца</a:t>
            </a:r>
            <a:endParaRPr lang="ru-RU" sz="1900" b="1" i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Рисунок 4" descr="a7c88e361218d9710152b298e2a8e0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2880320" cy="2880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869160"/>
            <a:ext cx="374441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(царь сделал что-то такое,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 привело к запустению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Русской земли)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34626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Тема урока</a:t>
            </a:r>
            <a:br>
              <a:rPr lang="ru-RU" sz="4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«Опричина»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(1565-1572)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5496" y="1700808"/>
            <a:ext cx="4320480" cy="4625934"/>
            <a:chOff x="35496" y="1700808"/>
            <a:chExt cx="4320480" cy="4625934"/>
          </a:xfrm>
        </p:grpSpPr>
        <p:sp>
          <p:nvSpPr>
            <p:cNvPr id="17409" name="Rectangle 1"/>
            <p:cNvSpPr>
              <a:spLocks noChangeArrowheads="1"/>
            </p:cNvSpPr>
            <p:nvPr/>
          </p:nvSpPr>
          <p:spPr bwMode="auto">
            <a:xfrm>
              <a:off x="179512" y="5311079"/>
              <a:ext cx="4176464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Опричнина – политика Ивана Грозного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для борьбы с предполагаемой изменой,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заключавшаяся в массовых казнях,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земельных конфискациях, расправах </a:t>
              </a:r>
            </a:p>
          </p:txBody>
        </p:sp>
        <p:pic>
          <p:nvPicPr>
            <p:cNvPr id="7" name="Рисунок 6" descr="i (2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749" y="3140968"/>
              <a:ext cx="2925719" cy="2088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35496" y="1700808"/>
              <a:ext cx="4104456" cy="132343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Опричина – период в истории России </a:t>
              </a:r>
              <a:b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(с 1565 по 1572 год),</a:t>
              </a:r>
              <a:b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обозначившийся </a:t>
              </a:r>
              <a:b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государственным террором </a:t>
              </a:r>
              <a:b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6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и системой чрезвычайных мер.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508104" y="188640"/>
            <a:ext cx="3456384" cy="3410517"/>
            <a:chOff x="5580112" y="188640"/>
            <a:chExt cx="3383607" cy="320171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356" t="19600" r="51963" b="43301"/>
            <a:stretch>
              <a:fillRect/>
            </a:stretch>
          </p:blipFill>
          <p:spPr bwMode="auto">
            <a:xfrm>
              <a:off x="5749396" y="1337829"/>
              <a:ext cx="3214323" cy="2052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580112" y="188640"/>
              <a:ext cx="3347864" cy="117017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Так же «опричиной»называлась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часть государства,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с особым управленем,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выделенная для содержания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царского двора и опричников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08104" y="3501008"/>
            <a:ext cx="3491880" cy="3168352"/>
            <a:chOff x="5508104" y="3356992"/>
            <a:chExt cx="3491880" cy="3168352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4412" t="17500" r="26176" b="16001"/>
            <a:stretch>
              <a:fillRect/>
            </a:stretch>
          </p:blipFill>
          <p:spPr bwMode="auto">
            <a:xfrm>
              <a:off x="6014829" y="4653136"/>
              <a:ext cx="2473145" cy="1872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508104" y="3356992"/>
              <a:ext cx="3491880" cy="129266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Опричниками назывались люди,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составлявшие тайную полицию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Ивана Грозного и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непосредственно </a:t>
              </a:r>
              <a:b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5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осуществлявшие   репрессии.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31932" y="980728"/>
            <a:ext cx="2050504" cy="3489646"/>
            <a:chOff x="3231932" y="980728"/>
            <a:chExt cx="2050504" cy="3489646"/>
          </a:xfrm>
        </p:grpSpPr>
        <p:sp>
          <p:nvSpPr>
            <p:cNvPr id="4" name="TextBox 3"/>
            <p:cNvSpPr txBox="1"/>
            <p:nvPr/>
          </p:nvSpPr>
          <p:spPr>
            <a:xfrm rot="20800379">
              <a:off x="3231932" y="3362378"/>
              <a:ext cx="2050504" cy="110799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Слово «опричина» происходит </a:t>
              </a:r>
              <a:br>
                <a:rPr lang="ru-RU" sz="11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1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от древнерусского «оприч», </a:t>
              </a:r>
              <a:br>
                <a:rPr lang="ru-RU" sz="11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</a:br>
              <a:r>
                <a:rPr lang="ru-RU" sz="1100" b="1" i="1" dirty="0" smtClean="0">
                  <a:solidFill>
                    <a:srgbClr val="5C2E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что означает «особый», «кроме».</a:t>
              </a:r>
            </a:p>
          </p:txBody>
        </p:sp>
        <p:pic>
          <p:nvPicPr>
            <p:cNvPr id="14" name="Рисунок 13" descr="img3.jpg"/>
            <p:cNvPicPr>
              <a:picLocks noChangeAspect="1"/>
            </p:cNvPicPr>
            <p:nvPr/>
          </p:nvPicPr>
          <p:blipFill>
            <a:blip r:embed="rId5" cstate="print"/>
            <a:srcRect r="61812"/>
            <a:stretch>
              <a:fillRect/>
            </a:stretch>
          </p:blipFill>
          <p:spPr>
            <a:xfrm>
              <a:off x="4211960" y="980728"/>
              <a:ext cx="955575" cy="18767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2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72200" y="801139"/>
            <a:ext cx="2771800" cy="5647700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Проанализируйте данные карты и ответьте на вопросы: </a:t>
            </a:r>
            <a:endParaRPr lang="ru-RU" sz="1900" b="1" i="1" dirty="0" smtClean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900" b="1" i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-на какие части разделена территория Российского государства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b="1" i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-какие территории вошли в состав опричнины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b="1" i="1" dirty="0">
              <a:solidFill>
                <a:srgbClr val="5C2E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900" b="1" i="1" dirty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-почему именно эти территории вошли в состав опричнины</a:t>
            </a:r>
            <a:r>
              <a:rPr lang="ru-RU" sz="19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bcnjhbz9.narod.ru/olderfiles/1/23_Oprichnina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6162187" cy="5517232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22173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КАРТА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32"/>
          <p:cNvSpPr txBox="1">
            <a:spLocks/>
          </p:cNvSpPr>
          <p:nvPr/>
        </p:nvSpPr>
        <p:spPr>
          <a:xfrm>
            <a:off x="683568" y="6520259"/>
            <a:ext cx="7920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513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75656" y="2348880"/>
            <a:ext cx="6227831" cy="2914625"/>
          </a:xfrm>
          <a:prstGeom prst="rect">
            <a:avLst/>
          </a:prstGeom>
          <a:ln>
            <a:solidFill>
              <a:srgbClr val="6633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Органы государственной власти и </a:t>
            </a:r>
            <a:br>
              <a:rPr lang="ru-RU" sz="24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5C2E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вооруженных сил в период опричины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8864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Fita_Poluustav" pitchFamily="82" charset="0"/>
                <a:ea typeface="Calibri" pitchFamily="34" charset="0"/>
                <a:cs typeface="Arabic Typesetting" pitchFamily="66" charset="-78"/>
              </a:rPr>
              <a:t>СХЕМА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403F-9185-4710-A937-BEFA6AD89FF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Нижний колонтитул 3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92088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Судиславская средняя общеобразовательная школа, Груздева И.А. – учитель истории и обществознания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552728"/>
            <a:ext cx="467544" cy="26064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7QTD6YHHN6JS-81419915-447</_dlc_DocId>
    <_dlc_DocIdUrl xmlns="2e528b9c-c03d-45d3-a08f-6e77188430e0">
      <Url>http://www.eduportal44.ru/Sudislavl/rmk/_layouts/15/DocIdRedir.aspx?ID=7QTD6YHHN6JS-81419915-447</Url>
      <Description>7QTD6YHHN6JS-81419915-447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9692D395EE458F8B38EDC2373C5B" ma:contentTypeVersion="1" ma:contentTypeDescription="Создание документа." ma:contentTypeScope="" ma:versionID="5ca6433a14673110bc21ac2010394ee5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f32d71848ae61b4cdf37178bb4c2de3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99172D-8DA9-4F43-A664-A89DCD73411A}"/>
</file>

<file path=customXml/itemProps2.xml><?xml version="1.0" encoding="utf-8"?>
<ds:datastoreItem xmlns:ds="http://schemas.openxmlformats.org/officeDocument/2006/customXml" ds:itemID="{8B38D5AA-A5D3-445E-9A47-37513DB3025A}"/>
</file>

<file path=customXml/itemProps3.xml><?xml version="1.0" encoding="utf-8"?>
<ds:datastoreItem xmlns:ds="http://schemas.openxmlformats.org/officeDocument/2006/customXml" ds:itemID="{FD011E3D-9314-49FA-ABDC-75942D5166A4}"/>
</file>

<file path=customXml/itemProps4.xml><?xml version="1.0" encoding="utf-8"?>
<ds:datastoreItem xmlns:ds="http://schemas.openxmlformats.org/officeDocument/2006/customXml" ds:itemID="{21700D82-0314-489B-AA7B-E8F3BE97C1C1}"/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744</Words>
  <Application>Microsoft Office PowerPoint</Application>
  <PresentationFormat>Экран (4:3)</PresentationFormat>
  <Paragraphs>215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Опричный террор  (1565-1572)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Повторим события  правления Ивана Грозного</dc:title>
  <dc:creator>ЛМ</dc:creator>
  <cp:lastModifiedBy>123</cp:lastModifiedBy>
  <cp:revision>191</cp:revision>
  <dcterms:created xsi:type="dcterms:W3CDTF">2020-04-30T03:03:01Z</dcterms:created>
  <dcterms:modified xsi:type="dcterms:W3CDTF">2020-05-14T08:19:46Z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0x010100BAA39692D395EE458F8B38EDC2373C5B</vt:lpwstr>
  </property>
  <property fmtid="{D5CDD505-2E9C-101B-9397-08002B2CF9AE}" pid="3" name="_dlc_DocIdItemGuid">
    <vt:lpwstr>00bd7a17-2f58-4eeb-98e9-d4c5b5470406</vt:lpwstr>
  </property>
</Properties>
</file>