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309" r:id="rId3"/>
    <p:sldId id="329" r:id="rId4"/>
    <p:sldId id="330" r:id="rId5"/>
    <p:sldId id="324" r:id="rId6"/>
    <p:sldId id="326" r:id="rId7"/>
    <p:sldId id="328" r:id="rId8"/>
    <p:sldId id="331" r:id="rId9"/>
    <p:sldId id="322" r:id="rId10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3716" autoAdjust="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-38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966E8B-F1F3-46FC-A012-B4BED6560C78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B98BF0-3AF4-4B02-A91E-56E135C802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861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98BF0-3AF4-4B02-A91E-56E135C8029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502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98BF0-3AF4-4B02-A91E-56E135C8029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0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98BF0-3AF4-4B02-A91E-56E135C8029F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128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98BF0-3AF4-4B02-A91E-56E135C8029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878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98BF0-3AF4-4B02-A91E-56E135C8029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2584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98BF0-3AF4-4B02-A91E-56E135C8029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5480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98BF0-3AF4-4B02-A91E-56E135C8029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62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98BF0-3AF4-4B02-A91E-56E135C8029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2099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98BF0-3AF4-4B02-A91E-56E135C8029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137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08271" y="1613244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08279" y="442018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47537" y="6356349"/>
            <a:ext cx="2283664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0106" y="6356350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2716" y="6356350"/>
            <a:ext cx="1710098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911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42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4678" y="365125"/>
            <a:ext cx="941912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9887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99887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578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4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4678" y="365125"/>
            <a:ext cx="941912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9887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99887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1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0673" y="365125"/>
            <a:ext cx="1001027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677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2429" y="365125"/>
            <a:ext cx="995252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841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650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6491" y="1112635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06502" y="3845233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17980" y="6356350"/>
            <a:ext cx="2743200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65453" y="6356350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35834" y="6356350"/>
            <a:ext cx="2472443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765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3178" y="365125"/>
            <a:ext cx="989477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84" y="2005012"/>
            <a:ext cx="1153106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922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3178" y="365125"/>
            <a:ext cx="989477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84" y="2005012"/>
            <a:ext cx="1153106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507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780" y="365125"/>
            <a:ext cx="1080917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779" y="2005012"/>
            <a:ext cx="1080917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189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780" y="365125"/>
            <a:ext cx="1080917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779" y="2005012"/>
            <a:ext cx="1080917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625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4343" y="6356350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92451" y="6356350"/>
            <a:ext cx="1832812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921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4343" y="6356350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92451" y="6356350"/>
            <a:ext cx="1832812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838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564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0D787-D32D-4E92-B227-0E52D5AD77D3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442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5" r:id="rId2"/>
    <p:sldLayoutId id="2147483674" r:id="rId3"/>
    <p:sldLayoutId id="2147483687" r:id="rId4"/>
    <p:sldLayoutId id="2147483689" r:id="rId5"/>
    <p:sldLayoutId id="2147483690" r:id="rId6"/>
    <p:sldLayoutId id="2147483675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78" r:id="rId13"/>
    <p:sldLayoutId id="2147483697" r:id="rId14"/>
    <p:sldLayoutId id="2147483679" r:id="rId1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08271" y="321972"/>
            <a:ext cx="9144000" cy="3678872"/>
          </a:xfrm>
        </p:spPr>
        <p:txBody>
          <a:bodyPr>
            <a:noAutofit/>
          </a:bodyPr>
          <a:lstStyle/>
          <a:p>
            <a:r>
              <a:rPr lang="ru-RU" sz="4800" b="1" dirty="0" err="1" smtClean="0">
                <a:solidFill>
                  <a:schemeClr val="accent5"/>
                </a:solidFill>
              </a:rPr>
              <a:t>Внутришкольный</a:t>
            </a:r>
            <a:r>
              <a:rPr lang="ru-RU" sz="4800" b="1" dirty="0" smtClean="0">
                <a:solidFill>
                  <a:schemeClr val="accent5"/>
                </a:solidFill>
              </a:rPr>
              <a:t> контроль </a:t>
            </a:r>
            <a:br>
              <a:rPr lang="ru-RU" sz="4800" b="1" dirty="0" smtClean="0">
                <a:solidFill>
                  <a:schemeClr val="accent5"/>
                </a:solidFill>
              </a:rPr>
            </a:br>
            <a:r>
              <a:rPr lang="ru-RU" sz="4800" b="1" dirty="0" smtClean="0">
                <a:solidFill>
                  <a:schemeClr val="accent5"/>
                </a:solidFill>
              </a:rPr>
              <a:t>(ВШК)</a:t>
            </a:r>
            <a:endParaRPr lang="ru-RU" sz="4800" b="1" dirty="0">
              <a:solidFill>
                <a:schemeClr val="accent5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28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5"/>
                </a:solidFill>
              </a:rPr>
              <a:t>Ч</a:t>
            </a:r>
            <a:r>
              <a:rPr lang="ru-RU" b="1" dirty="0" smtClean="0">
                <a:solidFill>
                  <a:schemeClr val="accent5"/>
                </a:solidFill>
              </a:rPr>
              <a:t>то необходимо </a:t>
            </a:r>
            <a:r>
              <a:rPr lang="ru-RU" b="1" dirty="0">
                <a:solidFill>
                  <a:schemeClr val="accent5"/>
                </a:solidFill>
              </a:rPr>
              <a:t>знать о </a:t>
            </a:r>
            <a:r>
              <a:rPr lang="ru-RU" b="1" dirty="0" smtClean="0">
                <a:solidFill>
                  <a:schemeClr val="accent5"/>
                </a:solidFill>
              </a:rPr>
              <a:t>ВШК?</a:t>
            </a:r>
            <a:endParaRPr lang="ru-RU" b="1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2244" y="2391508"/>
            <a:ext cx="10162242" cy="29366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1. структуру ВШК</a:t>
            </a:r>
            <a:r>
              <a:rPr lang="ru-RU" dirty="0" smtClean="0"/>
              <a:t>;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2. </a:t>
            </a:r>
            <a:r>
              <a:rPr lang="ru-RU" dirty="0" smtClean="0"/>
              <a:t>приоритетные </a:t>
            </a:r>
            <a:r>
              <a:rPr lang="ru-RU" dirty="0"/>
              <a:t>направления ВШК</a:t>
            </a:r>
            <a:r>
              <a:rPr lang="ru-RU" dirty="0" smtClean="0"/>
              <a:t>;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3. содержание каждого направления контроля</a:t>
            </a:r>
            <a:r>
              <a:rPr lang="ru-RU" dirty="0" smtClean="0"/>
              <a:t>;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4. виды, формы и методы ВШК</a:t>
            </a:r>
            <a:r>
              <a:rPr lang="ru-RU" dirty="0" smtClean="0"/>
              <a:t>;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5. цепочку последовательности проведения ВШК.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113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16065" y="99031"/>
            <a:ext cx="1821657" cy="70788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ФГОС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738312" y="351005"/>
            <a:ext cx="12858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sz="3600" b="1" dirty="0">
                <a:solidFill>
                  <a:srgbClr val="800000"/>
                </a:solidFill>
              </a:rPr>
              <a:t>ВШК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52938" y="1285875"/>
            <a:ext cx="2571750" cy="16319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1818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к результатам освоения основной образовательной программы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17218" y="4683796"/>
            <a:ext cx="2643187" cy="132397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1818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к условиям реализации основной общей программы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94535" y="3162844"/>
            <a:ext cx="2643187" cy="132397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1818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к структуре основной образовательной программы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027322" y="2926557"/>
            <a:ext cx="2500313" cy="157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sz="2400" b="1">
                <a:solidFill>
                  <a:srgbClr val="181818"/>
                </a:solidFill>
              </a:rPr>
              <a:t>2. Педагогические </a:t>
            </a:r>
          </a:p>
          <a:p>
            <a:r>
              <a:rPr lang="ru-RU" sz="2400" b="1">
                <a:solidFill>
                  <a:srgbClr val="181818"/>
                </a:solidFill>
              </a:rPr>
              <a:t>кадры</a:t>
            </a:r>
          </a:p>
          <a:p>
            <a:endParaRPr lang="ru-RU" sz="2400" b="1">
              <a:solidFill>
                <a:srgbClr val="181818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027322" y="4708526"/>
            <a:ext cx="2496929" cy="19383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sz="2400" b="1">
                <a:solidFill>
                  <a:srgbClr val="181818"/>
                </a:solidFill>
              </a:rPr>
              <a:t>3. </a:t>
            </a:r>
          </a:p>
          <a:p>
            <a:r>
              <a:rPr lang="ru-RU" sz="2400" b="1">
                <a:solidFill>
                  <a:srgbClr val="181818"/>
                </a:solidFill>
              </a:rPr>
              <a:t>Учебно-материальная база</a:t>
            </a:r>
            <a:endParaRPr lang="ru-RU" sz="2400">
              <a:solidFill>
                <a:srgbClr val="181818"/>
              </a:solidFill>
            </a:endParaRPr>
          </a:p>
          <a:p>
            <a:endParaRPr lang="ru-RU" sz="2400">
              <a:solidFill>
                <a:srgbClr val="181818"/>
              </a:solidFill>
            </a:endParaRPr>
          </a:p>
        </p:txBody>
      </p:sp>
      <p:sp>
        <p:nvSpPr>
          <p:cNvPr id="14" name="Левая фигурная скобка 13"/>
          <p:cNvSpPr/>
          <p:nvPr/>
        </p:nvSpPr>
        <p:spPr>
          <a:xfrm>
            <a:off x="3917157" y="1035844"/>
            <a:ext cx="642938" cy="5572125"/>
          </a:xfrm>
          <a:prstGeom prst="leftBrace">
            <a:avLst>
              <a:gd name="adj1" fmla="val 8333"/>
              <a:gd name="adj2" fmla="val 51039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181818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988218" y="1144587"/>
            <a:ext cx="2539417" cy="15700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sz="2400" b="1" dirty="0">
                <a:solidFill>
                  <a:srgbClr val="181818"/>
                </a:solidFill>
              </a:rPr>
              <a:t>1. </a:t>
            </a:r>
          </a:p>
          <a:p>
            <a:r>
              <a:rPr lang="ru-RU" sz="2400" b="1" dirty="0" smtClean="0">
                <a:solidFill>
                  <a:srgbClr val="181818"/>
                </a:solidFill>
              </a:rPr>
              <a:t>Учебно-</a:t>
            </a:r>
          </a:p>
          <a:p>
            <a:r>
              <a:rPr lang="ru-RU" sz="2400" b="1" dirty="0" smtClean="0">
                <a:solidFill>
                  <a:srgbClr val="181818"/>
                </a:solidFill>
              </a:rPr>
              <a:t>воспитательный </a:t>
            </a:r>
            <a:endParaRPr lang="ru-RU" sz="2400" b="1" dirty="0">
              <a:solidFill>
                <a:srgbClr val="181818"/>
              </a:solidFill>
            </a:endParaRPr>
          </a:p>
          <a:p>
            <a:r>
              <a:rPr lang="ru-RU" sz="2400" b="1" dirty="0">
                <a:solidFill>
                  <a:srgbClr val="181818"/>
                </a:solidFill>
              </a:rPr>
              <a:t>процесс</a:t>
            </a:r>
            <a:endParaRPr lang="ru-RU" sz="2400" dirty="0">
              <a:solidFill>
                <a:srgbClr val="181818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710613" y="1420436"/>
            <a:ext cx="2960572" cy="101566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u="sng" dirty="0">
                <a:solidFill>
                  <a:srgbClr val="1818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Качество </a:t>
            </a:r>
            <a:r>
              <a:rPr lang="ru-RU" sz="2000" b="1" u="sng" dirty="0" smtClean="0">
                <a:solidFill>
                  <a:srgbClr val="1818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образовательных результатов </a:t>
            </a:r>
            <a:endParaRPr lang="ru-RU" sz="2000" b="1" dirty="0">
              <a:solidFill>
                <a:srgbClr val="181818"/>
              </a:solidFill>
              <a:latin typeface="Arial Narrow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742247" y="2772276"/>
            <a:ext cx="2928938" cy="193899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000" b="1" u="sng" dirty="0">
                <a:solidFill>
                  <a:srgbClr val="1818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Качество </a:t>
            </a:r>
            <a:r>
              <a:rPr lang="ru-RU" sz="2000" b="1" u="sng" dirty="0" smtClean="0">
                <a:solidFill>
                  <a:srgbClr val="1818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образовательного процесса </a:t>
            </a:r>
            <a:r>
              <a:rPr lang="ru-RU" sz="2000" b="1" dirty="0">
                <a:solidFill>
                  <a:srgbClr val="181818"/>
                </a:solidFill>
                <a:latin typeface="Arial Narrow" pitchFamily="34" charset="0"/>
              </a:rPr>
              <a:t>- по урокам, </a:t>
            </a:r>
            <a:r>
              <a:rPr lang="ru-RU" sz="2000" b="1" dirty="0" smtClean="0">
                <a:solidFill>
                  <a:srgbClr val="181818"/>
                </a:solidFill>
                <a:latin typeface="Arial Narrow" pitchFamily="34" charset="0"/>
              </a:rPr>
              <a:t>событиям, программам</a:t>
            </a:r>
            <a:r>
              <a:rPr lang="ru-RU" sz="2000" b="1" dirty="0">
                <a:solidFill>
                  <a:srgbClr val="181818"/>
                </a:solidFill>
                <a:latin typeface="Arial Narrow" pitchFamily="34" charset="0"/>
              </a:rPr>
              <a:t>…</a:t>
            </a:r>
          </a:p>
          <a:p>
            <a:pPr>
              <a:defRPr/>
            </a:pPr>
            <a:r>
              <a:rPr lang="ru-RU" sz="2000" b="1" dirty="0">
                <a:solidFill>
                  <a:srgbClr val="181818"/>
                </a:solidFill>
                <a:latin typeface="Arial Narrow" pitchFamily="34" charset="0"/>
              </a:rPr>
              <a:t>По компетентности педагогов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728595" y="4951675"/>
            <a:ext cx="2942590" cy="163121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u="sng" dirty="0">
                <a:solidFill>
                  <a:srgbClr val="1818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Качество </a:t>
            </a:r>
            <a:r>
              <a:rPr lang="ru-RU" sz="2000" b="1" u="sng" dirty="0" smtClean="0">
                <a:solidFill>
                  <a:srgbClr val="1818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условий, системы </a:t>
            </a:r>
            <a:r>
              <a:rPr lang="ru-RU" sz="2000" b="1" u="sng" dirty="0">
                <a:solidFill>
                  <a:srgbClr val="1818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управления </a:t>
            </a:r>
            <a:r>
              <a:rPr lang="ru-RU" sz="2000" b="1" dirty="0">
                <a:solidFill>
                  <a:srgbClr val="181818"/>
                </a:solidFill>
                <a:latin typeface="Arial Narrow" pitchFamily="34" charset="0"/>
              </a:rPr>
              <a:t>- по качеству ВШК, по компетентности администрации</a:t>
            </a:r>
          </a:p>
        </p:txBody>
      </p:sp>
      <p:sp>
        <p:nvSpPr>
          <p:cNvPr id="13" name="Правая фигурная скобка 12"/>
          <p:cNvSpPr/>
          <p:nvPr/>
        </p:nvSpPr>
        <p:spPr>
          <a:xfrm>
            <a:off x="7537406" y="1107282"/>
            <a:ext cx="785813" cy="5500687"/>
          </a:xfrm>
          <a:prstGeom prst="righ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b="1" dirty="0">
              <a:solidFill>
                <a:srgbClr val="181818"/>
              </a:solidFill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8710613" y="324383"/>
            <a:ext cx="31432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sz="3600" b="1" dirty="0" smtClean="0">
                <a:solidFill>
                  <a:srgbClr val="800000"/>
                </a:solidFill>
              </a:rPr>
              <a:t>ВШК</a:t>
            </a:r>
            <a:endParaRPr lang="ru-RU" sz="2000" b="1" dirty="0">
              <a:solidFill>
                <a:srgbClr val="181818"/>
              </a:solidFill>
            </a:endParaRPr>
          </a:p>
        </p:txBody>
      </p:sp>
      <p:sp>
        <p:nvSpPr>
          <p:cNvPr id="18" name="Штриховая стрелка вправо 17"/>
          <p:cNvSpPr/>
          <p:nvPr/>
        </p:nvSpPr>
        <p:spPr>
          <a:xfrm>
            <a:off x="7160105" y="1556961"/>
            <a:ext cx="1357313" cy="571500"/>
          </a:xfrm>
          <a:prstGeom prst="stripedRightArrow">
            <a:avLst>
              <a:gd name="adj1" fmla="val 66203"/>
              <a:gd name="adj2" fmla="val 50000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181818"/>
              </a:solidFill>
            </a:endParaRPr>
          </a:p>
        </p:txBody>
      </p:sp>
      <p:sp>
        <p:nvSpPr>
          <p:cNvPr id="21" name="Штриховая стрелка вправо 20"/>
          <p:cNvSpPr/>
          <p:nvPr/>
        </p:nvSpPr>
        <p:spPr>
          <a:xfrm>
            <a:off x="7160105" y="3162844"/>
            <a:ext cx="1357313" cy="571500"/>
          </a:xfrm>
          <a:prstGeom prst="stripedRightArrow">
            <a:avLst>
              <a:gd name="adj1" fmla="val 66203"/>
              <a:gd name="adj2" fmla="val 50000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181818"/>
              </a:solidFill>
            </a:endParaRPr>
          </a:p>
        </p:txBody>
      </p:sp>
      <p:sp>
        <p:nvSpPr>
          <p:cNvPr id="22" name="Штриховая стрелка вправо 21"/>
          <p:cNvSpPr/>
          <p:nvPr/>
        </p:nvSpPr>
        <p:spPr>
          <a:xfrm>
            <a:off x="7211327" y="5327913"/>
            <a:ext cx="1357313" cy="571500"/>
          </a:xfrm>
          <a:prstGeom prst="stripedRightArrow">
            <a:avLst>
              <a:gd name="adj1" fmla="val 66203"/>
              <a:gd name="adj2" fmla="val 50000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181818"/>
              </a:solidFill>
            </a:endParaRPr>
          </a:p>
        </p:txBody>
      </p:sp>
      <p:sp>
        <p:nvSpPr>
          <p:cNvPr id="24" name="Штриховая стрелка вправо 23"/>
          <p:cNvSpPr/>
          <p:nvPr/>
        </p:nvSpPr>
        <p:spPr>
          <a:xfrm rot="20358835">
            <a:off x="7211328" y="4398046"/>
            <a:ext cx="1357313" cy="571500"/>
          </a:xfrm>
          <a:prstGeom prst="stripedRightArrow">
            <a:avLst>
              <a:gd name="adj1" fmla="val 66203"/>
              <a:gd name="adj2" fmla="val 50000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1818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8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5"/>
                </a:solidFill>
              </a:rPr>
              <a:t>Ч</a:t>
            </a:r>
            <a:r>
              <a:rPr lang="ru-RU" b="1" dirty="0" smtClean="0">
                <a:solidFill>
                  <a:schemeClr val="accent5"/>
                </a:solidFill>
              </a:rPr>
              <a:t>то необходимо </a:t>
            </a:r>
            <a:r>
              <a:rPr lang="ru-RU" b="1" dirty="0">
                <a:solidFill>
                  <a:schemeClr val="accent5"/>
                </a:solidFill>
              </a:rPr>
              <a:t>знать о </a:t>
            </a:r>
            <a:r>
              <a:rPr lang="ru-RU" b="1" dirty="0" smtClean="0">
                <a:solidFill>
                  <a:schemeClr val="accent5"/>
                </a:solidFill>
              </a:rPr>
              <a:t>ВШК?</a:t>
            </a:r>
            <a:endParaRPr lang="ru-RU" b="1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2244" y="2901463"/>
            <a:ext cx="10162242" cy="14419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3</a:t>
            </a:r>
            <a:r>
              <a:rPr lang="ru-RU" dirty="0"/>
              <a:t>. содержание каждого направления контроля</a:t>
            </a:r>
            <a:r>
              <a:rPr lang="ru-RU" dirty="0" smtClean="0"/>
              <a:t>;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4. виды, формы и методы ВШК</a:t>
            </a:r>
            <a:r>
              <a:rPr lang="ru-RU" dirty="0" smtClean="0"/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872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800000"/>
                </a:solidFill>
              </a:rPr>
              <a:t>Виды </a:t>
            </a:r>
            <a:r>
              <a:rPr lang="ru-RU" b="1" dirty="0" smtClean="0">
                <a:solidFill>
                  <a:srgbClr val="800000"/>
                </a:solidFill>
              </a:rPr>
              <a:t>контроля</a:t>
            </a:r>
            <a:br>
              <a:rPr lang="ru-RU" b="1" dirty="0" smtClean="0">
                <a:solidFill>
                  <a:srgbClr val="800000"/>
                </a:solidFill>
              </a:rPr>
            </a:br>
            <a:r>
              <a:rPr lang="ru-RU" sz="2800" b="1" i="1" dirty="0">
                <a:solidFill>
                  <a:srgbClr val="181818"/>
                </a:solidFill>
              </a:rPr>
              <a:t>(совокупность форм контроля, проводимых с определенной целью)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14917" y="1969843"/>
            <a:ext cx="871826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По широте охвата объектов </a:t>
            </a:r>
            <a:r>
              <a:rPr lang="ru-RU" dirty="0" smtClean="0"/>
              <a:t>проверки:</a:t>
            </a:r>
          </a:p>
          <a:p>
            <a:r>
              <a:rPr lang="ru-RU" dirty="0" smtClean="0"/>
              <a:t>Тематический </a:t>
            </a:r>
            <a:r>
              <a:rPr lang="ru-RU" dirty="0" smtClean="0"/>
              <a:t>контроль </a:t>
            </a:r>
            <a:endParaRPr lang="ru-RU" dirty="0"/>
          </a:p>
          <a:p>
            <a:r>
              <a:rPr lang="ru-RU" dirty="0" smtClean="0"/>
              <a:t>Фронтальный </a:t>
            </a:r>
            <a:r>
              <a:rPr lang="ru-RU" dirty="0" smtClean="0"/>
              <a:t>контроль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По времени осуществления:</a:t>
            </a:r>
          </a:p>
          <a:p>
            <a:r>
              <a:rPr lang="ru-RU" dirty="0"/>
              <a:t>Предварительный </a:t>
            </a:r>
            <a:r>
              <a:rPr lang="ru-RU" dirty="0" smtClean="0"/>
              <a:t>контроль</a:t>
            </a:r>
            <a:endParaRPr lang="ru-RU" dirty="0"/>
          </a:p>
          <a:p>
            <a:r>
              <a:rPr lang="ru-RU" dirty="0"/>
              <a:t>Текущий, (оперативный) контроль </a:t>
            </a:r>
            <a:endParaRPr lang="ru-RU" dirty="0" smtClean="0"/>
          </a:p>
          <a:p>
            <a:r>
              <a:rPr lang="ru-RU" dirty="0" smtClean="0"/>
              <a:t>Заключительный контроль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785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800000"/>
                </a:solidFill>
              </a:rPr>
              <a:t>Формы контроля</a:t>
            </a:r>
            <a:br>
              <a:rPr lang="ru-RU" b="1" dirty="0" smtClean="0">
                <a:solidFill>
                  <a:srgbClr val="800000"/>
                </a:solidFill>
              </a:rPr>
            </a:br>
            <a:r>
              <a:rPr lang="ru-RU" sz="2800" b="1" i="1" dirty="0" smtClean="0"/>
              <a:t>(способ организации контроля)</a:t>
            </a:r>
            <a:endParaRPr lang="ru-RU" sz="28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0518" y="2233612"/>
            <a:ext cx="5535451" cy="311211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/>
              <a:t>Персональный </a:t>
            </a:r>
            <a:r>
              <a:rPr lang="ru-RU" sz="2400" dirty="0" smtClean="0"/>
              <a:t>контроль</a:t>
            </a:r>
            <a:endParaRPr lang="ru-RU" sz="2400" dirty="0"/>
          </a:p>
          <a:p>
            <a:r>
              <a:rPr lang="ru-RU" sz="2400" dirty="0" smtClean="0"/>
              <a:t>Классно-обобщающий </a:t>
            </a:r>
            <a:r>
              <a:rPr lang="ru-RU" sz="2400" dirty="0" smtClean="0"/>
              <a:t>контроль</a:t>
            </a:r>
            <a:endParaRPr lang="ru-RU" sz="2400" dirty="0" smtClean="0"/>
          </a:p>
          <a:p>
            <a:r>
              <a:rPr lang="ru-RU" sz="2400" dirty="0" smtClean="0"/>
              <a:t>Предметно-обобщающий </a:t>
            </a:r>
            <a:r>
              <a:rPr lang="ru-RU" sz="2400" dirty="0" smtClean="0"/>
              <a:t>контроль</a:t>
            </a:r>
            <a:endParaRPr lang="ru-RU" sz="2400" dirty="0"/>
          </a:p>
          <a:p>
            <a:r>
              <a:rPr lang="ru-RU" sz="2400" dirty="0" smtClean="0"/>
              <a:t>Тематически-обобщающий </a:t>
            </a:r>
            <a:r>
              <a:rPr lang="ru-RU" sz="2400" dirty="0"/>
              <a:t>контроль </a:t>
            </a:r>
            <a:endParaRPr lang="ru-RU" sz="2400" dirty="0" smtClean="0"/>
          </a:p>
          <a:p>
            <a:r>
              <a:rPr lang="ru-RU" sz="2400" dirty="0" smtClean="0"/>
              <a:t>Комплексно-обобщающий контроль</a:t>
            </a:r>
            <a:endParaRPr lang="ru-RU" sz="24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699738" y="2233612"/>
            <a:ext cx="5292969" cy="31121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400" dirty="0" smtClean="0"/>
              <a:t>Коллективный </a:t>
            </a:r>
          </a:p>
          <a:p>
            <a:pPr algn="just"/>
            <a:r>
              <a:rPr lang="ru-RU" sz="2400" dirty="0" smtClean="0"/>
              <a:t>Взаимоконтроль </a:t>
            </a:r>
          </a:p>
          <a:p>
            <a:pPr algn="just"/>
            <a:r>
              <a:rPr lang="ru-RU" sz="2400" dirty="0" smtClean="0"/>
              <a:t>Самоконтроль</a:t>
            </a:r>
          </a:p>
          <a:p>
            <a:pPr algn="just"/>
            <a:r>
              <a:rPr lang="ru-RU" sz="2400" dirty="0" smtClean="0"/>
              <a:t>Административный плановый контроль</a:t>
            </a:r>
          </a:p>
          <a:p>
            <a:pPr algn="just"/>
            <a:r>
              <a:rPr lang="ru-RU" sz="2400" dirty="0" smtClean="0"/>
              <a:t>Административный регулировочный (внеплановый) контроль</a:t>
            </a:r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6211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5"/>
                </a:solidFill>
              </a:rPr>
              <a:t>Методы контроля </a:t>
            </a:r>
            <a:br>
              <a:rPr lang="ru-RU" b="1" dirty="0" smtClean="0">
                <a:solidFill>
                  <a:schemeClr val="accent5"/>
                </a:solidFill>
              </a:rPr>
            </a:br>
            <a:r>
              <a:rPr lang="ru-RU" sz="2800" b="1" i="1" dirty="0" smtClean="0"/>
              <a:t>(способ практического осуществления контроля)</a:t>
            </a:r>
            <a:endParaRPr lang="ru-RU" sz="28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8779" y="2005012"/>
            <a:ext cx="10809170" cy="471384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изучение школьной документации, </a:t>
            </a:r>
            <a:endParaRPr lang="ru-RU" dirty="0" smtClean="0"/>
          </a:p>
          <a:p>
            <a:r>
              <a:rPr lang="ru-RU" dirty="0" smtClean="0"/>
              <a:t>посещение </a:t>
            </a:r>
            <a:r>
              <a:rPr lang="ru-RU" dirty="0"/>
              <a:t>и анализ занятий (учебных и внеурочных</a:t>
            </a:r>
            <a:r>
              <a:rPr lang="ru-RU" dirty="0" smtClean="0"/>
              <a:t>),</a:t>
            </a:r>
          </a:p>
          <a:p>
            <a:r>
              <a:rPr lang="ru-RU" dirty="0" smtClean="0"/>
              <a:t>наблюдение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/>
              <a:t>а</a:t>
            </a:r>
            <a:r>
              <a:rPr lang="ru-RU" dirty="0" smtClean="0"/>
              <a:t>нализ,</a:t>
            </a:r>
          </a:p>
          <a:p>
            <a:r>
              <a:rPr lang="ru-RU" dirty="0" smtClean="0"/>
              <a:t>бе­седы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устный </a:t>
            </a:r>
            <a:r>
              <a:rPr lang="ru-RU" dirty="0"/>
              <a:t>и письменный контроль, </a:t>
            </a:r>
            <a:endParaRPr lang="ru-RU" dirty="0" smtClean="0"/>
          </a:p>
          <a:p>
            <a:r>
              <a:rPr lang="ru-RU" dirty="0" smtClean="0"/>
              <a:t>анкетирование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изучение </a:t>
            </a:r>
            <a:r>
              <a:rPr lang="ru-RU" dirty="0"/>
              <a:t>передового педагогического опыта, </a:t>
            </a:r>
            <a:endParaRPr lang="ru-RU" dirty="0" smtClean="0"/>
          </a:p>
          <a:p>
            <a:r>
              <a:rPr lang="ru-RU" dirty="0" smtClean="0"/>
              <a:t>метод  </a:t>
            </a:r>
            <a:r>
              <a:rPr lang="ru-RU" dirty="0"/>
              <a:t>фокус-групп (направлен на выяснение мнений, суждений членов группы по какой-то узкой проблеме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dirty="0" err="1" smtClean="0"/>
              <a:t>хронометрирование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диагно­стические </a:t>
            </a:r>
            <a:r>
              <a:rPr lang="ru-RU" dirty="0"/>
              <a:t>методы</a:t>
            </a:r>
          </a:p>
        </p:txBody>
      </p:sp>
    </p:spTree>
    <p:extLst>
      <p:ext uri="{BB962C8B-B14F-4D97-AF65-F5344CB8AC3E}">
        <p14:creationId xmlns:p14="http://schemas.microsoft.com/office/powerpoint/2010/main" val="401251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5"/>
                </a:solidFill>
              </a:rPr>
              <a:t>Ч</a:t>
            </a:r>
            <a:r>
              <a:rPr lang="ru-RU" b="1" dirty="0" smtClean="0">
                <a:solidFill>
                  <a:schemeClr val="accent5"/>
                </a:solidFill>
              </a:rPr>
              <a:t>то необходимо </a:t>
            </a:r>
            <a:r>
              <a:rPr lang="ru-RU" b="1" dirty="0">
                <a:solidFill>
                  <a:schemeClr val="accent5"/>
                </a:solidFill>
              </a:rPr>
              <a:t>знать о </a:t>
            </a:r>
            <a:r>
              <a:rPr lang="ru-RU" b="1" dirty="0" smtClean="0">
                <a:solidFill>
                  <a:schemeClr val="accent5"/>
                </a:solidFill>
              </a:rPr>
              <a:t>ВШК?</a:t>
            </a:r>
            <a:endParaRPr lang="ru-RU" b="1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11214" y="2391508"/>
            <a:ext cx="9733271" cy="348175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5</a:t>
            </a:r>
            <a:r>
              <a:rPr lang="ru-RU" dirty="0"/>
              <a:t>. цепочку последовательности проведения </a:t>
            </a:r>
            <a:r>
              <a:rPr lang="ru-RU" dirty="0" smtClean="0"/>
              <a:t>ВШК: </a:t>
            </a:r>
          </a:p>
          <a:p>
            <a:pPr algn="just"/>
            <a:r>
              <a:rPr lang="ru-RU" dirty="0" smtClean="0"/>
              <a:t>обоснование </a:t>
            </a:r>
            <a:r>
              <a:rPr lang="ru-RU" dirty="0"/>
              <a:t>проверки, </a:t>
            </a:r>
            <a:endParaRPr lang="ru-RU" dirty="0" smtClean="0"/>
          </a:p>
          <a:p>
            <a:pPr algn="just"/>
            <a:r>
              <a:rPr lang="ru-RU" dirty="0" smtClean="0"/>
              <a:t>формулирование </a:t>
            </a:r>
            <a:r>
              <a:rPr lang="ru-RU" dirty="0"/>
              <a:t>цели, </a:t>
            </a:r>
            <a:endParaRPr lang="ru-RU" dirty="0" smtClean="0"/>
          </a:p>
          <a:p>
            <a:pPr algn="just"/>
            <a:r>
              <a:rPr lang="ru-RU" dirty="0" smtClean="0"/>
              <a:t>разработка </a:t>
            </a:r>
            <a:r>
              <a:rPr lang="ru-RU" dirty="0"/>
              <a:t>плана-задания, </a:t>
            </a:r>
            <a:endParaRPr lang="ru-RU" dirty="0" smtClean="0"/>
          </a:p>
          <a:p>
            <a:pPr algn="just"/>
            <a:r>
              <a:rPr lang="ru-RU" dirty="0" smtClean="0"/>
              <a:t>сбор </a:t>
            </a:r>
            <a:r>
              <a:rPr lang="ru-RU" dirty="0"/>
              <a:t>информации, </a:t>
            </a:r>
            <a:endParaRPr lang="ru-RU" dirty="0" smtClean="0"/>
          </a:p>
          <a:p>
            <a:pPr algn="just"/>
            <a:r>
              <a:rPr lang="ru-RU" dirty="0" smtClean="0"/>
              <a:t>анализ </a:t>
            </a:r>
            <a:r>
              <a:rPr lang="ru-RU" dirty="0"/>
              <a:t>результатов проверки, </a:t>
            </a:r>
            <a:endParaRPr lang="ru-RU" dirty="0" smtClean="0"/>
          </a:p>
          <a:p>
            <a:pPr algn="just"/>
            <a:r>
              <a:rPr lang="ru-RU" dirty="0" smtClean="0"/>
              <a:t>обсуждение </a:t>
            </a:r>
            <a:r>
              <a:rPr lang="ru-RU" dirty="0"/>
              <a:t>итогов.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939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3677" y="2215662"/>
            <a:ext cx="10524010" cy="448407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dirty="0"/>
              <a:t>1. подходить ответственно к анализу работы школы за прошедший год, ибо только тщательный анализ позволит получить полную картину дел в школе и выявить стороны подлежащие изучению и контролю</a:t>
            </a:r>
            <a:r>
              <a:rPr lang="ru-RU" dirty="0" smtClean="0"/>
              <a:t>;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2. не возлагать на себя весь груз ВШК. Делегировать контролирующие функции другим субъектам образовательного </a:t>
            </a:r>
            <a:r>
              <a:rPr lang="ru-RU" dirty="0" smtClean="0"/>
              <a:t>пространства; 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3. разработать оптимальную форму плана </a:t>
            </a:r>
            <a:r>
              <a:rPr lang="ru-RU" dirty="0" smtClean="0"/>
              <a:t>ВШК.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58780" y="365125"/>
            <a:ext cx="108091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smtClean="0">
                <a:solidFill>
                  <a:schemeClr val="accent5"/>
                </a:solidFill>
              </a:rPr>
              <a:t>Что необходимо знать о ВШК?</a:t>
            </a:r>
            <a:endParaRPr lang="ru-RU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65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оиро1">
  <a:themeElements>
    <a:clrScheme name="КОИРО">
      <a:dk1>
        <a:srgbClr val="181818"/>
      </a:dk1>
      <a:lt1>
        <a:srgbClr val="FFFFFF"/>
      </a:lt1>
      <a:dk2>
        <a:srgbClr val="3E6128"/>
      </a:dk2>
      <a:lt2>
        <a:srgbClr val="F2F2F2"/>
      </a:lt2>
      <a:accent1>
        <a:srgbClr val="338558"/>
      </a:accent1>
      <a:accent2>
        <a:srgbClr val="C00000"/>
      </a:accent2>
      <a:accent3>
        <a:srgbClr val="A5A5A5"/>
      </a:accent3>
      <a:accent4>
        <a:srgbClr val="2E481E"/>
      </a:accent4>
      <a:accent5>
        <a:srgbClr val="800000"/>
      </a:accent5>
      <a:accent6>
        <a:srgbClr val="323F4F"/>
      </a:accent6>
      <a:hlink>
        <a:srgbClr val="29401A"/>
      </a:hlink>
      <a:folHlink>
        <a:srgbClr val="C00000"/>
      </a:folHlink>
    </a:clrScheme>
    <a:fontScheme name="КОИРО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коиро1" id="{4A0EAB06-ABF7-4637-9106-F3432C47BED1}" vid="{2E48D4C3-B77D-410B-89EE-E90A7F82F5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2e528b9c-c03d-45d3-a08f-6e77188430e0">7QTD6YHHN6JS-81419915-405</_dlc_DocId>
    <_dlc_DocIdUrl xmlns="2e528b9c-c03d-45d3-a08f-6e77188430e0">
      <Url>http://www.eduportal44.ru/Sudislavl/rmk/_layouts/15/DocIdRedir.aspx?ID=7QTD6YHHN6JS-81419915-405</Url>
      <Description>7QTD6YHHN6JS-81419915-405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AA39692D395EE458F8B38EDC2373C5B" ma:contentTypeVersion="1" ma:contentTypeDescription="Создание документа." ma:contentTypeScope="" ma:versionID="5ca6433a14673110bc21ac2010394ee5">
  <xsd:schema xmlns:xsd="http://www.w3.org/2001/XMLSchema" xmlns:xs="http://www.w3.org/2001/XMLSchema" xmlns:p="http://schemas.microsoft.com/office/2006/metadata/properties" xmlns:ns2="2e528b9c-c03d-45d3-a08f-6e77188430e0" targetNamespace="http://schemas.microsoft.com/office/2006/metadata/properties" ma:root="true" ma:fieldsID="f32d71848ae61b4cdf37178bb4c2de30" ns2:_="">
    <xsd:import namespace="2e528b9c-c03d-45d3-a08f-6e77188430e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528b9c-c03d-45d3-a08f-6e77188430e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FEA7717-EEB6-4761-B01A-7F65BC72F377}"/>
</file>

<file path=customXml/itemProps2.xml><?xml version="1.0" encoding="utf-8"?>
<ds:datastoreItem xmlns:ds="http://schemas.openxmlformats.org/officeDocument/2006/customXml" ds:itemID="{1D746520-F81E-461A-9A23-B9C84CFA6714}"/>
</file>

<file path=customXml/itemProps3.xml><?xml version="1.0" encoding="utf-8"?>
<ds:datastoreItem xmlns:ds="http://schemas.openxmlformats.org/officeDocument/2006/customXml" ds:itemID="{9B3343F4-F485-4BE6-8902-A868EF845F0A}"/>
</file>

<file path=customXml/itemProps4.xml><?xml version="1.0" encoding="utf-8"?>
<ds:datastoreItem xmlns:ds="http://schemas.openxmlformats.org/officeDocument/2006/customXml" ds:itemID="{388D89BA-44A0-49D8-9FB0-F352B1961EA6}"/>
</file>

<file path=docProps/app.xml><?xml version="1.0" encoding="utf-8"?>
<Properties xmlns="http://schemas.openxmlformats.org/officeDocument/2006/extended-properties" xmlns:vt="http://schemas.openxmlformats.org/officeDocument/2006/docPropsVTypes">
  <Template>коиро1 (Широкоформатный)</Template>
  <TotalTime>642</TotalTime>
  <Words>338</Words>
  <Application>Microsoft Office PowerPoint</Application>
  <PresentationFormat>Широкоэкранный</PresentationFormat>
  <Paragraphs>82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Arial Narrow</vt:lpstr>
      <vt:lpstr>Calibri</vt:lpstr>
      <vt:lpstr>Century Gothic</vt:lpstr>
      <vt:lpstr>Garamond</vt:lpstr>
      <vt:lpstr>коиро1</vt:lpstr>
      <vt:lpstr>Внутришкольный контроль  (ВШК)</vt:lpstr>
      <vt:lpstr>Что необходимо знать о ВШК?</vt:lpstr>
      <vt:lpstr>Презентация PowerPoint</vt:lpstr>
      <vt:lpstr>Что необходимо знать о ВШК?</vt:lpstr>
      <vt:lpstr>Виды контроля (совокупность форм контроля, проводимых с определенной целью)</vt:lpstr>
      <vt:lpstr>Формы контроля (способ организации контроля)</vt:lpstr>
      <vt:lpstr>Методы контроля  (способ практического осуществления контроля)</vt:lpstr>
      <vt:lpstr>Что необходимо знать о ВШК?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45</cp:revision>
  <cp:lastPrinted>2018-03-07T11:53:16Z</cp:lastPrinted>
  <dcterms:created xsi:type="dcterms:W3CDTF">2018-03-06T19:49:14Z</dcterms:created>
  <dcterms:modified xsi:type="dcterms:W3CDTF">2019-11-26T19:25:23Z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0x010100BAA39692D395EE458F8B38EDC2373C5B</vt:lpwstr>
  </property>
  <property fmtid="{D5CDD505-2E9C-101B-9397-08002B2CF9AE}" pid="3" name="_dlc_DocIdItemGuid">
    <vt:lpwstr>c8beac8b-d34f-4dc4-87bd-2ef4d48ef3fe</vt:lpwstr>
  </property>
</Properties>
</file>