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23.xml" ContentType="application/vnd.openxmlformats-officedocument.presentationml.slide+xml"/>
  <Override PartName="/ppt/slides/slide27.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4.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19.xml" ContentType="application/vnd.openxmlformats-officedocument.presentationml.notesSlide+xml"/>
  <Override PartName="/ppt/notesSlides/notesSlide13.xml" ContentType="application/vnd.openxmlformats-officedocument.presentationml.notesSlide+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257" r:id="rId2"/>
    <p:sldId id="273" r:id="rId3"/>
    <p:sldId id="270" r:id="rId4"/>
    <p:sldId id="301" r:id="rId5"/>
    <p:sldId id="269" r:id="rId6"/>
    <p:sldId id="292" r:id="rId7"/>
    <p:sldId id="319" r:id="rId8"/>
    <p:sldId id="320" r:id="rId9"/>
    <p:sldId id="321" r:id="rId10"/>
    <p:sldId id="322" r:id="rId11"/>
    <p:sldId id="323" r:id="rId12"/>
    <p:sldId id="293" r:id="rId13"/>
    <p:sldId id="294" r:id="rId14"/>
    <p:sldId id="296" r:id="rId15"/>
    <p:sldId id="295" r:id="rId16"/>
    <p:sldId id="297" r:id="rId17"/>
    <p:sldId id="298" r:id="rId18"/>
    <p:sldId id="306" r:id="rId19"/>
    <p:sldId id="311" r:id="rId20"/>
    <p:sldId id="313" r:id="rId21"/>
    <p:sldId id="314" r:id="rId22"/>
    <p:sldId id="315" r:id="rId23"/>
    <p:sldId id="316" r:id="rId24"/>
    <p:sldId id="317" r:id="rId25"/>
    <p:sldId id="290" r:id="rId26"/>
    <p:sldId id="324" r:id="rId27"/>
    <p:sldId id="318"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4187"/>
    <a:srgbClr val="ABABD1"/>
    <a:srgbClr val="9694C0"/>
    <a:srgbClr val="3325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showGuides="1">
      <p:cViewPr>
        <p:scale>
          <a:sx n="110" d="100"/>
          <a:sy n="110" d="100"/>
        </p:scale>
        <p:origin x="-1644" y="-2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38" Type="http://schemas.openxmlformats.org/officeDocument/2006/relationships/customXml" Target="../customXml/item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2826E2-329E-4965-B652-71BF13EEF4D5}" type="datetimeFigureOut">
              <a:rPr lang="ru-RU" smtClean="0"/>
              <a:t>23.03.2018</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DBEFB51-0F74-4C2D-90CE-F60C41E76C61}" type="slidenum">
              <a:rPr lang="ru-RU" smtClean="0"/>
              <a:t>‹#›</a:t>
            </a:fld>
            <a:endParaRPr lang="ru-RU"/>
          </a:p>
        </p:txBody>
      </p:sp>
    </p:spTree>
    <p:extLst>
      <p:ext uri="{BB962C8B-B14F-4D97-AF65-F5344CB8AC3E}">
        <p14:creationId xmlns:p14="http://schemas.microsoft.com/office/powerpoint/2010/main" val="3743013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368A8F-55CF-4E60-BEA5-DBE756598021}" type="datetimeFigureOut">
              <a:rPr lang="ru-RU" smtClean="0"/>
              <a:t>23.03.2018</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5A4B49-5DD9-4B81-8CAB-7A180E11749C}" type="slidenum">
              <a:rPr lang="ru-RU" smtClean="0"/>
              <a:t>‹#›</a:t>
            </a:fld>
            <a:endParaRPr lang="ru-RU"/>
          </a:p>
        </p:txBody>
      </p:sp>
    </p:spTree>
    <p:extLst>
      <p:ext uri="{BB962C8B-B14F-4D97-AF65-F5344CB8AC3E}">
        <p14:creationId xmlns:p14="http://schemas.microsoft.com/office/powerpoint/2010/main" val="2258703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xfrm>
            <a:off x="1371600" y="1143000"/>
            <a:ext cx="4114800" cy="3086100"/>
          </a:xfrm>
          <a:noFill/>
          <a:ln>
            <a:solidFill>
              <a:srgbClr val="000000"/>
            </a:solidFill>
            <a:miter lim="800000"/>
            <a:headEnd/>
            <a:tailEnd/>
          </a:ln>
        </p:spPr>
      </p:sp>
      <p:sp>
        <p:nvSpPr>
          <p:cNvPr id="15362" name="Заметки 2"/>
          <p:cNvSpPr>
            <a:spLocks noGrp="1"/>
          </p:cNvSpPr>
          <p:nvPr>
            <p:ph type="body" idx="1"/>
          </p:nvPr>
        </p:nvSpPr>
        <p:spPr>
          <a:noFill/>
          <a:ln/>
        </p:spPr>
        <p:txBody>
          <a:bodyPr/>
          <a:lstStyle/>
          <a:p>
            <a:endParaRPr lang="ru-RU" smtClean="0"/>
          </a:p>
        </p:txBody>
      </p:sp>
    </p:spTree>
    <p:extLst>
      <p:ext uri="{BB962C8B-B14F-4D97-AF65-F5344CB8AC3E}">
        <p14:creationId xmlns:p14="http://schemas.microsoft.com/office/powerpoint/2010/main" val="3702061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xfrm>
            <a:off x="1371600" y="1143000"/>
            <a:ext cx="4114800" cy="3086100"/>
          </a:xfrm>
          <a:noFill/>
          <a:ln>
            <a:solidFill>
              <a:srgbClr val="000000"/>
            </a:solidFill>
            <a:miter lim="800000"/>
            <a:headEnd/>
            <a:tailEnd/>
          </a:ln>
        </p:spPr>
      </p:sp>
      <p:sp>
        <p:nvSpPr>
          <p:cNvPr id="15362" name="Заметки 2"/>
          <p:cNvSpPr>
            <a:spLocks noGrp="1"/>
          </p:cNvSpPr>
          <p:nvPr>
            <p:ph type="body" idx="1"/>
          </p:nvPr>
        </p:nvSpPr>
        <p:spPr>
          <a:noFill/>
          <a:ln/>
        </p:spPr>
        <p:txBody>
          <a:bodyPr/>
          <a:lstStyle/>
          <a:p>
            <a:endParaRPr lang="ru-RU" smtClean="0"/>
          </a:p>
        </p:txBody>
      </p:sp>
    </p:spTree>
    <p:extLst>
      <p:ext uri="{BB962C8B-B14F-4D97-AF65-F5344CB8AC3E}">
        <p14:creationId xmlns:p14="http://schemas.microsoft.com/office/powerpoint/2010/main" val="1450339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xfrm>
            <a:off x="1371600" y="1143000"/>
            <a:ext cx="4114800" cy="3086100"/>
          </a:xfrm>
          <a:noFill/>
          <a:ln>
            <a:solidFill>
              <a:srgbClr val="000000"/>
            </a:solidFill>
            <a:miter lim="800000"/>
            <a:headEnd/>
            <a:tailEnd/>
          </a:ln>
        </p:spPr>
      </p:sp>
      <p:sp>
        <p:nvSpPr>
          <p:cNvPr id="15362" name="Заметки 2"/>
          <p:cNvSpPr>
            <a:spLocks noGrp="1"/>
          </p:cNvSpPr>
          <p:nvPr>
            <p:ph type="body" idx="1"/>
          </p:nvPr>
        </p:nvSpPr>
        <p:spPr>
          <a:noFill/>
          <a:ln/>
        </p:spPr>
        <p:txBody>
          <a:bodyPr/>
          <a:lstStyle/>
          <a:p>
            <a:endParaRPr lang="ru-RU" smtClean="0"/>
          </a:p>
        </p:txBody>
      </p:sp>
    </p:spTree>
    <p:extLst>
      <p:ext uri="{BB962C8B-B14F-4D97-AF65-F5344CB8AC3E}">
        <p14:creationId xmlns:p14="http://schemas.microsoft.com/office/powerpoint/2010/main" val="1450339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xfrm>
            <a:off x="1371600" y="1143000"/>
            <a:ext cx="4114800" cy="3086100"/>
          </a:xfrm>
          <a:noFill/>
          <a:ln>
            <a:solidFill>
              <a:srgbClr val="000000"/>
            </a:solidFill>
            <a:miter lim="800000"/>
            <a:headEnd/>
            <a:tailEnd/>
          </a:ln>
        </p:spPr>
      </p:sp>
      <p:sp>
        <p:nvSpPr>
          <p:cNvPr id="15362" name="Заметки 2"/>
          <p:cNvSpPr>
            <a:spLocks noGrp="1"/>
          </p:cNvSpPr>
          <p:nvPr>
            <p:ph type="body" idx="1"/>
          </p:nvPr>
        </p:nvSpPr>
        <p:spPr>
          <a:noFill/>
          <a:ln/>
        </p:spPr>
        <p:txBody>
          <a:bodyPr/>
          <a:lstStyle/>
          <a:p>
            <a:endParaRPr lang="ru-RU" smtClean="0"/>
          </a:p>
        </p:txBody>
      </p:sp>
    </p:spTree>
    <p:extLst>
      <p:ext uri="{BB962C8B-B14F-4D97-AF65-F5344CB8AC3E}">
        <p14:creationId xmlns:p14="http://schemas.microsoft.com/office/powerpoint/2010/main" val="1450339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xfrm>
            <a:off x="1371600" y="1143000"/>
            <a:ext cx="4114800" cy="3086100"/>
          </a:xfrm>
          <a:noFill/>
          <a:ln>
            <a:solidFill>
              <a:srgbClr val="000000"/>
            </a:solidFill>
            <a:miter lim="800000"/>
            <a:headEnd/>
            <a:tailEnd/>
          </a:ln>
        </p:spPr>
      </p:sp>
      <p:sp>
        <p:nvSpPr>
          <p:cNvPr id="15362" name="Заметки 2"/>
          <p:cNvSpPr>
            <a:spLocks noGrp="1"/>
          </p:cNvSpPr>
          <p:nvPr>
            <p:ph type="body" idx="1"/>
          </p:nvPr>
        </p:nvSpPr>
        <p:spPr>
          <a:noFill/>
          <a:ln/>
        </p:spPr>
        <p:txBody>
          <a:bodyPr/>
          <a:lstStyle/>
          <a:p>
            <a:endParaRPr lang="ru-RU" smtClean="0"/>
          </a:p>
        </p:txBody>
      </p:sp>
    </p:spTree>
    <p:extLst>
      <p:ext uri="{BB962C8B-B14F-4D97-AF65-F5344CB8AC3E}">
        <p14:creationId xmlns:p14="http://schemas.microsoft.com/office/powerpoint/2010/main" val="1450339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xfrm>
            <a:off x="1371600" y="1143000"/>
            <a:ext cx="4114800" cy="3086100"/>
          </a:xfrm>
          <a:noFill/>
          <a:ln>
            <a:solidFill>
              <a:srgbClr val="000000"/>
            </a:solidFill>
            <a:miter lim="800000"/>
            <a:headEnd/>
            <a:tailEnd/>
          </a:ln>
        </p:spPr>
      </p:sp>
      <p:sp>
        <p:nvSpPr>
          <p:cNvPr id="15362" name="Заметки 2"/>
          <p:cNvSpPr>
            <a:spLocks noGrp="1"/>
          </p:cNvSpPr>
          <p:nvPr>
            <p:ph type="body" idx="1"/>
          </p:nvPr>
        </p:nvSpPr>
        <p:spPr>
          <a:noFill/>
          <a:ln/>
        </p:spPr>
        <p:txBody>
          <a:bodyPr/>
          <a:lstStyle/>
          <a:p>
            <a:endParaRPr lang="ru-RU" smtClean="0"/>
          </a:p>
        </p:txBody>
      </p:sp>
    </p:spTree>
    <p:extLst>
      <p:ext uri="{BB962C8B-B14F-4D97-AF65-F5344CB8AC3E}">
        <p14:creationId xmlns:p14="http://schemas.microsoft.com/office/powerpoint/2010/main" val="1450339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xfrm>
            <a:off x="1371600" y="1143000"/>
            <a:ext cx="4114800" cy="3086100"/>
          </a:xfrm>
          <a:noFill/>
          <a:ln>
            <a:solidFill>
              <a:srgbClr val="000000"/>
            </a:solidFill>
            <a:miter lim="800000"/>
            <a:headEnd/>
            <a:tailEnd/>
          </a:ln>
        </p:spPr>
      </p:sp>
      <p:sp>
        <p:nvSpPr>
          <p:cNvPr id="15362" name="Заметки 2"/>
          <p:cNvSpPr>
            <a:spLocks noGrp="1"/>
          </p:cNvSpPr>
          <p:nvPr>
            <p:ph type="body" idx="1"/>
          </p:nvPr>
        </p:nvSpPr>
        <p:spPr>
          <a:noFill/>
          <a:ln/>
        </p:spPr>
        <p:txBody>
          <a:bodyPr/>
          <a:lstStyle/>
          <a:p>
            <a:endParaRPr lang="ru-RU" smtClean="0"/>
          </a:p>
        </p:txBody>
      </p:sp>
    </p:spTree>
    <p:extLst>
      <p:ext uri="{BB962C8B-B14F-4D97-AF65-F5344CB8AC3E}">
        <p14:creationId xmlns:p14="http://schemas.microsoft.com/office/powerpoint/2010/main" val="1450339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xfrm>
            <a:off x="1371600" y="1143000"/>
            <a:ext cx="4114800" cy="3086100"/>
          </a:xfrm>
          <a:noFill/>
          <a:ln>
            <a:solidFill>
              <a:srgbClr val="000000"/>
            </a:solidFill>
            <a:miter lim="800000"/>
            <a:headEnd/>
            <a:tailEnd/>
          </a:ln>
        </p:spPr>
      </p:sp>
      <p:sp>
        <p:nvSpPr>
          <p:cNvPr id="15362" name="Заметки 2"/>
          <p:cNvSpPr>
            <a:spLocks noGrp="1"/>
          </p:cNvSpPr>
          <p:nvPr>
            <p:ph type="body" idx="1"/>
          </p:nvPr>
        </p:nvSpPr>
        <p:spPr>
          <a:noFill/>
          <a:ln/>
        </p:spPr>
        <p:txBody>
          <a:bodyPr/>
          <a:lstStyle/>
          <a:p>
            <a:endParaRPr lang="ru-RU" smtClean="0"/>
          </a:p>
        </p:txBody>
      </p:sp>
    </p:spTree>
    <p:extLst>
      <p:ext uri="{BB962C8B-B14F-4D97-AF65-F5344CB8AC3E}">
        <p14:creationId xmlns:p14="http://schemas.microsoft.com/office/powerpoint/2010/main" val="1450339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xfrm>
            <a:off x="1371600" y="1143000"/>
            <a:ext cx="4114800" cy="3086100"/>
          </a:xfrm>
          <a:noFill/>
          <a:ln>
            <a:solidFill>
              <a:srgbClr val="000000"/>
            </a:solidFill>
            <a:miter lim="800000"/>
            <a:headEnd/>
            <a:tailEnd/>
          </a:ln>
        </p:spPr>
      </p:sp>
      <p:sp>
        <p:nvSpPr>
          <p:cNvPr id="15362" name="Заметки 2"/>
          <p:cNvSpPr>
            <a:spLocks noGrp="1"/>
          </p:cNvSpPr>
          <p:nvPr>
            <p:ph type="body" idx="1"/>
          </p:nvPr>
        </p:nvSpPr>
        <p:spPr>
          <a:noFill/>
          <a:ln/>
        </p:spPr>
        <p:txBody>
          <a:bodyPr/>
          <a:lstStyle/>
          <a:p>
            <a:endParaRPr lang="ru-RU" smtClean="0"/>
          </a:p>
        </p:txBody>
      </p:sp>
    </p:spTree>
    <p:extLst>
      <p:ext uri="{BB962C8B-B14F-4D97-AF65-F5344CB8AC3E}">
        <p14:creationId xmlns:p14="http://schemas.microsoft.com/office/powerpoint/2010/main" val="1450339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xfrm>
            <a:off x="1371600" y="1143000"/>
            <a:ext cx="4114800" cy="3086100"/>
          </a:xfrm>
          <a:noFill/>
          <a:ln>
            <a:solidFill>
              <a:srgbClr val="000000"/>
            </a:solidFill>
            <a:miter lim="800000"/>
            <a:headEnd/>
            <a:tailEnd/>
          </a:ln>
        </p:spPr>
      </p:sp>
      <p:sp>
        <p:nvSpPr>
          <p:cNvPr id="15362" name="Заметки 2"/>
          <p:cNvSpPr>
            <a:spLocks noGrp="1"/>
          </p:cNvSpPr>
          <p:nvPr>
            <p:ph type="body" idx="1"/>
          </p:nvPr>
        </p:nvSpPr>
        <p:spPr>
          <a:noFill/>
          <a:ln/>
        </p:spPr>
        <p:txBody>
          <a:bodyPr/>
          <a:lstStyle/>
          <a:p>
            <a:endParaRPr lang="ru-RU" smtClean="0"/>
          </a:p>
        </p:txBody>
      </p:sp>
    </p:spTree>
    <p:extLst>
      <p:ext uri="{BB962C8B-B14F-4D97-AF65-F5344CB8AC3E}">
        <p14:creationId xmlns:p14="http://schemas.microsoft.com/office/powerpoint/2010/main" val="1450339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xfrm>
            <a:off x="1371600" y="1143000"/>
            <a:ext cx="4114800" cy="3086100"/>
          </a:xfrm>
          <a:noFill/>
          <a:ln>
            <a:solidFill>
              <a:srgbClr val="000000"/>
            </a:solidFill>
            <a:miter lim="800000"/>
            <a:headEnd/>
            <a:tailEnd/>
          </a:ln>
        </p:spPr>
      </p:sp>
      <p:sp>
        <p:nvSpPr>
          <p:cNvPr id="15362" name="Заметки 2"/>
          <p:cNvSpPr>
            <a:spLocks noGrp="1"/>
          </p:cNvSpPr>
          <p:nvPr>
            <p:ph type="body" idx="1"/>
          </p:nvPr>
        </p:nvSpPr>
        <p:spPr>
          <a:noFill/>
          <a:ln/>
        </p:spPr>
        <p:txBody>
          <a:bodyPr/>
          <a:lstStyle/>
          <a:p>
            <a:endParaRPr lang="ru-RU" smtClean="0"/>
          </a:p>
        </p:txBody>
      </p:sp>
    </p:spTree>
    <p:extLst>
      <p:ext uri="{BB962C8B-B14F-4D97-AF65-F5344CB8AC3E}">
        <p14:creationId xmlns:p14="http://schemas.microsoft.com/office/powerpoint/2010/main" val="1450339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xfrm>
            <a:off x="1371600" y="1143000"/>
            <a:ext cx="4114800" cy="3086100"/>
          </a:xfrm>
          <a:noFill/>
          <a:ln>
            <a:solidFill>
              <a:srgbClr val="000000"/>
            </a:solidFill>
            <a:miter lim="800000"/>
            <a:headEnd/>
            <a:tailEnd/>
          </a:ln>
        </p:spPr>
      </p:sp>
      <p:sp>
        <p:nvSpPr>
          <p:cNvPr id="15362" name="Заметки 2"/>
          <p:cNvSpPr>
            <a:spLocks noGrp="1"/>
          </p:cNvSpPr>
          <p:nvPr>
            <p:ph type="body" idx="1"/>
          </p:nvPr>
        </p:nvSpPr>
        <p:spPr>
          <a:noFill/>
          <a:ln/>
        </p:spPr>
        <p:txBody>
          <a:bodyPr/>
          <a:lstStyle/>
          <a:p>
            <a:endParaRPr lang="ru-RU" smtClean="0"/>
          </a:p>
        </p:txBody>
      </p:sp>
    </p:spTree>
    <p:extLst>
      <p:ext uri="{BB962C8B-B14F-4D97-AF65-F5344CB8AC3E}">
        <p14:creationId xmlns:p14="http://schemas.microsoft.com/office/powerpoint/2010/main" val="14503392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xfrm>
            <a:off x="1371600" y="1143000"/>
            <a:ext cx="4114800" cy="3086100"/>
          </a:xfrm>
          <a:noFill/>
          <a:ln>
            <a:solidFill>
              <a:srgbClr val="000000"/>
            </a:solidFill>
            <a:miter lim="800000"/>
            <a:headEnd/>
            <a:tailEnd/>
          </a:ln>
        </p:spPr>
      </p:sp>
      <p:sp>
        <p:nvSpPr>
          <p:cNvPr id="15362" name="Заметки 2"/>
          <p:cNvSpPr>
            <a:spLocks noGrp="1"/>
          </p:cNvSpPr>
          <p:nvPr>
            <p:ph type="body" idx="1"/>
          </p:nvPr>
        </p:nvSpPr>
        <p:spPr>
          <a:noFill/>
          <a:ln/>
        </p:spPr>
        <p:txBody>
          <a:bodyPr/>
          <a:lstStyle/>
          <a:p>
            <a:endParaRPr lang="ru-RU" smtClean="0"/>
          </a:p>
        </p:txBody>
      </p:sp>
    </p:spTree>
    <p:extLst>
      <p:ext uri="{BB962C8B-B14F-4D97-AF65-F5344CB8AC3E}">
        <p14:creationId xmlns:p14="http://schemas.microsoft.com/office/powerpoint/2010/main" val="1450339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xfrm>
            <a:off x="1371600" y="1143000"/>
            <a:ext cx="4114800" cy="3086100"/>
          </a:xfrm>
          <a:noFill/>
          <a:ln>
            <a:solidFill>
              <a:srgbClr val="000000"/>
            </a:solidFill>
            <a:miter lim="800000"/>
            <a:headEnd/>
            <a:tailEnd/>
          </a:ln>
        </p:spPr>
      </p:sp>
      <p:sp>
        <p:nvSpPr>
          <p:cNvPr id="15362" name="Заметки 2"/>
          <p:cNvSpPr>
            <a:spLocks noGrp="1"/>
          </p:cNvSpPr>
          <p:nvPr>
            <p:ph type="body" idx="1"/>
          </p:nvPr>
        </p:nvSpPr>
        <p:spPr>
          <a:noFill/>
          <a:ln/>
        </p:spPr>
        <p:txBody>
          <a:bodyPr/>
          <a:lstStyle/>
          <a:p>
            <a:endParaRPr lang="ru-RU" smtClean="0"/>
          </a:p>
        </p:txBody>
      </p:sp>
    </p:spTree>
    <p:extLst>
      <p:ext uri="{BB962C8B-B14F-4D97-AF65-F5344CB8AC3E}">
        <p14:creationId xmlns:p14="http://schemas.microsoft.com/office/powerpoint/2010/main" val="14503392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xfrm>
            <a:off x="1371600" y="1143000"/>
            <a:ext cx="4114800" cy="3086100"/>
          </a:xfrm>
          <a:noFill/>
          <a:ln>
            <a:solidFill>
              <a:srgbClr val="000000"/>
            </a:solidFill>
            <a:miter lim="800000"/>
            <a:headEnd/>
            <a:tailEnd/>
          </a:ln>
        </p:spPr>
      </p:sp>
      <p:sp>
        <p:nvSpPr>
          <p:cNvPr id="15362" name="Заметки 2"/>
          <p:cNvSpPr>
            <a:spLocks noGrp="1"/>
          </p:cNvSpPr>
          <p:nvPr>
            <p:ph type="body" idx="1"/>
          </p:nvPr>
        </p:nvSpPr>
        <p:spPr>
          <a:noFill/>
          <a:ln/>
        </p:spPr>
        <p:txBody>
          <a:bodyPr/>
          <a:lstStyle/>
          <a:p>
            <a:endParaRPr lang="ru-RU" smtClean="0"/>
          </a:p>
        </p:txBody>
      </p:sp>
    </p:spTree>
    <p:extLst>
      <p:ext uri="{BB962C8B-B14F-4D97-AF65-F5344CB8AC3E}">
        <p14:creationId xmlns:p14="http://schemas.microsoft.com/office/powerpoint/2010/main" val="14503392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xfrm>
            <a:off x="1371600" y="1143000"/>
            <a:ext cx="4114800" cy="3086100"/>
          </a:xfrm>
          <a:noFill/>
          <a:ln>
            <a:solidFill>
              <a:srgbClr val="000000"/>
            </a:solidFill>
            <a:miter lim="800000"/>
            <a:headEnd/>
            <a:tailEnd/>
          </a:ln>
        </p:spPr>
      </p:sp>
      <p:sp>
        <p:nvSpPr>
          <p:cNvPr id="15362" name="Заметки 2"/>
          <p:cNvSpPr>
            <a:spLocks noGrp="1"/>
          </p:cNvSpPr>
          <p:nvPr>
            <p:ph type="body" idx="1"/>
          </p:nvPr>
        </p:nvSpPr>
        <p:spPr>
          <a:noFill/>
          <a:ln/>
        </p:spPr>
        <p:txBody>
          <a:bodyPr/>
          <a:lstStyle/>
          <a:p>
            <a:endParaRPr lang="ru-RU" smtClean="0"/>
          </a:p>
        </p:txBody>
      </p:sp>
    </p:spTree>
    <p:extLst>
      <p:ext uri="{BB962C8B-B14F-4D97-AF65-F5344CB8AC3E}">
        <p14:creationId xmlns:p14="http://schemas.microsoft.com/office/powerpoint/2010/main" val="14503392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xfrm>
            <a:off x="1371600" y="1143000"/>
            <a:ext cx="4114800" cy="3086100"/>
          </a:xfrm>
          <a:noFill/>
          <a:ln>
            <a:solidFill>
              <a:srgbClr val="000000"/>
            </a:solidFill>
            <a:miter lim="800000"/>
            <a:headEnd/>
            <a:tailEnd/>
          </a:ln>
        </p:spPr>
      </p:sp>
      <p:sp>
        <p:nvSpPr>
          <p:cNvPr id="15362" name="Заметки 2"/>
          <p:cNvSpPr>
            <a:spLocks noGrp="1"/>
          </p:cNvSpPr>
          <p:nvPr>
            <p:ph type="body" idx="1"/>
          </p:nvPr>
        </p:nvSpPr>
        <p:spPr>
          <a:noFill/>
          <a:ln/>
        </p:spPr>
        <p:txBody>
          <a:bodyPr/>
          <a:lstStyle/>
          <a:p>
            <a:endParaRPr lang="ru-RU" smtClean="0"/>
          </a:p>
        </p:txBody>
      </p:sp>
    </p:spTree>
    <p:extLst>
      <p:ext uri="{BB962C8B-B14F-4D97-AF65-F5344CB8AC3E}">
        <p14:creationId xmlns:p14="http://schemas.microsoft.com/office/powerpoint/2010/main" val="14503392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xfrm>
            <a:off x="1371600" y="1143000"/>
            <a:ext cx="4114800" cy="3086100"/>
          </a:xfrm>
          <a:noFill/>
          <a:ln>
            <a:solidFill>
              <a:srgbClr val="000000"/>
            </a:solidFill>
            <a:miter lim="800000"/>
            <a:headEnd/>
            <a:tailEnd/>
          </a:ln>
        </p:spPr>
      </p:sp>
      <p:sp>
        <p:nvSpPr>
          <p:cNvPr id="15362" name="Заметки 2"/>
          <p:cNvSpPr>
            <a:spLocks noGrp="1"/>
          </p:cNvSpPr>
          <p:nvPr>
            <p:ph type="body" idx="1"/>
          </p:nvPr>
        </p:nvSpPr>
        <p:spPr>
          <a:noFill/>
          <a:ln/>
        </p:spPr>
        <p:txBody>
          <a:bodyPr/>
          <a:lstStyle/>
          <a:p>
            <a:endParaRPr lang="ru-RU" smtClean="0"/>
          </a:p>
        </p:txBody>
      </p:sp>
    </p:spTree>
    <p:extLst>
      <p:ext uri="{BB962C8B-B14F-4D97-AF65-F5344CB8AC3E}">
        <p14:creationId xmlns:p14="http://schemas.microsoft.com/office/powerpoint/2010/main" val="14503392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xfrm>
            <a:off x="1371600" y="1143000"/>
            <a:ext cx="4114800" cy="3086100"/>
          </a:xfrm>
          <a:noFill/>
          <a:ln>
            <a:solidFill>
              <a:srgbClr val="000000"/>
            </a:solidFill>
            <a:miter lim="800000"/>
            <a:headEnd/>
            <a:tailEnd/>
          </a:ln>
        </p:spPr>
      </p:sp>
      <p:sp>
        <p:nvSpPr>
          <p:cNvPr id="15362" name="Заметки 2"/>
          <p:cNvSpPr>
            <a:spLocks noGrp="1"/>
          </p:cNvSpPr>
          <p:nvPr>
            <p:ph type="body" idx="1"/>
          </p:nvPr>
        </p:nvSpPr>
        <p:spPr>
          <a:noFill/>
          <a:ln/>
        </p:spPr>
        <p:txBody>
          <a:bodyPr/>
          <a:lstStyle/>
          <a:p>
            <a:endParaRPr lang="ru-RU" smtClean="0"/>
          </a:p>
        </p:txBody>
      </p:sp>
    </p:spTree>
    <p:extLst>
      <p:ext uri="{BB962C8B-B14F-4D97-AF65-F5344CB8AC3E}">
        <p14:creationId xmlns:p14="http://schemas.microsoft.com/office/powerpoint/2010/main" val="14503392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xfrm>
            <a:off x="1371600" y="1143000"/>
            <a:ext cx="4114800" cy="3086100"/>
          </a:xfrm>
          <a:noFill/>
          <a:ln>
            <a:solidFill>
              <a:srgbClr val="000000"/>
            </a:solidFill>
            <a:miter lim="800000"/>
            <a:headEnd/>
            <a:tailEnd/>
          </a:ln>
        </p:spPr>
      </p:sp>
      <p:sp>
        <p:nvSpPr>
          <p:cNvPr id="15362" name="Заметки 2"/>
          <p:cNvSpPr>
            <a:spLocks noGrp="1"/>
          </p:cNvSpPr>
          <p:nvPr>
            <p:ph type="body" idx="1"/>
          </p:nvPr>
        </p:nvSpPr>
        <p:spPr>
          <a:noFill/>
          <a:ln/>
        </p:spPr>
        <p:txBody>
          <a:bodyPr/>
          <a:lstStyle/>
          <a:p>
            <a:endParaRPr lang="ru-RU" smtClean="0"/>
          </a:p>
        </p:txBody>
      </p:sp>
    </p:spTree>
    <p:extLst>
      <p:ext uri="{BB962C8B-B14F-4D97-AF65-F5344CB8AC3E}">
        <p14:creationId xmlns:p14="http://schemas.microsoft.com/office/powerpoint/2010/main" val="3702061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xfrm>
            <a:off x="1371600" y="1143000"/>
            <a:ext cx="4114800" cy="3086100"/>
          </a:xfrm>
          <a:noFill/>
          <a:ln>
            <a:solidFill>
              <a:srgbClr val="000000"/>
            </a:solidFill>
            <a:miter lim="800000"/>
            <a:headEnd/>
            <a:tailEnd/>
          </a:ln>
        </p:spPr>
      </p:sp>
      <p:sp>
        <p:nvSpPr>
          <p:cNvPr id="15362" name="Заметки 2"/>
          <p:cNvSpPr>
            <a:spLocks noGrp="1"/>
          </p:cNvSpPr>
          <p:nvPr>
            <p:ph type="body" idx="1"/>
          </p:nvPr>
        </p:nvSpPr>
        <p:spPr>
          <a:noFill/>
          <a:ln/>
        </p:spPr>
        <p:txBody>
          <a:bodyPr/>
          <a:lstStyle/>
          <a:p>
            <a:endParaRPr lang="ru-RU" smtClean="0"/>
          </a:p>
        </p:txBody>
      </p:sp>
    </p:spTree>
    <p:extLst>
      <p:ext uri="{BB962C8B-B14F-4D97-AF65-F5344CB8AC3E}">
        <p14:creationId xmlns:p14="http://schemas.microsoft.com/office/powerpoint/2010/main" val="1450339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xfrm>
            <a:off x="1371600" y="1143000"/>
            <a:ext cx="4114800" cy="3086100"/>
          </a:xfrm>
          <a:noFill/>
          <a:ln>
            <a:solidFill>
              <a:srgbClr val="000000"/>
            </a:solidFill>
            <a:miter lim="800000"/>
            <a:headEnd/>
            <a:tailEnd/>
          </a:ln>
        </p:spPr>
      </p:sp>
      <p:sp>
        <p:nvSpPr>
          <p:cNvPr id="15362" name="Заметки 2"/>
          <p:cNvSpPr>
            <a:spLocks noGrp="1"/>
          </p:cNvSpPr>
          <p:nvPr>
            <p:ph type="body" idx="1"/>
          </p:nvPr>
        </p:nvSpPr>
        <p:spPr>
          <a:noFill/>
          <a:ln/>
        </p:spPr>
        <p:txBody>
          <a:bodyPr/>
          <a:lstStyle/>
          <a:p>
            <a:endParaRPr lang="ru-RU" smtClean="0"/>
          </a:p>
        </p:txBody>
      </p:sp>
    </p:spTree>
    <p:extLst>
      <p:ext uri="{BB962C8B-B14F-4D97-AF65-F5344CB8AC3E}">
        <p14:creationId xmlns:p14="http://schemas.microsoft.com/office/powerpoint/2010/main" val="1450339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xfrm>
            <a:off x="1371600" y="1143000"/>
            <a:ext cx="4114800" cy="3086100"/>
          </a:xfrm>
          <a:noFill/>
          <a:ln>
            <a:solidFill>
              <a:srgbClr val="000000"/>
            </a:solidFill>
            <a:miter lim="800000"/>
            <a:headEnd/>
            <a:tailEnd/>
          </a:ln>
        </p:spPr>
      </p:sp>
      <p:sp>
        <p:nvSpPr>
          <p:cNvPr id="15362" name="Заметки 2"/>
          <p:cNvSpPr>
            <a:spLocks noGrp="1"/>
          </p:cNvSpPr>
          <p:nvPr>
            <p:ph type="body" idx="1"/>
          </p:nvPr>
        </p:nvSpPr>
        <p:spPr>
          <a:noFill/>
          <a:ln/>
        </p:spPr>
        <p:txBody>
          <a:bodyPr/>
          <a:lstStyle/>
          <a:p>
            <a:endParaRPr lang="ru-RU" smtClean="0"/>
          </a:p>
        </p:txBody>
      </p:sp>
    </p:spTree>
    <p:extLst>
      <p:ext uri="{BB962C8B-B14F-4D97-AF65-F5344CB8AC3E}">
        <p14:creationId xmlns:p14="http://schemas.microsoft.com/office/powerpoint/2010/main" val="1450339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xfrm>
            <a:off x="1371600" y="1143000"/>
            <a:ext cx="4114800" cy="3086100"/>
          </a:xfrm>
          <a:noFill/>
          <a:ln>
            <a:solidFill>
              <a:srgbClr val="000000"/>
            </a:solidFill>
            <a:miter lim="800000"/>
            <a:headEnd/>
            <a:tailEnd/>
          </a:ln>
        </p:spPr>
      </p:sp>
      <p:sp>
        <p:nvSpPr>
          <p:cNvPr id="15362" name="Заметки 2"/>
          <p:cNvSpPr>
            <a:spLocks noGrp="1"/>
          </p:cNvSpPr>
          <p:nvPr>
            <p:ph type="body" idx="1"/>
          </p:nvPr>
        </p:nvSpPr>
        <p:spPr>
          <a:noFill/>
          <a:ln/>
        </p:spPr>
        <p:txBody>
          <a:bodyPr/>
          <a:lstStyle/>
          <a:p>
            <a:endParaRPr lang="ru-RU" smtClean="0"/>
          </a:p>
        </p:txBody>
      </p:sp>
    </p:spTree>
    <p:extLst>
      <p:ext uri="{BB962C8B-B14F-4D97-AF65-F5344CB8AC3E}">
        <p14:creationId xmlns:p14="http://schemas.microsoft.com/office/powerpoint/2010/main" val="1450339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xfrm>
            <a:off x="1371600" y="1143000"/>
            <a:ext cx="4114800" cy="3086100"/>
          </a:xfrm>
          <a:noFill/>
          <a:ln>
            <a:solidFill>
              <a:srgbClr val="000000"/>
            </a:solidFill>
            <a:miter lim="800000"/>
            <a:headEnd/>
            <a:tailEnd/>
          </a:ln>
        </p:spPr>
      </p:sp>
      <p:sp>
        <p:nvSpPr>
          <p:cNvPr id="15362" name="Заметки 2"/>
          <p:cNvSpPr>
            <a:spLocks noGrp="1"/>
          </p:cNvSpPr>
          <p:nvPr>
            <p:ph type="body" idx="1"/>
          </p:nvPr>
        </p:nvSpPr>
        <p:spPr>
          <a:noFill/>
          <a:ln/>
        </p:spPr>
        <p:txBody>
          <a:bodyPr/>
          <a:lstStyle/>
          <a:p>
            <a:endParaRPr lang="ru-RU" smtClean="0"/>
          </a:p>
        </p:txBody>
      </p:sp>
    </p:spTree>
    <p:extLst>
      <p:ext uri="{BB962C8B-B14F-4D97-AF65-F5344CB8AC3E}">
        <p14:creationId xmlns:p14="http://schemas.microsoft.com/office/powerpoint/2010/main" val="1450339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xfrm>
            <a:off x="1371600" y="1143000"/>
            <a:ext cx="4114800" cy="3086100"/>
          </a:xfrm>
          <a:noFill/>
          <a:ln>
            <a:solidFill>
              <a:srgbClr val="000000"/>
            </a:solidFill>
            <a:miter lim="800000"/>
            <a:headEnd/>
            <a:tailEnd/>
          </a:ln>
        </p:spPr>
      </p:sp>
      <p:sp>
        <p:nvSpPr>
          <p:cNvPr id="15362" name="Заметки 2"/>
          <p:cNvSpPr>
            <a:spLocks noGrp="1"/>
          </p:cNvSpPr>
          <p:nvPr>
            <p:ph type="body" idx="1"/>
          </p:nvPr>
        </p:nvSpPr>
        <p:spPr>
          <a:noFill/>
          <a:ln/>
        </p:spPr>
        <p:txBody>
          <a:bodyPr/>
          <a:lstStyle/>
          <a:p>
            <a:endParaRPr lang="ru-RU" smtClean="0"/>
          </a:p>
        </p:txBody>
      </p:sp>
    </p:spTree>
    <p:extLst>
      <p:ext uri="{BB962C8B-B14F-4D97-AF65-F5344CB8AC3E}">
        <p14:creationId xmlns:p14="http://schemas.microsoft.com/office/powerpoint/2010/main" val="1450339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xfrm>
            <a:off x="1371600" y="1143000"/>
            <a:ext cx="4114800" cy="3086100"/>
          </a:xfrm>
          <a:noFill/>
          <a:ln>
            <a:solidFill>
              <a:srgbClr val="000000"/>
            </a:solidFill>
            <a:miter lim="800000"/>
            <a:headEnd/>
            <a:tailEnd/>
          </a:ln>
        </p:spPr>
      </p:sp>
      <p:sp>
        <p:nvSpPr>
          <p:cNvPr id="15362" name="Заметки 2"/>
          <p:cNvSpPr>
            <a:spLocks noGrp="1"/>
          </p:cNvSpPr>
          <p:nvPr>
            <p:ph type="body" idx="1"/>
          </p:nvPr>
        </p:nvSpPr>
        <p:spPr>
          <a:noFill/>
          <a:ln/>
        </p:spPr>
        <p:txBody>
          <a:bodyPr/>
          <a:lstStyle/>
          <a:p>
            <a:endParaRPr lang="ru-RU" smtClean="0"/>
          </a:p>
        </p:txBody>
      </p:sp>
    </p:spTree>
    <p:extLst>
      <p:ext uri="{BB962C8B-B14F-4D97-AF65-F5344CB8AC3E}">
        <p14:creationId xmlns:p14="http://schemas.microsoft.com/office/powerpoint/2010/main" val="1450339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8ABB7EA-A4D3-4277-982E-07CADBF294E0}" type="datetimeFigureOut">
              <a:rPr lang="ru-RU" smtClean="0"/>
              <a:t>23.03.2018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00F4460-730C-4BB1-B583-8C6182E44CE9}" type="slidenum">
              <a:rPr lang="ru-RU" smtClean="0"/>
              <a:t>‹#›</a:t>
            </a:fld>
            <a:endParaRPr lang="ru-RU"/>
          </a:p>
        </p:txBody>
      </p:sp>
    </p:spTree>
    <p:extLst>
      <p:ext uri="{BB962C8B-B14F-4D97-AF65-F5344CB8AC3E}">
        <p14:creationId xmlns:p14="http://schemas.microsoft.com/office/powerpoint/2010/main" val="733956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8ABB7EA-A4D3-4277-982E-07CADBF294E0}" type="datetimeFigureOut">
              <a:rPr lang="ru-RU" smtClean="0"/>
              <a:t>23.03.2018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00F4460-730C-4BB1-B583-8C6182E44CE9}" type="slidenum">
              <a:rPr lang="ru-RU" smtClean="0"/>
              <a:t>‹#›</a:t>
            </a:fld>
            <a:endParaRPr lang="ru-RU"/>
          </a:p>
        </p:txBody>
      </p:sp>
    </p:spTree>
    <p:extLst>
      <p:ext uri="{BB962C8B-B14F-4D97-AF65-F5344CB8AC3E}">
        <p14:creationId xmlns:p14="http://schemas.microsoft.com/office/powerpoint/2010/main" val="487612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8ABB7EA-A4D3-4277-982E-07CADBF294E0}" type="datetimeFigureOut">
              <a:rPr lang="ru-RU" smtClean="0"/>
              <a:t>23.03.2018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00F4460-730C-4BB1-B583-8C6182E44CE9}" type="slidenum">
              <a:rPr lang="ru-RU" smtClean="0"/>
              <a:t>‹#›</a:t>
            </a:fld>
            <a:endParaRPr lang="ru-RU"/>
          </a:p>
        </p:txBody>
      </p:sp>
    </p:spTree>
    <p:extLst>
      <p:ext uri="{BB962C8B-B14F-4D97-AF65-F5344CB8AC3E}">
        <p14:creationId xmlns:p14="http://schemas.microsoft.com/office/powerpoint/2010/main" val="1521786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8ABB7EA-A4D3-4277-982E-07CADBF294E0}" type="datetimeFigureOut">
              <a:rPr lang="ru-RU" smtClean="0"/>
              <a:t>23.03.2018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00F4460-730C-4BB1-B583-8C6182E44CE9}" type="slidenum">
              <a:rPr lang="ru-RU" smtClean="0"/>
              <a:t>‹#›</a:t>
            </a:fld>
            <a:endParaRPr lang="ru-RU"/>
          </a:p>
        </p:txBody>
      </p:sp>
    </p:spTree>
    <p:extLst>
      <p:ext uri="{BB962C8B-B14F-4D97-AF65-F5344CB8AC3E}">
        <p14:creationId xmlns:p14="http://schemas.microsoft.com/office/powerpoint/2010/main" val="33465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8ABB7EA-A4D3-4277-982E-07CADBF294E0}" type="datetimeFigureOut">
              <a:rPr lang="ru-RU" smtClean="0"/>
              <a:t>23.03.2018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00F4460-730C-4BB1-B583-8C6182E44CE9}" type="slidenum">
              <a:rPr lang="ru-RU" smtClean="0"/>
              <a:t>‹#›</a:t>
            </a:fld>
            <a:endParaRPr lang="ru-RU"/>
          </a:p>
        </p:txBody>
      </p:sp>
    </p:spTree>
    <p:extLst>
      <p:ext uri="{BB962C8B-B14F-4D97-AF65-F5344CB8AC3E}">
        <p14:creationId xmlns:p14="http://schemas.microsoft.com/office/powerpoint/2010/main" val="214144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8ABB7EA-A4D3-4277-982E-07CADBF294E0}" type="datetimeFigureOut">
              <a:rPr lang="ru-RU" smtClean="0"/>
              <a:t>23.03.2018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00F4460-730C-4BB1-B583-8C6182E44CE9}" type="slidenum">
              <a:rPr lang="ru-RU" smtClean="0"/>
              <a:t>‹#›</a:t>
            </a:fld>
            <a:endParaRPr lang="ru-RU"/>
          </a:p>
        </p:txBody>
      </p:sp>
    </p:spTree>
    <p:extLst>
      <p:ext uri="{BB962C8B-B14F-4D97-AF65-F5344CB8AC3E}">
        <p14:creationId xmlns:p14="http://schemas.microsoft.com/office/powerpoint/2010/main" val="1779779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8ABB7EA-A4D3-4277-982E-07CADBF294E0}" type="datetimeFigureOut">
              <a:rPr lang="ru-RU" smtClean="0"/>
              <a:t>23.03.2018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00F4460-730C-4BB1-B583-8C6182E44CE9}" type="slidenum">
              <a:rPr lang="ru-RU" smtClean="0"/>
              <a:t>‹#›</a:t>
            </a:fld>
            <a:endParaRPr lang="ru-RU"/>
          </a:p>
        </p:txBody>
      </p:sp>
    </p:spTree>
    <p:extLst>
      <p:ext uri="{BB962C8B-B14F-4D97-AF65-F5344CB8AC3E}">
        <p14:creationId xmlns:p14="http://schemas.microsoft.com/office/powerpoint/2010/main" val="1160643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8ABB7EA-A4D3-4277-982E-07CADBF294E0}" type="datetimeFigureOut">
              <a:rPr lang="ru-RU" smtClean="0"/>
              <a:t>23.03.2018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00F4460-730C-4BB1-B583-8C6182E44CE9}" type="slidenum">
              <a:rPr lang="ru-RU" smtClean="0"/>
              <a:t>‹#›</a:t>
            </a:fld>
            <a:endParaRPr lang="ru-RU"/>
          </a:p>
        </p:txBody>
      </p:sp>
    </p:spTree>
    <p:extLst>
      <p:ext uri="{BB962C8B-B14F-4D97-AF65-F5344CB8AC3E}">
        <p14:creationId xmlns:p14="http://schemas.microsoft.com/office/powerpoint/2010/main" val="1258167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ABB7EA-A4D3-4277-982E-07CADBF294E0}" type="datetimeFigureOut">
              <a:rPr lang="ru-RU" smtClean="0"/>
              <a:t>23.03.2018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00F4460-730C-4BB1-B583-8C6182E44CE9}" type="slidenum">
              <a:rPr lang="ru-RU" smtClean="0"/>
              <a:t>‹#›</a:t>
            </a:fld>
            <a:endParaRPr lang="ru-RU"/>
          </a:p>
        </p:txBody>
      </p:sp>
    </p:spTree>
    <p:extLst>
      <p:ext uri="{BB962C8B-B14F-4D97-AF65-F5344CB8AC3E}">
        <p14:creationId xmlns:p14="http://schemas.microsoft.com/office/powerpoint/2010/main" val="3740486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8ABB7EA-A4D3-4277-982E-07CADBF294E0}" type="datetimeFigureOut">
              <a:rPr lang="ru-RU" smtClean="0"/>
              <a:t>23.03.2018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00F4460-730C-4BB1-B583-8C6182E44CE9}" type="slidenum">
              <a:rPr lang="ru-RU" smtClean="0"/>
              <a:t>‹#›</a:t>
            </a:fld>
            <a:endParaRPr lang="ru-RU"/>
          </a:p>
        </p:txBody>
      </p:sp>
    </p:spTree>
    <p:extLst>
      <p:ext uri="{BB962C8B-B14F-4D97-AF65-F5344CB8AC3E}">
        <p14:creationId xmlns:p14="http://schemas.microsoft.com/office/powerpoint/2010/main" val="264973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8ABB7EA-A4D3-4277-982E-07CADBF294E0}" type="datetimeFigureOut">
              <a:rPr lang="ru-RU" smtClean="0"/>
              <a:t>23.03.2018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00F4460-730C-4BB1-B583-8C6182E44CE9}" type="slidenum">
              <a:rPr lang="ru-RU" smtClean="0"/>
              <a:t>‹#›</a:t>
            </a:fld>
            <a:endParaRPr lang="ru-RU"/>
          </a:p>
        </p:txBody>
      </p:sp>
    </p:spTree>
    <p:extLst>
      <p:ext uri="{BB962C8B-B14F-4D97-AF65-F5344CB8AC3E}">
        <p14:creationId xmlns:p14="http://schemas.microsoft.com/office/powerpoint/2010/main" val="1525070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ABB7EA-A4D3-4277-982E-07CADBF294E0}" type="datetimeFigureOut">
              <a:rPr lang="ru-RU" smtClean="0"/>
              <a:t>23.03.2018</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0F4460-730C-4BB1-B583-8C6182E44CE9}" type="slidenum">
              <a:rPr lang="ru-RU" smtClean="0"/>
              <a:t>‹#›</a:t>
            </a:fld>
            <a:endParaRPr lang="ru-RU"/>
          </a:p>
        </p:txBody>
      </p:sp>
    </p:spTree>
    <p:extLst>
      <p:ext uri="{BB962C8B-B14F-4D97-AF65-F5344CB8AC3E}">
        <p14:creationId xmlns:p14="http://schemas.microsoft.com/office/powerpoint/2010/main" val="21886914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garantf1://70191362.41/" TargetMode="External"/><Relationship Id="rId5" Type="http://schemas.openxmlformats.org/officeDocument/2006/relationships/hyperlink" Target="garantf1://12015118.17/" TargetMode="External"/><Relationship Id="rId4" Type="http://schemas.openxmlformats.org/officeDocument/2006/relationships/hyperlink" Target="garantf1://12015118.4002/"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garantf1://70191362.79/" TargetMode="External"/><Relationship Id="rId4" Type="http://schemas.openxmlformats.org/officeDocument/2006/relationships/hyperlink" Target="garantf1://70191362.108335/"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garantf1://10002673.27/" TargetMode="External"/><Relationship Id="rId5" Type="http://schemas.openxmlformats.org/officeDocument/2006/relationships/hyperlink" Target="garantf1://70191362.108932/" TargetMode="External"/><Relationship Id="rId4" Type="http://schemas.openxmlformats.org/officeDocument/2006/relationships/hyperlink" Target="garantf1://70191362.16/"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garantf1://10002892.152/" TargetMode="External"/><Relationship Id="rId4" Type="http://schemas.openxmlformats.org/officeDocument/2006/relationships/hyperlink" Target="garantf1://70191362.108952/"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garantf1://12011975.0/" TargetMode="External"/><Relationship Id="rId5" Type="http://schemas.openxmlformats.org/officeDocument/2006/relationships/hyperlink" Target="garantf1://10005643.2001/" TargetMode="External"/><Relationship Id="rId4" Type="http://schemas.openxmlformats.org/officeDocument/2006/relationships/hyperlink" Target="garantf1://10005643.21000/"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aknd.obrnadzor.gov.ru/GetLicense.aspx?Region=44" TargetMode="External"/><Relationship Id="rId5" Type="http://schemas.openxmlformats.org/officeDocument/2006/relationships/hyperlink" Target="https://www.gosuslugi.ru/" TargetMode="External"/><Relationship Id="rId4" Type="http://schemas.openxmlformats.org/officeDocument/2006/relationships/hyperlink" Target="http://dekonadzor.ru/"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Изображение 13" descr="gerb1.png"/>
          <p:cNvPicPr>
            <a:picLocks noChangeAspect="1"/>
          </p:cNvPicPr>
          <p:nvPr/>
        </p:nvPicPr>
        <p:blipFill rotWithShape="1">
          <a:blip r:embed="rId3" cstate="print">
            <a:alphaModFix amt="8000"/>
            <a:extLst>
              <a:ext uri="{28A0092B-C50C-407E-A947-70E740481C1C}">
                <a14:useLocalDpi xmlns:a14="http://schemas.microsoft.com/office/drawing/2010/main" val="0"/>
              </a:ext>
            </a:extLst>
          </a:blip>
          <a:srcRect l="168" r="1221"/>
          <a:stretch/>
        </p:blipFill>
        <p:spPr>
          <a:xfrm flipH="1">
            <a:off x="1324075" y="1016096"/>
            <a:ext cx="6495853" cy="5653264"/>
          </a:xfrm>
          <a:prstGeom prst="rect">
            <a:avLst/>
          </a:prstGeom>
        </p:spPr>
      </p:pic>
      <p:sp>
        <p:nvSpPr>
          <p:cNvPr id="10" name="Прямоугольник 9"/>
          <p:cNvSpPr/>
          <p:nvPr/>
        </p:nvSpPr>
        <p:spPr>
          <a:xfrm>
            <a:off x="1835695" y="620690"/>
            <a:ext cx="7164288" cy="49237"/>
          </a:xfrm>
          <a:prstGeom prst="rect">
            <a:avLst/>
          </a:prstGeom>
          <a:gradFill flip="none" rotWithShape="1">
            <a:gsLst>
              <a:gs pos="0">
                <a:srgbClr val="06068F"/>
              </a:gs>
              <a:gs pos="100000">
                <a:srgbClr val="FFFFFF"/>
              </a:gs>
            </a:gsLst>
            <a:path path="circle">
              <a:fillToRect l="100000" t="100000"/>
            </a:path>
            <a:tileRect r="-100000" b="-10000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dirty="0">
              <a:solidFill>
                <a:srgbClr val="7A3D00"/>
              </a:solidFill>
            </a:endParaRPr>
          </a:p>
        </p:txBody>
      </p:sp>
      <p:pic>
        <p:nvPicPr>
          <p:cNvPr id="12" name="Изображение 11" descr="gerb1.png"/>
          <p:cNvPicPr>
            <a:picLocks noChangeAspect="1"/>
          </p:cNvPicPr>
          <p:nvPr/>
        </p:nvPicPr>
        <p:blipFill rotWithShape="1">
          <a:blip r:embed="rId3" cstate="print">
            <a:alphaModFix/>
            <a:extLst>
              <a:ext uri="{28A0092B-C50C-407E-A947-70E740481C1C}">
                <a14:useLocalDpi xmlns:a14="http://schemas.microsoft.com/office/drawing/2010/main" val="0"/>
              </a:ext>
            </a:extLst>
          </a:blip>
          <a:srcRect r="1220"/>
          <a:stretch/>
        </p:blipFill>
        <p:spPr>
          <a:xfrm flipH="1">
            <a:off x="503688" y="116635"/>
            <a:ext cx="1260000" cy="1094687"/>
          </a:xfrm>
          <a:prstGeom prst="rect">
            <a:avLst/>
          </a:prstGeom>
        </p:spPr>
      </p:pic>
      <p:sp>
        <p:nvSpPr>
          <p:cNvPr id="14344" name="Text Box 13"/>
          <p:cNvSpPr txBox="1">
            <a:spLocks noChangeArrowheads="1"/>
          </p:cNvSpPr>
          <p:nvPr/>
        </p:nvSpPr>
        <p:spPr bwMode="auto">
          <a:xfrm>
            <a:off x="251620" y="1492968"/>
            <a:ext cx="8640763" cy="2576962"/>
          </a:xfrm>
          <a:prstGeom prst="rect">
            <a:avLst/>
          </a:prstGeom>
          <a:noFill/>
          <a:ln w="25400" algn="ctr">
            <a:noFill/>
            <a:miter lim="800000"/>
            <a:headEnd/>
            <a:tailEnd/>
          </a:ln>
        </p:spPr>
        <p:txBody>
          <a:bodyPr anchor="ctr"/>
          <a:lstStyle/>
          <a:p>
            <a:pPr algn="ctr"/>
            <a:r>
              <a:rPr lang="ru-RU" sz="2800" b="1" dirty="0">
                <a:solidFill>
                  <a:schemeClr val="tx2">
                    <a:lumMod val="50000"/>
                  </a:schemeClr>
                </a:solidFill>
                <a:latin typeface="Arial" panose="020B0604020202020204" pitchFamily="34" charset="0"/>
                <a:cs typeface="Arial" panose="020B0604020202020204" pitchFamily="34" charset="0"/>
              </a:rPr>
              <a:t/>
            </a:r>
            <a:br>
              <a:rPr lang="ru-RU" sz="2800" b="1" dirty="0">
                <a:solidFill>
                  <a:schemeClr val="tx2">
                    <a:lumMod val="50000"/>
                  </a:schemeClr>
                </a:solidFill>
                <a:latin typeface="Arial" panose="020B0604020202020204" pitchFamily="34" charset="0"/>
                <a:cs typeface="Arial" panose="020B0604020202020204" pitchFamily="34" charset="0"/>
              </a:rPr>
            </a:br>
            <a:r>
              <a:rPr lang="ru-RU" sz="2800" b="1" dirty="0" smtClean="0">
                <a:solidFill>
                  <a:schemeClr val="tx2">
                    <a:lumMod val="50000"/>
                  </a:schemeClr>
                </a:solidFill>
                <a:latin typeface="Arial" panose="020B0604020202020204" pitchFamily="34" charset="0"/>
                <a:cs typeface="Arial" panose="020B0604020202020204" pitchFamily="34" charset="0"/>
              </a:rPr>
              <a:t>Законодательство Российской Федерации, регламентирующее лицензирование образовательной деятельности</a:t>
            </a:r>
            <a:endParaRPr lang="ru-RU" sz="2800" b="1" dirty="0">
              <a:solidFill>
                <a:schemeClr val="tx2">
                  <a:lumMod val="50000"/>
                </a:schemeClr>
              </a:solidFill>
              <a:latin typeface="Arial" panose="020B0604020202020204" pitchFamily="34" charset="0"/>
              <a:cs typeface="Arial" panose="020B0604020202020204" pitchFamily="34" charset="0"/>
            </a:endParaRPr>
          </a:p>
        </p:txBody>
      </p:sp>
      <p:sp>
        <p:nvSpPr>
          <p:cNvPr id="15" name="Прямоугольник 15"/>
          <p:cNvSpPr>
            <a:spLocks noChangeArrowheads="1"/>
          </p:cNvSpPr>
          <p:nvPr/>
        </p:nvSpPr>
        <p:spPr bwMode="auto">
          <a:xfrm>
            <a:off x="2143110" y="285730"/>
            <a:ext cx="6565695" cy="307777"/>
          </a:xfrm>
          <a:prstGeom prst="rect">
            <a:avLst/>
          </a:prstGeom>
          <a:noFill/>
          <a:ln w="9525">
            <a:noFill/>
            <a:miter lim="800000"/>
            <a:headEnd/>
            <a:tailEnd/>
          </a:ln>
        </p:spPr>
        <p:txBody>
          <a:bodyPr wrap="square">
            <a:spAutoFit/>
          </a:bodyPr>
          <a:lstStyle/>
          <a:p>
            <a:pPr algn="ctr">
              <a:defRPr/>
            </a:pPr>
            <a:r>
              <a:rPr lang="ru-RU" sz="1400" b="1" dirty="0">
                <a:solidFill>
                  <a:schemeClr val="tx2">
                    <a:lumMod val="50000"/>
                  </a:schemeClr>
                </a:solidFill>
                <a:latin typeface="Arial" panose="020B0604020202020204" pitchFamily="34" charset="0"/>
                <a:cs typeface="Arial" panose="020B0604020202020204" pitchFamily="34" charset="0"/>
              </a:rPr>
              <a:t>ДЕПАРТАМЕНТ ОБРАЗОВАНИЯ И НАУКИ КОСТРОМСКОЙ ОБЛАСТИ</a:t>
            </a:r>
          </a:p>
        </p:txBody>
      </p:sp>
    </p:spTree>
    <p:extLst>
      <p:ext uri="{BB962C8B-B14F-4D97-AF65-F5344CB8AC3E}">
        <p14:creationId xmlns:p14="http://schemas.microsoft.com/office/powerpoint/2010/main" val="41232313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224287" y="897147"/>
            <a:ext cx="8764936" cy="5829297"/>
          </a:xfrm>
          <a:prstGeom prst="roundRect">
            <a:avLst>
              <a:gd name="adj" fmla="val 4823"/>
            </a:avLst>
          </a:prstGeom>
          <a:solidFill>
            <a:srgbClr val="3D4187"/>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endParaRPr lang="ru-RU" sz="1600" kern="0" dirty="0" smtClean="0">
              <a:solidFill>
                <a:schemeClr val="bg1"/>
              </a:solidFill>
              <a:latin typeface="Times New Roman" panose="02020603050405020304" pitchFamily="18" charset="0"/>
              <a:cs typeface="Times New Roman" panose="02020603050405020304" pitchFamily="18" charset="0"/>
            </a:endParaRPr>
          </a:p>
          <a:p>
            <a:pPr lvl="0"/>
            <a:endParaRPr lang="ru-RU" dirty="0"/>
          </a:p>
        </p:txBody>
      </p:sp>
      <p:sp>
        <p:nvSpPr>
          <p:cNvPr id="10" name="Прямоугольник 9"/>
          <p:cNvSpPr/>
          <p:nvPr/>
        </p:nvSpPr>
        <p:spPr>
          <a:xfrm>
            <a:off x="1857356" y="236493"/>
            <a:ext cx="7164288" cy="49237"/>
          </a:xfrm>
          <a:prstGeom prst="rect">
            <a:avLst/>
          </a:prstGeom>
          <a:gradFill flip="none" rotWithShape="1">
            <a:gsLst>
              <a:gs pos="0">
                <a:srgbClr val="06068F"/>
              </a:gs>
              <a:gs pos="100000">
                <a:srgbClr val="FFFFFF"/>
              </a:gs>
            </a:gsLst>
            <a:path path="circle">
              <a:fillToRect l="100000" t="100000"/>
            </a:path>
            <a:tileRect r="-100000" b="-10000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dirty="0">
              <a:solidFill>
                <a:srgbClr val="7A3D00"/>
              </a:solidFill>
              <a:latin typeface="Arial" panose="020B0604020202020204" pitchFamily="34" charset="0"/>
              <a:cs typeface="Arial" panose="020B0604020202020204" pitchFamily="34" charset="0"/>
            </a:endParaRPr>
          </a:p>
        </p:txBody>
      </p:sp>
      <p:pic>
        <p:nvPicPr>
          <p:cNvPr id="12" name="Изображение 11" descr="gerb1.png"/>
          <p:cNvPicPr>
            <a:picLocks noChangeAspect="1"/>
          </p:cNvPicPr>
          <p:nvPr/>
        </p:nvPicPr>
        <p:blipFill rotWithShape="1">
          <a:blip r:embed="rId3" cstate="print">
            <a:alphaModFix/>
            <a:extLst>
              <a:ext uri="{28A0092B-C50C-407E-A947-70E740481C1C}">
                <a14:useLocalDpi xmlns:a14="http://schemas.microsoft.com/office/drawing/2010/main" val="0"/>
              </a:ext>
            </a:extLst>
          </a:blip>
          <a:srcRect r="1220"/>
          <a:stretch/>
        </p:blipFill>
        <p:spPr>
          <a:xfrm flipH="1">
            <a:off x="0" y="1"/>
            <a:ext cx="642910" cy="558560"/>
          </a:xfrm>
          <a:prstGeom prst="rect">
            <a:avLst/>
          </a:prstGeom>
        </p:spPr>
      </p:pic>
      <p:sp>
        <p:nvSpPr>
          <p:cNvPr id="9" name="Прямоугольник 15"/>
          <p:cNvSpPr>
            <a:spLocks noChangeArrowheads="1"/>
          </p:cNvSpPr>
          <p:nvPr/>
        </p:nvSpPr>
        <p:spPr bwMode="auto">
          <a:xfrm>
            <a:off x="3500432" y="-24"/>
            <a:ext cx="5499553" cy="215444"/>
          </a:xfrm>
          <a:prstGeom prst="rect">
            <a:avLst/>
          </a:prstGeom>
          <a:noFill/>
          <a:ln w="9525">
            <a:noFill/>
            <a:miter lim="800000"/>
            <a:headEnd/>
            <a:tailEnd/>
          </a:ln>
        </p:spPr>
        <p:txBody>
          <a:bodyPr wrap="square">
            <a:spAutoFit/>
          </a:bodyPr>
          <a:lstStyle/>
          <a:p>
            <a:pPr algn="r">
              <a:defRPr/>
            </a:pPr>
            <a:r>
              <a:rPr lang="ru-RU" sz="800" b="1" dirty="0">
                <a:solidFill>
                  <a:schemeClr val="tx2">
                    <a:lumMod val="50000"/>
                  </a:schemeClr>
                </a:solidFill>
                <a:latin typeface="Arial" panose="020B0604020202020204" pitchFamily="34" charset="0"/>
                <a:cs typeface="Arial" panose="020B0604020202020204" pitchFamily="34" charset="0"/>
              </a:rPr>
              <a:t>ДЕПАРТАМЕНТ ОБРАЗОВАНИЯ И НАУКИ КОСТРОМСКОЙ ОБЛАСТИ</a:t>
            </a:r>
          </a:p>
        </p:txBody>
      </p:sp>
      <p:sp>
        <p:nvSpPr>
          <p:cNvPr id="11" name="Прямоугольник 15"/>
          <p:cNvSpPr>
            <a:spLocks noChangeArrowheads="1"/>
          </p:cNvSpPr>
          <p:nvPr/>
        </p:nvSpPr>
        <p:spPr bwMode="auto">
          <a:xfrm>
            <a:off x="1" y="261111"/>
            <a:ext cx="9144000" cy="646331"/>
          </a:xfrm>
          <a:prstGeom prst="rect">
            <a:avLst/>
          </a:prstGeom>
          <a:noFill/>
          <a:ln w="9525">
            <a:noFill/>
            <a:miter lim="800000"/>
            <a:headEnd/>
            <a:tailEnd/>
          </a:ln>
        </p:spPr>
        <p:txBody>
          <a:bodyPr wrap="square">
            <a:spAutoFit/>
          </a:bodyPr>
          <a:lstStyle/>
          <a:p>
            <a:pPr algn="ctr"/>
            <a:r>
              <a:rPr lang="ru-RU" b="1" cap="small" dirty="0">
                <a:latin typeface="Times New Roman" panose="02020603050405020304" pitchFamily="18" charset="0"/>
                <a:cs typeface="Times New Roman" panose="02020603050405020304" pitchFamily="18" charset="0"/>
              </a:rPr>
              <a:t>Типы организаций, имеющих право на реализацию основных и дополнительных образовательных программ </a:t>
            </a:r>
          </a:p>
        </p:txBody>
      </p:sp>
      <p:sp>
        <p:nvSpPr>
          <p:cNvPr id="2" name="Скругленный прямоугольник 1"/>
          <p:cNvSpPr/>
          <p:nvPr/>
        </p:nvSpPr>
        <p:spPr>
          <a:xfrm>
            <a:off x="439281" y="982276"/>
            <a:ext cx="8490700" cy="5507838"/>
          </a:xfrm>
          <a:prstGeom prst="roundRect">
            <a:avLst>
              <a:gd name="adj" fmla="val 41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cxnSp>
        <p:nvCxnSpPr>
          <p:cNvPr id="4" name="Прямая со стрелкой 3"/>
          <p:cNvCxnSpPr/>
          <p:nvPr/>
        </p:nvCxnSpPr>
        <p:spPr>
          <a:xfrm flipH="1">
            <a:off x="1613140" y="1375718"/>
            <a:ext cx="1675802" cy="564530"/>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a:off x="5390459" y="1401597"/>
            <a:ext cx="1821297" cy="564530"/>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7" name="Скругленный прямоугольник 56"/>
          <p:cNvSpPr/>
          <p:nvPr/>
        </p:nvSpPr>
        <p:spPr>
          <a:xfrm>
            <a:off x="538485" y="3188866"/>
            <a:ext cx="1553422" cy="828135"/>
          </a:xfrm>
          <a:prstGeom prst="roundRect">
            <a:avLst>
              <a:gd name="adj" fmla="val 24975"/>
            </a:avLst>
          </a:prstGeom>
          <a:gradFill flip="none" rotWithShape="1">
            <a:gsLst>
              <a:gs pos="0">
                <a:srgbClr val="ABABD1">
                  <a:tint val="66000"/>
                  <a:satMod val="160000"/>
                </a:srgbClr>
              </a:gs>
              <a:gs pos="50000">
                <a:srgbClr val="ABABD1">
                  <a:tint val="44500"/>
                  <a:satMod val="160000"/>
                </a:srgbClr>
              </a:gs>
              <a:gs pos="100000">
                <a:srgbClr val="ABABD1">
                  <a:tint val="23500"/>
                  <a:satMod val="160000"/>
                </a:srgbClr>
              </a:gs>
            </a:gsLst>
            <a:lin ang="2700000" scaled="1"/>
            <a:tileRect/>
          </a:gradFill>
          <a:ln>
            <a:solidFill>
              <a:srgbClr val="002060"/>
            </a:solidFill>
          </a:ln>
          <a:scene3d>
            <a:camera prst="orthographicFront"/>
            <a:lightRig rig="threePt" dir="t"/>
          </a:scene3d>
          <a:sp3d>
            <a:bevelT w="114300" prst="artDeco"/>
          </a:sp3d>
        </p:spPr>
        <p:style>
          <a:lnRef idx="2">
            <a:schemeClr val="accent5"/>
          </a:lnRef>
          <a:fillRef idx="1">
            <a:schemeClr val="lt1"/>
          </a:fillRef>
          <a:effectRef idx="0">
            <a:schemeClr val="accent5"/>
          </a:effectRef>
          <a:fontRef idx="minor">
            <a:schemeClr val="dk1"/>
          </a:fontRef>
        </p:style>
        <p:txBody>
          <a:bodyPr rtlCol="0" anchor="ctr"/>
          <a:lstStyle/>
          <a:p>
            <a:pPr algn="ctr"/>
            <a:r>
              <a:rPr lang="ru-RU" sz="1200" b="1" dirty="0" smtClean="0">
                <a:solidFill>
                  <a:schemeClr val="tx1"/>
                </a:solidFill>
                <a:latin typeface="Times New Roman" panose="02020603050405020304" pitchFamily="18" charset="0"/>
                <a:cs typeface="Times New Roman" panose="02020603050405020304" pitchFamily="18" charset="0"/>
              </a:rPr>
              <a:t>основные</a:t>
            </a:r>
            <a:r>
              <a:rPr lang="ru-RU" sz="1200" dirty="0" smtClean="0">
                <a:solidFill>
                  <a:schemeClr val="tx1"/>
                </a:solidFill>
                <a:latin typeface="Times New Roman" panose="02020603050405020304" pitchFamily="18" charset="0"/>
                <a:cs typeface="Times New Roman" panose="02020603050405020304" pitchFamily="18" charset="0"/>
              </a:rPr>
              <a:t> программы дошкольного образования</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44" name="Скругленный прямоугольник 43"/>
          <p:cNvSpPr/>
          <p:nvPr/>
        </p:nvSpPr>
        <p:spPr>
          <a:xfrm>
            <a:off x="989482" y="4011283"/>
            <a:ext cx="1760825" cy="586052"/>
          </a:xfrm>
          <a:prstGeom prst="roundRect">
            <a:avLst>
              <a:gd name="adj" fmla="val 30890"/>
            </a:avLst>
          </a:prstGeom>
          <a:gradFill flip="none" rotWithShape="1">
            <a:gsLst>
              <a:gs pos="0">
                <a:srgbClr val="ABABD1">
                  <a:tint val="66000"/>
                  <a:satMod val="160000"/>
                </a:srgbClr>
              </a:gs>
              <a:gs pos="50000">
                <a:srgbClr val="ABABD1">
                  <a:tint val="44500"/>
                  <a:satMod val="160000"/>
                </a:srgbClr>
              </a:gs>
              <a:gs pos="100000">
                <a:srgbClr val="ABABD1">
                  <a:tint val="23500"/>
                  <a:satMod val="160000"/>
                </a:srgbClr>
              </a:gs>
            </a:gsLst>
            <a:lin ang="2700000" scaled="1"/>
            <a:tileRect/>
          </a:gradFill>
          <a:ln>
            <a:solidFill>
              <a:srgbClr val="002060"/>
            </a:solidFill>
          </a:ln>
          <a:scene3d>
            <a:camera prst="orthographicFront"/>
            <a:lightRig rig="threePt" dir="t"/>
          </a:scene3d>
          <a:sp3d>
            <a:bevelT w="114300" prst="artDeco"/>
          </a:sp3d>
        </p:spPr>
        <p:style>
          <a:lnRef idx="2">
            <a:schemeClr val="accent5"/>
          </a:lnRef>
          <a:fillRef idx="1">
            <a:schemeClr val="lt1"/>
          </a:fillRef>
          <a:effectRef idx="0">
            <a:schemeClr val="accent5"/>
          </a:effectRef>
          <a:fontRef idx="minor">
            <a:schemeClr val="dk1"/>
          </a:fontRef>
        </p:style>
        <p:txBody>
          <a:bodyPr rtlCol="0" anchor="ctr"/>
          <a:lstStyle/>
          <a:p>
            <a:pPr algn="ctr"/>
            <a:r>
              <a:rPr lang="ru-RU" sz="1200" b="1" dirty="0">
                <a:solidFill>
                  <a:schemeClr val="tx1"/>
                </a:solidFill>
                <a:latin typeface="Times New Roman" panose="02020603050405020304" pitchFamily="18" charset="0"/>
                <a:cs typeface="Times New Roman" panose="02020603050405020304" pitchFamily="18" charset="0"/>
              </a:rPr>
              <a:t>д</a:t>
            </a:r>
            <a:r>
              <a:rPr lang="ru-RU" sz="1200" b="1" dirty="0" smtClean="0">
                <a:solidFill>
                  <a:schemeClr val="tx1"/>
                </a:solidFill>
                <a:latin typeface="Times New Roman" panose="02020603050405020304" pitchFamily="18" charset="0"/>
                <a:cs typeface="Times New Roman" panose="02020603050405020304" pitchFamily="18" charset="0"/>
              </a:rPr>
              <a:t>ополнительные</a:t>
            </a:r>
            <a:r>
              <a:rPr lang="ru-RU" sz="1200" dirty="0" smtClean="0">
                <a:solidFill>
                  <a:schemeClr val="tx1"/>
                </a:solidFill>
                <a:latin typeface="Times New Roman" panose="02020603050405020304" pitchFamily="18" charset="0"/>
                <a:cs typeface="Times New Roman" panose="02020603050405020304" pitchFamily="18" charset="0"/>
              </a:rPr>
              <a:t> общеобразовательные программы</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47" name="Скругленный прямоугольник 46"/>
          <p:cNvSpPr/>
          <p:nvPr/>
        </p:nvSpPr>
        <p:spPr>
          <a:xfrm>
            <a:off x="7012331" y="4395396"/>
            <a:ext cx="1683095" cy="619627"/>
          </a:xfrm>
          <a:prstGeom prst="roundRect">
            <a:avLst>
              <a:gd name="adj" fmla="val 26332"/>
            </a:avLst>
          </a:prstGeom>
          <a:gradFill flip="none" rotWithShape="1">
            <a:gsLst>
              <a:gs pos="0">
                <a:srgbClr val="ABABD1">
                  <a:tint val="66000"/>
                  <a:satMod val="160000"/>
                </a:srgbClr>
              </a:gs>
              <a:gs pos="50000">
                <a:srgbClr val="ABABD1">
                  <a:tint val="44500"/>
                  <a:satMod val="160000"/>
                </a:srgbClr>
              </a:gs>
              <a:gs pos="100000">
                <a:srgbClr val="ABABD1">
                  <a:tint val="23500"/>
                  <a:satMod val="160000"/>
                </a:srgbClr>
              </a:gs>
            </a:gsLst>
            <a:lin ang="2700000" scaled="1"/>
            <a:tileRect/>
          </a:gradFill>
          <a:ln>
            <a:solidFill>
              <a:srgbClr val="002060"/>
            </a:solidFill>
          </a:ln>
          <a:scene3d>
            <a:camera prst="orthographicFront"/>
            <a:lightRig rig="threePt" dir="t"/>
          </a:scene3d>
          <a:sp3d>
            <a:bevelT w="114300" prst="artDeco"/>
          </a:sp3d>
        </p:spPr>
        <p:style>
          <a:lnRef idx="2">
            <a:schemeClr val="accent5"/>
          </a:lnRef>
          <a:fillRef idx="1">
            <a:schemeClr val="lt1"/>
          </a:fillRef>
          <a:effectRef idx="0">
            <a:schemeClr val="accent5"/>
          </a:effectRef>
          <a:fontRef idx="minor">
            <a:schemeClr val="dk1"/>
          </a:fontRef>
        </p:style>
        <p:txBody>
          <a:bodyPr rtlCol="0" anchor="ctr"/>
          <a:lstStyle/>
          <a:p>
            <a:pPr algn="ctr"/>
            <a:r>
              <a:rPr lang="ru-RU" sz="1200" b="1" dirty="0">
                <a:solidFill>
                  <a:schemeClr val="tx1"/>
                </a:solidFill>
                <a:latin typeface="Times New Roman" panose="02020603050405020304" pitchFamily="18" charset="0"/>
                <a:cs typeface="Times New Roman" panose="02020603050405020304" pitchFamily="18" charset="0"/>
              </a:rPr>
              <a:t>д</a:t>
            </a:r>
            <a:r>
              <a:rPr lang="ru-RU" sz="1200" b="1" dirty="0" smtClean="0">
                <a:solidFill>
                  <a:schemeClr val="tx1"/>
                </a:solidFill>
                <a:latin typeface="Times New Roman" panose="02020603050405020304" pitchFamily="18" charset="0"/>
                <a:cs typeface="Times New Roman" panose="02020603050405020304" pitchFamily="18" charset="0"/>
              </a:rPr>
              <a:t>ополнительные</a:t>
            </a:r>
            <a:r>
              <a:rPr lang="ru-RU" sz="1200" dirty="0" smtClean="0">
                <a:solidFill>
                  <a:schemeClr val="tx1"/>
                </a:solidFill>
                <a:latin typeface="Times New Roman" panose="02020603050405020304" pitchFamily="18" charset="0"/>
                <a:cs typeface="Times New Roman" panose="02020603050405020304" pitchFamily="18" charset="0"/>
              </a:rPr>
              <a:t> профессиональные</a:t>
            </a:r>
            <a:r>
              <a:rPr lang="ru-RU" sz="1200" b="1" dirty="0" smtClean="0">
                <a:solidFill>
                  <a:schemeClr val="tx1"/>
                </a:solidFill>
                <a:latin typeface="Times New Roman" panose="02020603050405020304" pitchFamily="18" charset="0"/>
                <a:cs typeface="Times New Roman" panose="02020603050405020304" pitchFamily="18" charset="0"/>
              </a:rPr>
              <a:t> </a:t>
            </a:r>
            <a:r>
              <a:rPr lang="ru-RU" sz="1200" dirty="0" smtClean="0">
                <a:solidFill>
                  <a:schemeClr val="tx1"/>
                </a:solidFill>
                <a:latin typeface="Times New Roman" panose="02020603050405020304" pitchFamily="18" charset="0"/>
                <a:cs typeface="Times New Roman" panose="02020603050405020304" pitchFamily="18" charset="0"/>
              </a:rPr>
              <a:t>программы</a:t>
            </a:r>
            <a:endParaRPr lang="ru-RU" sz="1200" dirty="0">
              <a:solidFill>
                <a:schemeClr val="tx1"/>
              </a:solidFill>
              <a:latin typeface="Times New Roman" panose="02020603050405020304" pitchFamily="18" charset="0"/>
              <a:cs typeface="Times New Roman" panose="02020603050405020304" pitchFamily="18" charset="0"/>
            </a:endParaRPr>
          </a:p>
        </p:txBody>
      </p:sp>
      <p:cxnSp>
        <p:nvCxnSpPr>
          <p:cNvPr id="32" name="Прямая со стрелкой 31"/>
          <p:cNvCxnSpPr/>
          <p:nvPr/>
        </p:nvCxnSpPr>
        <p:spPr>
          <a:xfrm>
            <a:off x="1315196" y="2872596"/>
            <a:ext cx="2" cy="310552"/>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p:cNvCxnSpPr/>
          <p:nvPr/>
        </p:nvCxnSpPr>
        <p:spPr>
          <a:xfrm>
            <a:off x="2451041" y="2808742"/>
            <a:ext cx="0" cy="1196933"/>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4" name="Скругленный прямоугольник 53"/>
          <p:cNvSpPr/>
          <p:nvPr/>
        </p:nvSpPr>
        <p:spPr>
          <a:xfrm>
            <a:off x="5668822" y="3188866"/>
            <a:ext cx="1736459" cy="628647"/>
          </a:xfrm>
          <a:prstGeom prst="roundRect">
            <a:avLst>
              <a:gd name="adj" fmla="val 27720"/>
            </a:avLst>
          </a:prstGeom>
          <a:gradFill flip="none" rotWithShape="1">
            <a:gsLst>
              <a:gs pos="0">
                <a:srgbClr val="ABABD1">
                  <a:tint val="66000"/>
                  <a:satMod val="160000"/>
                </a:srgbClr>
              </a:gs>
              <a:gs pos="50000">
                <a:srgbClr val="ABABD1">
                  <a:tint val="44500"/>
                  <a:satMod val="160000"/>
                </a:srgbClr>
              </a:gs>
              <a:gs pos="100000">
                <a:srgbClr val="ABABD1">
                  <a:tint val="23500"/>
                  <a:satMod val="160000"/>
                </a:srgbClr>
              </a:gs>
            </a:gsLst>
            <a:lin ang="2700000" scaled="1"/>
            <a:tileRect/>
          </a:gradFill>
          <a:ln>
            <a:solidFill>
              <a:srgbClr val="002060"/>
            </a:solidFill>
          </a:ln>
          <a:scene3d>
            <a:camera prst="orthographicFront"/>
            <a:lightRig rig="threePt" dir="t"/>
          </a:scene3d>
          <a:sp3d>
            <a:bevelT w="114300" prst="artDeco"/>
          </a:sp3d>
        </p:spPr>
        <p:style>
          <a:lnRef idx="2">
            <a:schemeClr val="accent5"/>
          </a:lnRef>
          <a:fillRef idx="1">
            <a:schemeClr val="lt1"/>
          </a:fillRef>
          <a:effectRef idx="0">
            <a:schemeClr val="accent5"/>
          </a:effectRef>
          <a:fontRef idx="minor">
            <a:schemeClr val="dk1"/>
          </a:fontRef>
        </p:style>
        <p:txBody>
          <a:bodyPr rtlCol="0" anchor="ctr"/>
          <a:lstStyle/>
          <a:p>
            <a:pPr algn="ctr"/>
            <a:r>
              <a:rPr lang="ru-RU" sz="1200" b="1" dirty="0">
                <a:solidFill>
                  <a:schemeClr val="tx1"/>
                </a:solidFill>
                <a:latin typeface="Times New Roman" panose="02020603050405020304" pitchFamily="18" charset="0"/>
                <a:cs typeface="Times New Roman" panose="02020603050405020304" pitchFamily="18" charset="0"/>
              </a:rPr>
              <a:t>о</a:t>
            </a:r>
            <a:r>
              <a:rPr lang="ru-RU" sz="1200" b="1" dirty="0" smtClean="0">
                <a:solidFill>
                  <a:schemeClr val="tx1"/>
                </a:solidFill>
                <a:latin typeface="Times New Roman" panose="02020603050405020304" pitchFamily="18" charset="0"/>
                <a:cs typeface="Times New Roman" panose="02020603050405020304" pitchFamily="18" charset="0"/>
              </a:rPr>
              <a:t>сновные</a:t>
            </a:r>
            <a:r>
              <a:rPr lang="ru-RU" sz="1200" dirty="0" smtClean="0">
                <a:solidFill>
                  <a:schemeClr val="tx1"/>
                </a:solidFill>
                <a:latin typeface="Times New Roman" panose="02020603050405020304" pitchFamily="18" charset="0"/>
                <a:cs typeface="Times New Roman" panose="02020603050405020304" pitchFamily="18" charset="0"/>
              </a:rPr>
              <a:t> программы профессионального обучения</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55" name="Скругленный прямоугольник 54"/>
          <p:cNvSpPr/>
          <p:nvPr/>
        </p:nvSpPr>
        <p:spPr>
          <a:xfrm>
            <a:off x="6407448" y="3817513"/>
            <a:ext cx="1760825" cy="543459"/>
          </a:xfrm>
          <a:prstGeom prst="roundRect">
            <a:avLst>
              <a:gd name="adj" fmla="val 30890"/>
            </a:avLst>
          </a:prstGeom>
          <a:gradFill flip="none" rotWithShape="1">
            <a:gsLst>
              <a:gs pos="0">
                <a:srgbClr val="ABABD1">
                  <a:tint val="66000"/>
                  <a:satMod val="160000"/>
                </a:srgbClr>
              </a:gs>
              <a:gs pos="50000">
                <a:srgbClr val="ABABD1">
                  <a:tint val="44500"/>
                  <a:satMod val="160000"/>
                </a:srgbClr>
              </a:gs>
              <a:gs pos="100000">
                <a:srgbClr val="ABABD1">
                  <a:tint val="23500"/>
                  <a:satMod val="160000"/>
                </a:srgbClr>
              </a:gs>
            </a:gsLst>
            <a:lin ang="2700000" scaled="1"/>
            <a:tileRect/>
          </a:gradFill>
          <a:ln>
            <a:solidFill>
              <a:srgbClr val="002060"/>
            </a:solidFill>
          </a:ln>
          <a:scene3d>
            <a:camera prst="orthographicFront"/>
            <a:lightRig rig="threePt" dir="t"/>
          </a:scene3d>
          <a:sp3d>
            <a:bevelT w="114300" prst="artDeco"/>
          </a:sp3d>
        </p:spPr>
        <p:style>
          <a:lnRef idx="2">
            <a:schemeClr val="accent5"/>
          </a:lnRef>
          <a:fillRef idx="1">
            <a:schemeClr val="lt1"/>
          </a:fillRef>
          <a:effectRef idx="0">
            <a:schemeClr val="accent5"/>
          </a:effectRef>
          <a:fontRef idx="minor">
            <a:schemeClr val="dk1"/>
          </a:fontRef>
        </p:style>
        <p:txBody>
          <a:bodyPr rtlCol="0" anchor="ctr"/>
          <a:lstStyle/>
          <a:p>
            <a:pPr algn="ctr"/>
            <a:r>
              <a:rPr lang="ru-RU" sz="1200" b="1" dirty="0">
                <a:solidFill>
                  <a:schemeClr val="tx1"/>
                </a:solidFill>
                <a:latin typeface="Times New Roman" panose="02020603050405020304" pitchFamily="18" charset="0"/>
                <a:cs typeface="Times New Roman" panose="02020603050405020304" pitchFamily="18" charset="0"/>
              </a:rPr>
              <a:t>д</a:t>
            </a:r>
            <a:r>
              <a:rPr lang="ru-RU" sz="1200" b="1" dirty="0" smtClean="0">
                <a:solidFill>
                  <a:schemeClr val="tx1"/>
                </a:solidFill>
                <a:latin typeface="Times New Roman" panose="02020603050405020304" pitchFamily="18" charset="0"/>
                <a:cs typeface="Times New Roman" panose="02020603050405020304" pitchFamily="18" charset="0"/>
              </a:rPr>
              <a:t>ополнительные</a:t>
            </a:r>
            <a:r>
              <a:rPr lang="ru-RU" sz="1200" dirty="0" smtClean="0">
                <a:solidFill>
                  <a:schemeClr val="tx1"/>
                </a:solidFill>
                <a:latin typeface="Times New Roman" panose="02020603050405020304" pitchFamily="18" charset="0"/>
                <a:cs typeface="Times New Roman" panose="02020603050405020304" pitchFamily="18" charset="0"/>
              </a:rPr>
              <a:t> общеобразовательные программы</a:t>
            </a:r>
            <a:endParaRPr lang="ru-RU" sz="1200" dirty="0">
              <a:solidFill>
                <a:schemeClr val="tx1"/>
              </a:solidFill>
              <a:latin typeface="Times New Roman" panose="02020603050405020304" pitchFamily="18" charset="0"/>
              <a:cs typeface="Times New Roman" panose="02020603050405020304" pitchFamily="18" charset="0"/>
            </a:endParaRPr>
          </a:p>
        </p:txBody>
      </p:sp>
      <p:cxnSp>
        <p:nvCxnSpPr>
          <p:cNvPr id="59" name="Прямая со стрелкой 58"/>
          <p:cNvCxnSpPr/>
          <p:nvPr/>
        </p:nvCxnSpPr>
        <p:spPr>
          <a:xfrm>
            <a:off x="7797337" y="2844663"/>
            <a:ext cx="0" cy="972850"/>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0" name="Прямая со стрелкой 59"/>
          <p:cNvCxnSpPr/>
          <p:nvPr/>
        </p:nvCxnSpPr>
        <p:spPr>
          <a:xfrm>
            <a:off x="6675382" y="2576409"/>
            <a:ext cx="0" cy="612457"/>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1" name="Прямая со стрелкой 60"/>
          <p:cNvCxnSpPr/>
          <p:nvPr/>
        </p:nvCxnSpPr>
        <p:spPr>
          <a:xfrm>
            <a:off x="8487450" y="2844663"/>
            <a:ext cx="0" cy="1516309"/>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Скругленный прямоугольник 35"/>
          <p:cNvSpPr/>
          <p:nvPr/>
        </p:nvSpPr>
        <p:spPr>
          <a:xfrm>
            <a:off x="5474984" y="1992006"/>
            <a:ext cx="3315333" cy="880590"/>
          </a:xfrm>
          <a:prstGeom prst="roundRect">
            <a:avLst>
              <a:gd name="adj" fmla="val 24975"/>
            </a:avLst>
          </a:prstGeom>
          <a:gradFill flip="none" rotWithShape="1">
            <a:gsLst>
              <a:gs pos="0">
                <a:srgbClr val="332571">
                  <a:tint val="66000"/>
                  <a:satMod val="160000"/>
                </a:srgbClr>
              </a:gs>
              <a:gs pos="50000">
                <a:srgbClr val="332571">
                  <a:tint val="44500"/>
                  <a:satMod val="160000"/>
                </a:srgbClr>
              </a:gs>
              <a:gs pos="100000">
                <a:srgbClr val="332571">
                  <a:tint val="23500"/>
                  <a:satMod val="160000"/>
                </a:srgbClr>
              </a:gs>
            </a:gsLst>
            <a:lin ang="2700000" scaled="1"/>
            <a:tileRect/>
          </a:gradFill>
          <a:ln>
            <a:solidFill>
              <a:srgbClr val="002060"/>
            </a:solidFill>
          </a:ln>
          <a:scene3d>
            <a:camera prst="orthographicFront"/>
            <a:lightRig rig="threePt" dir="t"/>
          </a:scene3d>
          <a:sp3d>
            <a:bevelT w="165100" prst="coolSlant"/>
          </a:sp3d>
        </p:spPr>
        <p:style>
          <a:lnRef idx="2">
            <a:schemeClr val="accent5"/>
          </a:lnRef>
          <a:fillRef idx="1">
            <a:schemeClr val="lt1"/>
          </a:fillRef>
          <a:effectRef idx="0">
            <a:schemeClr val="accent5"/>
          </a:effectRef>
          <a:fontRef idx="minor">
            <a:schemeClr val="dk1"/>
          </a:fontRef>
        </p:style>
        <p:txBody>
          <a:bodyPr rtlCol="0" anchor="ctr"/>
          <a:lstStyle/>
          <a:p>
            <a:pPr algn="ctr"/>
            <a:r>
              <a:rPr lang="ru-RU" sz="1600" b="1" dirty="0" smtClean="0">
                <a:solidFill>
                  <a:schemeClr val="tx1"/>
                </a:solidFill>
                <a:latin typeface="Times New Roman" panose="02020603050405020304" pitchFamily="18" charset="0"/>
                <a:cs typeface="Times New Roman" panose="02020603050405020304" pitchFamily="18" charset="0"/>
              </a:rPr>
              <a:t>Организации дополнительного профессионального образования</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14" name="Скругленный прямоугольник 13"/>
          <p:cNvSpPr/>
          <p:nvPr/>
        </p:nvSpPr>
        <p:spPr>
          <a:xfrm>
            <a:off x="2889849" y="1136456"/>
            <a:ext cx="3140015" cy="631959"/>
          </a:xfrm>
          <a:prstGeom prst="roundRect">
            <a:avLst>
              <a:gd name="adj" fmla="val 24975"/>
            </a:avLst>
          </a:prstGeom>
          <a:solidFill>
            <a:srgbClr val="332571"/>
          </a:solidFill>
          <a:ln>
            <a:solidFill>
              <a:srgbClr val="002060"/>
            </a:solidFill>
          </a:ln>
          <a:scene3d>
            <a:camera prst="orthographicFront"/>
            <a:lightRig rig="threePt" dir="t"/>
          </a:scene3d>
          <a:sp3d>
            <a:bevelT w="165100" prst="coolSlant"/>
          </a:sp3d>
        </p:spPr>
        <p:style>
          <a:lnRef idx="2">
            <a:schemeClr val="accent5"/>
          </a:lnRef>
          <a:fillRef idx="1">
            <a:schemeClr val="lt1"/>
          </a:fillRef>
          <a:effectRef idx="0">
            <a:schemeClr val="accent5"/>
          </a:effectRef>
          <a:fontRef idx="minor">
            <a:schemeClr val="dk1"/>
          </a:fontRef>
        </p:style>
        <p:txBody>
          <a:bodyPr rtlCol="0" anchor="ctr"/>
          <a:lstStyle/>
          <a:p>
            <a:pPr algn="ctr"/>
            <a:r>
              <a:rPr lang="ru-RU" sz="2000" b="1" dirty="0" smtClean="0">
                <a:solidFill>
                  <a:schemeClr val="bg1"/>
                </a:solidFill>
                <a:latin typeface="Times New Roman" panose="02020603050405020304" pitchFamily="18" charset="0"/>
                <a:cs typeface="Times New Roman" panose="02020603050405020304" pitchFamily="18" charset="0"/>
              </a:rPr>
              <a:t>Образовательные программы</a:t>
            </a:r>
            <a:endParaRPr lang="ru-RU" sz="2000" b="1" dirty="0">
              <a:solidFill>
                <a:schemeClr val="bg1"/>
              </a:solidFill>
              <a:latin typeface="Times New Roman" panose="02020603050405020304" pitchFamily="18" charset="0"/>
              <a:cs typeface="Times New Roman" panose="02020603050405020304" pitchFamily="18" charset="0"/>
            </a:endParaRPr>
          </a:p>
        </p:txBody>
      </p:sp>
      <p:sp>
        <p:nvSpPr>
          <p:cNvPr id="39" name="Скругленный прямоугольник 38"/>
          <p:cNvSpPr/>
          <p:nvPr/>
        </p:nvSpPr>
        <p:spPr>
          <a:xfrm>
            <a:off x="1689851" y="4628124"/>
            <a:ext cx="1736459" cy="628647"/>
          </a:xfrm>
          <a:prstGeom prst="roundRect">
            <a:avLst>
              <a:gd name="adj" fmla="val 27720"/>
            </a:avLst>
          </a:prstGeom>
          <a:gradFill flip="none" rotWithShape="1">
            <a:gsLst>
              <a:gs pos="0">
                <a:srgbClr val="ABABD1">
                  <a:tint val="66000"/>
                  <a:satMod val="160000"/>
                </a:srgbClr>
              </a:gs>
              <a:gs pos="50000">
                <a:srgbClr val="ABABD1">
                  <a:tint val="44500"/>
                  <a:satMod val="160000"/>
                </a:srgbClr>
              </a:gs>
              <a:gs pos="100000">
                <a:srgbClr val="ABABD1">
                  <a:tint val="23500"/>
                  <a:satMod val="160000"/>
                </a:srgbClr>
              </a:gs>
            </a:gsLst>
            <a:lin ang="2700000" scaled="1"/>
            <a:tileRect/>
          </a:gradFill>
          <a:ln>
            <a:solidFill>
              <a:srgbClr val="002060"/>
            </a:solidFill>
          </a:ln>
          <a:scene3d>
            <a:camera prst="orthographicFront"/>
            <a:lightRig rig="threePt" dir="t"/>
          </a:scene3d>
          <a:sp3d>
            <a:bevelT w="114300" prst="artDeco"/>
          </a:sp3d>
        </p:spPr>
        <p:style>
          <a:lnRef idx="2">
            <a:schemeClr val="accent5"/>
          </a:lnRef>
          <a:fillRef idx="1">
            <a:schemeClr val="lt1"/>
          </a:fillRef>
          <a:effectRef idx="0">
            <a:schemeClr val="accent5"/>
          </a:effectRef>
          <a:fontRef idx="minor">
            <a:schemeClr val="dk1"/>
          </a:fontRef>
        </p:style>
        <p:txBody>
          <a:bodyPr rtlCol="0" anchor="ctr"/>
          <a:lstStyle/>
          <a:p>
            <a:pPr algn="ctr"/>
            <a:r>
              <a:rPr lang="ru-RU" sz="1200" b="1" dirty="0" smtClean="0">
                <a:solidFill>
                  <a:schemeClr val="tx1"/>
                </a:solidFill>
                <a:latin typeface="Times New Roman" panose="02020603050405020304" pitchFamily="18" charset="0"/>
                <a:cs typeface="Times New Roman" panose="02020603050405020304" pitchFamily="18" charset="0"/>
              </a:rPr>
              <a:t>основные</a:t>
            </a:r>
            <a:r>
              <a:rPr lang="ru-RU" sz="1200" dirty="0" smtClean="0">
                <a:solidFill>
                  <a:schemeClr val="tx1"/>
                </a:solidFill>
                <a:latin typeface="Times New Roman" panose="02020603050405020304" pitchFamily="18" charset="0"/>
                <a:cs typeface="Times New Roman" panose="02020603050405020304" pitchFamily="18" charset="0"/>
              </a:rPr>
              <a:t> программы профессионального обучения</a:t>
            </a:r>
            <a:endParaRPr lang="ru-RU" sz="1200" dirty="0">
              <a:solidFill>
                <a:schemeClr val="tx1"/>
              </a:solidFill>
              <a:latin typeface="Times New Roman" panose="02020603050405020304" pitchFamily="18" charset="0"/>
              <a:cs typeface="Times New Roman" panose="02020603050405020304" pitchFamily="18" charset="0"/>
            </a:endParaRPr>
          </a:p>
        </p:txBody>
      </p:sp>
      <p:cxnSp>
        <p:nvCxnSpPr>
          <p:cNvPr id="40" name="Прямая со стрелкой 39"/>
          <p:cNvCxnSpPr/>
          <p:nvPr/>
        </p:nvCxnSpPr>
        <p:spPr>
          <a:xfrm>
            <a:off x="3028034" y="2861082"/>
            <a:ext cx="0" cy="1750226"/>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Скругленный прямоугольник 16"/>
          <p:cNvSpPr/>
          <p:nvPr/>
        </p:nvSpPr>
        <p:spPr>
          <a:xfrm>
            <a:off x="642909" y="1992006"/>
            <a:ext cx="3095616" cy="880590"/>
          </a:xfrm>
          <a:prstGeom prst="roundRect">
            <a:avLst>
              <a:gd name="adj" fmla="val 24975"/>
            </a:avLst>
          </a:prstGeom>
          <a:gradFill flip="none" rotWithShape="1">
            <a:gsLst>
              <a:gs pos="0">
                <a:srgbClr val="332571">
                  <a:tint val="66000"/>
                  <a:satMod val="160000"/>
                </a:srgbClr>
              </a:gs>
              <a:gs pos="50000">
                <a:srgbClr val="332571">
                  <a:tint val="44500"/>
                  <a:satMod val="160000"/>
                </a:srgbClr>
              </a:gs>
              <a:gs pos="100000">
                <a:srgbClr val="332571">
                  <a:tint val="23500"/>
                  <a:satMod val="160000"/>
                </a:srgbClr>
              </a:gs>
            </a:gsLst>
            <a:lin ang="2700000" scaled="1"/>
            <a:tileRect/>
          </a:gradFill>
          <a:ln>
            <a:solidFill>
              <a:srgbClr val="002060"/>
            </a:solidFill>
          </a:ln>
          <a:scene3d>
            <a:camera prst="orthographicFront"/>
            <a:lightRig rig="threePt" dir="t"/>
          </a:scene3d>
          <a:sp3d>
            <a:bevelT w="114300" prst="artDeco"/>
          </a:sp3d>
        </p:spPr>
        <p:style>
          <a:lnRef idx="2">
            <a:schemeClr val="accent5"/>
          </a:lnRef>
          <a:fillRef idx="1">
            <a:schemeClr val="lt1"/>
          </a:fillRef>
          <a:effectRef idx="0">
            <a:schemeClr val="accent5"/>
          </a:effectRef>
          <a:fontRef idx="minor">
            <a:schemeClr val="dk1"/>
          </a:fontRef>
        </p:style>
        <p:txBody>
          <a:bodyPr rtlCol="0" anchor="ctr"/>
          <a:lstStyle/>
          <a:p>
            <a:pPr algn="ctr"/>
            <a:r>
              <a:rPr lang="ru-RU" sz="1600" b="1" dirty="0" smtClean="0">
                <a:solidFill>
                  <a:schemeClr val="tx1"/>
                </a:solidFill>
                <a:latin typeface="Times New Roman" panose="02020603050405020304" pitchFamily="18" charset="0"/>
                <a:cs typeface="Times New Roman" panose="02020603050405020304" pitchFamily="18" charset="0"/>
              </a:rPr>
              <a:t>Организации дополнительного образования</a:t>
            </a:r>
            <a:endParaRPr lang="ru-RU"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21299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154776" y="992038"/>
            <a:ext cx="8834447" cy="5734406"/>
          </a:xfrm>
          <a:prstGeom prst="roundRect">
            <a:avLst>
              <a:gd name="adj" fmla="val 4823"/>
            </a:avLst>
          </a:prstGeom>
          <a:solidFill>
            <a:srgbClr val="3D4187"/>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endParaRPr lang="ru-RU" sz="1600" kern="0" dirty="0" smtClean="0">
              <a:solidFill>
                <a:schemeClr val="bg1"/>
              </a:solidFill>
              <a:latin typeface="Times New Roman" panose="02020603050405020304" pitchFamily="18" charset="0"/>
              <a:cs typeface="Times New Roman" panose="02020603050405020304" pitchFamily="18" charset="0"/>
            </a:endParaRPr>
          </a:p>
          <a:p>
            <a:pPr lvl="0"/>
            <a:endParaRPr lang="ru-RU" dirty="0"/>
          </a:p>
        </p:txBody>
      </p:sp>
      <p:sp>
        <p:nvSpPr>
          <p:cNvPr id="10" name="Прямоугольник 9"/>
          <p:cNvSpPr/>
          <p:nvPr/>
        </p:nvSpPr>
        <p:spPr>
          <a:xfrm>
            <a:off x="1857356" y="236493"/>
            <a:ext cx="7164288" cy="49237"/>
          </a:xfrm>
          <a:prstGeom prst="rect">
            <a:avLst/>
          </a:prstGeom>
          <a:gradFill flip="none" rotWithShape="1">
            <a:gsLst>
              <a:gs pos="0">
                <a:srgbClr val="06068F"/>
              </a:gs>
              <a:gs pos="100000">
                <a:srgbClr val="FFFFFF"/>
              </a:gs>
            </a:gsLst>
            <a:path path="circle">
              <a:fillToRect l="100000" t="100000"/>
            </a:path>
            <a:tileRect r="-100000" b="-10000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dirty="0">
              <a:solidFill>
                <a:srgbClr val="7A3D00"/>
              </a:solidFill>
              <a:latin typeface="Arial" panose="020B0604020202020204" pitchFamily="34" charset="0"/>
              <a:cs typeface="Arial" panose="020B0604020202020204" pitchFamily="34" charset="0"/>
            </a:endParaRPr>
          </a:p>
        </p:txBody>
      </p:sp>
      <p:pic>
        <p:nvPicPr>
          <p:cNvPr id="12" name="Изображение 11" descr="gerb1.png"/>
          <p:cNvPicPr>
            <a:picLocks noChangeAspect="1"/>
          </p:cNvPicPr>
          <p:nvPr/>
        </p:nvPicPr>
        <p:blipFill rotWithShape="1">
          <a:blip r:embed="rId3" cstate="print">
            <a:alphaModFix/>
            <a:extLst>
              <a:ext uri="{28A0092B-C50C-407E-A947-70E740481C1C}">
                <a14:useLocalDpi xmlns:a14="http://schemas.microsoft.com/office/drawing/2010/main" val="0"/>
              </a:ext>
            </a:extLst>
          </a:blip>
          <a:srcRect r="1220"/>
          <a:stretch/>
        </p:blipFill>
        <p:spPr>
          <a:xfrm flipH="1">
            <a:off x="0" y="1"/>
            <a:ext cx="642910" cy="558560"/>
          </a:xfrm>
          <a:prstGeom prst="rect">
            <a:avLst/>
          </a:prstGeom>
        </p:spPr>
      </p:pic>
      <p:sp>
        <p:nvSpPr>
          <p:cNvPr id="9" name="Прямоугольник 15"/>
          <p:cNvSpPr>
            <a:spLocks noChangeArrowheads="1"/>
          </p:cNvSpPr>
          <p:nvPr/>
        </p:nvSpPr>
        <p:spPr bwMode="auto">
          <a:xfrm>
            <a:off x="3500432" y="-24"/>
            <a:ext cx="5499553" cy="215444"/>
          </a:xfrm>
          <a:prstGeom prst="rect">
            <a:avLst/>
          </a:prstGeom>
          <a:noFill/>
          <a:ln w="9525">
            <a:noFill/>
            <a:miter lim="800000"/>
            <a:headEnd/>
            <a:tailEnd/>
          </a:ln>
        </p:spPr>
        <p:txBody>
          <a:bodyPr wrap="square">
            <a:spAutoFit/>
          </a:bodyPr>
          <a:lstStyle/>
          <a:p>
            <a:pPr algn="r">
              <a:defRPr/>
            </a:pPr>
            <a:r>
              <a:rPr lang="ru-RU" sz="800" b="1" dirty="0">
                <a:solidFill>
                  <a:schemeClr val="tx2">
                    <a:lumMod val="50000"/>
                  </a:schemeClr>
                </a:solidFill>
                <a:latin typeface="Arial" panose="020B0604020202020204" pitchFamily="34" charset="0"/>
                <a:cs typeface="Arial" panose="020B0604020202020204" pitchFamily="34" charset="0"/>
              </a:rPr>
              <a:t>ДЕПАРТАМЕНТ ОБРАЗОВАНИЯ И НАУКИ КОСТРОМСКОЙ ОБЛАСТИ</a:t>
            </a:r>
          </a:p>
        </p:txBody>
      </p:sp>
      <p:sp>
        <p:nvSpPr>
          <p:cNvPr id="11" name="Прямоугольник 15"/>
          <p:cNvSpPr>
            <a:spLocks noChangeArrowheads="1"/>
          </p:cNvSpPr>
          <p:nvPr/>
        </p:nvSpPr>
        <p:spPr bwMode="auto">
          <a:xfrm>
            <a:off x="0" y="332656"/>
            <a:ext cx="9264770" cy="646331"/>
          </a:xfrm>
          <a:prstGeom prst="rect">
            <a:avLst/>
          </a:prstGeom>
          <a:noFill/>
          <a:ln w="9525">
            <a:noFill/>
            <a:miter lim="800000"/>
            <a:headEnd/>
            <a:tailEnd/>
          </a:ln>
        </p:spPr>
        <p:txBody>
          <a:bodyPr wrap="square">
            <a:spAutoFit/>
          </a:bodyPr>
          <a:lstStyle/>
          <a:p>
            <a:pPr algn="ctr"/>
            <a:r>
              <a:rPr lang="ru-RU" b="1" cap="small" dirty="0">
                <a:latin typeface="Times New Roman" panose="02020603050405020304" pitchFamily="18" charset="0"/>
                <a:cs typeface="Times New Roman" panose="02020603050405020304" pitchFamily="18" charset="0"/>
              </a:rPr>
              <a:t>Организации, осуществляющие обучение, </a:t>
            </a:r>
            <a:endParaRPr lang="ru-RU" b="1" cap="small" dirty="0" smtClean="0">
              <a:latin typeface="Times New Roman" panose="02020603050405020304" pitchFamily="18" charset="0"/>
              <a:cs typeface="Times New Roman" panose="02020603050405020304" pitchFamily="18" charset="0"/>
            </a:endParaRPr>
          </a:p>
          <a:p>
            <a:pPr algn="ctr"/>
            <a:r>
              <a:rPr lang="ru-RU" b="1" cap="small" dirty="0" smtClean="0">
                <a:latin typeface="Times New Roman" panose="02020603050405020304" pitchFamily="18" charset="0"/>
                <a:cs typeface="Times New Roman" panose="02020603050405020304" pitchFamily="18" charset="0"/>
              </a:rPr>
              <a:t>индивидуальные </a:t>
            </a:r>
            <a:r>
              <a:rPr lang="ru-RU" b="1" cap="small" dirty="0">
                <a:latin typeface="Times New Roman" panose="02020603050405020304" pitchFamily="18" charset="0"/>
                <a:cs typeface="Times New Roman" panose="02020603050405020304" pitchFamily="18" charset="0"/>
              </a:rPr>
              <a:t>предприниматели </a:t>
            </a:r>
          </a:p>
        </p:txBody>
      </p:sp>
      <p:sp>
        <p:nvSpPr>
          <p:cNvPr id="2" name="Скругленный прямоугольник 1"/>
          <p:cNvSpPr/>
          <p:nvPr/>
        </p:nvSpPr>
        <p:spPr>
          <a:xfrm>
            <a:off x="286950" y="1130060"/>
            <a:ext cx="8510284" cy="5418320"/>
          </a:xfrm>
          <a:prstGeom prst="roundRect">
            <a:avLst>
              <a:gd name="adj" fmla="val 41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t>5</a:t>
            </a:r>
            <a:endParaRPr lang="ru-RU" dirty="0"/>
          </a:p>
        </p:txBody>
      </p:sp>
      <p:sp>
        <p:nvSpPr>
          <p:cNvPr id="17" name="Скругленный прямоугольник 16"/>
          <p:cNvSpPr/>
          <p:nvPr/>
        </p:nvSpPr>
        <p:spPr>
          <a:xfrm>
            <a:off x="351799" y="1249438"/>
            <a:ext cx="5159937" cy="742568"/>
          </a:xfrm>
          <a:prstGeom prst="roundRect">
            <a:avLst>
              <a:gd name="adj" fmla="val 24975"/>
            </a:avLst>
          </a:prstGeom>
          <a:gradFill flip="none" rotWithShape="1">
            <a:gsLst>
              <a:gs pos="0">
                <a:srgbClr val="332571">
                  <a:tint val="66000"/>
                  <a:satMod val="160000"/>
                </a:srgbClr>
              </a:gs>
              <a:gs pos="50000">
                <a:srgbClr val="332571">
                  <a:tint val="44500"/>
                  <a:satMod val="160000"/>
                </a:srgbClr>
              </a:gs>
              <a:gs pos="100000">
                <a:srgbClr val="332571">
                  <a:tint val="23500"/>
                  <a:satMod val="160000"/>
                </a:srgbClr>
              </a:gs>
            </a:gsLst>
            <a:lin ang="2700000" scaled="1"/>
            <a:tileRect/>
          </a:gradFill>
          <a:ln>
            <a:solidFill>
              <a:srgbClr val="002060"/>
            </a:solidFill>
          </a:ln>
          <a:scene3d>
            <a:camera prst="orthographicFront"/>
            <a:lightRig rig="threePt" dir="t"/>
          </a:scene3d>
          <a:sp3d>
            <a:bevelT w="114300" prst="artDeco"/>
          </a:sp3d>
        </p:spPr>
        <p:style>
          <a:lnRef idx="2">
            <a:schemeClr val="accent5"/>
          </a:lnRef>
          <a:fillRef idx="1">
            <a:schemeClr val="lt1"/>
          </a:fillRef>
          <a:effectRef idx="0">
            <a:schemeClr val="accent5"/>
          </a:effectRef>
          <a:fontRef idx="minor">
            <a:schemeClr val="dk1"/>
          </a:fontRef>
        </p:style>
        <p:txBody>
          <a:bodyPr rtlCol="0" anchor="ctr"/>
          <a:lstStyle/>
          <a:p>
            <a:pPr algn="ctr"/>
            <a:r>
              <a:rPr lang="ru-RU" sz="1600" b="1" dirty="0" smtClean="0">
                <a:solidFill>
                  <a:schemeClr val="tx1"/>
                </a:solidFill>
                <a:latin typeface="Times New Roman" panose="02020603050405020304" pitchFamily="18" charset="0"/>
                <a:cs typeface="Times New Roman" panose="02020603050405020304" pitchFamily="18" charset="0"/>
              </a:rPr>
              <a:t>Организации, осуществляющие обучение </a:t>
            </a:r>
          </a:p>
          <a:p>
            <a:pPr algn="ctr"/>
            <a:r>
              <a:rPr lang="ru-RU" sz="1400" dirty="0" smtClean="0">
                <a:solidFill>
                  <a:schemeClr val="tx1"/>
                </a:solidFill>
                <a:latin typeface="Times New Roman" panose="02020603050405020304" pitchFamily="18" charset="0"/>
                <a:cs typeface="Times New Roman" panose="02020603050405020304" pitchFamily="18" charset="0"/>
              </a:rPr>
              <a:t>(создается специализированное структурное образовательное подразделение)</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22" name="Пятиугольник 21"/>
          <p:cNvSpPr/>
          <p:nvPr/>
        </p:nvSpPr>
        <p:spPr>
          <a:xfrm rot="5400000">
            <a:off x="-239012" y="2646283"/>
            <a:ext cx="1975455" cy="789067"/>
          </a:xfrm>
          <a:prstGeom prst="homePlate">
            <a:avLst/>
          </a:prstGeom>
          <a:solidFill>
            <a:schemeClr val="accent5">
              <a:lumMod val="20000"/>
              <a:lumOff val="80000"/>
            </a:schemeClr>
          </a:solidFill>
          <a:ln>
            <a:solidFill>
              <a:srgbClr val="00206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ru-RU" sz="1100" dirty="0" smtClean="0">
                <a:solidFill>
                  <a:schemeClr val="tx1"/>
                </a:solidFill>
                <a:latin typeface="Times New Roman" panose="02020603050405020304" pitchFamily="18" charset="0"/>
                <a:cs typeface="Times New Roman" panose="02020603050405020304" pitchFamily="18" charset="0"/>
              </a:rPr>
              <a:t>научные организации</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36" name="Скругленный прямоугольник 35"/>
          <p:cNvSpPr/>
          <p:nvPr/>
        </p:nvSpPr>
        <p:spPr>
          <a:xfrm>
            <a:off x="5995357" y="1249438"/>
            <a:ext cx="2700069" cy="742568"/>
          </a:xfrm>
          <a:prstGeom prst="roundRect">
            <a:avLst>
              <a:gd name="adj" fmla="val 24975"/>
            </a:avLst>
          </a:prstGeom>
          <a:gradFill flip="none" rotWithShape="1">
            <a:gsLst>
              <a:gs pos="0">
                <a:srgbClr val="332571">
                  <a:tint val="66000"/>
                  <a:satMod val="160000"/>
                </a:srgbClr>
              </a:gs>
              <a:gs pos="50000">
                <a:srgbClr val="332571">
                  <a:tint val="44500"/>
                  <a:satMod val="160000"/>
                </a:srgbClr>
              </a:gs>
              <a:gs pos="100000">
                <a:srgbClr val="332571">
                  <a:tint val="23500"/>
                  <a:satMod val="160000"/>
                </a:srgbClr>
              </a:gs>
            </a:gsLst>
            <a:lin ang="2700000" scaled="1"/>
            <a:tileRect/>
          </a:gradFill>
          <a:ln>
            <a:solidFill>
              <a:srgbClr val="002060"/>
            </a:solidFill>
          </a:ln>
          <a:scene3d>
            <a:camera prst="orthographicFront"/>
            <a:lightRig rig="threePt" dir="t"/>
          </a:scene3d>
          <a:sp3d>
            <a:bevelT w="165100" prst="coolSlant"/>
          </a:sp3d>
        </p:spPr>
        <p:style>
          <a:lnRef idx="2">
            <a:schemeClr val="accent5"/>
          </a:lnRef>
          <a:fillRef idx="1">
            <a:schemeClr val="lt1"/>
          </a:fillRef>
          <a:effectRef idx="0">
            <a:schemeClr val="accent5"/>
          </a:effectRef>
          <a:fontRef idx="minor">
            <a:schemeClr val="dk1"/>
          </a:fontRef>
        </p:style>
        <p:txBody>
          <a:bodyPr rtlCol="0" anchor="ctr"/>
          <a:lstStyle/>
          <a:p>
            <a:pPr algn="ctr"/>
            <a:r>
              <a:rPr lang="ru-RU" sz="1600" b="1" dirty="0" smtClean="0">
                <a:solidFill>
                  <a:schemeClr val="tx1"/>
                </a:solidFill>
                <a:latin typeface="Times New Roman" panose="02020603050405020304" pitchFamily="18" charset="0"/>
                <a:cs typeface="Times New Roman" panose="02020603050405020304" pitchFamily="18" charset="0"/>
              </a:rPr>
              <a:t>Индивидуальные предприниматели</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28" name="Пятиугольник 27"/>
          <p:cNvSpPr/>
          <p:nvPr/>
        </p:nvSpPr>
        <p:spPr>
          <a:xfrm rot="5400000">
            <a:off x="753490" y="2556418"/>
            <a:ext cx="1975456" cy="968795"/>
          </a:xfrm>
          <a:prstGeom prst="homePlate">
            <a:avLst>
              <a:gd name="adj" fmla="val 41986"/>
            </a:avLst>
          </a:prstGeom>
          <a:solidFill>
            <a:schemeClr val="accent5">
              <a:lumMod val="20000"/>
              <a:lumOff val="80000"/>
            </a:schemeClr>
          </a:solidFill>
          <a:ln>
            <a:solidFill>
              <a:srgbClr val="00206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ru-RU" sz="1100" dirty="0" smtClean="0">
                <a:solidFill>
                  <a:schemeClr val="tx1"/>
                </a:solidFill>
                <a:latin typeface="Times New Roman" panose="02020603050405020304" pitchFamily="18" charset="0"/>
                <a:cs typeface="Times New Roman" panose="02020603050405020304" pitchFamily="18" charset="0"/>
              </a:rPr>
              <a:t>организации, осуществляющие лечение, оздоровление и (или) отдых</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29" name="Пятиугольник 28"/>
          <p:cNvSpPr/>
          <p:nvPr/>
        </p:nvSpPr>
        <p:spPr>
          <a:xfrm rot="5400000">
            <a:off x="1913497" y="2516393"/>
            <a:ext cx="2036540" cy="1109932"/>
          </a:xfrm>
          <a:prstGeom prst="homePlate">
            <a:avLst>
              <a:gd name="adj" fmla="val 42228"/>
            </a:avLst>
          </a:prstGeom>
          <a:solidFill>
            <a:schemeClr val="accent5">
              <a:lumMod val="20000"/>
              <a:lumOff val="80000"/>
            </a:schemeClr>
          </a:solidFill>
          <a:ln>
            <a:solidFill>
              <a:srgbClr val="00206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ru-RU" sz="1100" dirty="0" smtClean="0">
                <a:solidFill>
                  <a:schemeClr val="tx1"/>
                </a:solidFill>
                <a:latin typeface="Times New Roman" panose="02020603050405020304" pitchFamily="18" charset="0"/>
                <a:cs typeface="Times New Roman" panose="02020603050405020304" pitchFamily="18" charset="0"/>
              </a:rPr>
              <a:t>организации, осуществляющие социальное обслуживание</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41" name="Пятиугольник 40"/>
          <p:cNvSpPr/>
          <p:nvPr/>
        </p:nvSpPr>
        <p:spPr>
          <a:xfrm rot="5400000">
            <a:off x="3180857" y="2483757"/>
            <a:ext cx="1991401" cy="1130062"/>
          </a:xfrm>
          <a:prstGeom prst="homePlate">
            <a:avLst>
              <a:gd name="adj" fmla="val 37786"/>
            </a:avLst>
          </a:prstGeom>
          <a:solidFill>
            <a:schemeClr val="accent5">
              <a:lumMod val="20000"/>
              <a:lumOff val="80000"/>
            </a:schemeClr>
          </a:solidFill>
          <a:ln>
            <a:solidFill>
              <a:srgbClr val="00206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ru-RU" sz="1100" dirty="0" smtClean="0">
                <a:solidFill>
                  <a:schemeClr val="tx1"/>
                </a:solidFill>
                <a:latin typeface="Times New Roman" panose="02020603050405020304" pitchFamily="18" charset="0"/>
                <a:cs typeface="Times New Roman" panose="02020603050405020304" pitchFamily="18" charset="0"/>
              </a:rPr>
              <a:t>организации для детей сирот и детей, оставшихся без попечения родителей</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43" name="Пятиугольник 42"/>
          <p:cNvSpPr/>
          <p:nvPr/>
        </p:nvSpPr>
        <p:spPr>
          <a:xfrm rot="5400000">
            <a:off x="4193328" y="2710137"/>
            <a:ext cx="1975455" cy="661359"/>
          </a:xfrm>
          <a:prstGeom prst="homePlate">
            <a:avLst>
              <a:gd name="adj" fmla="val 61739"/>
            </a:avLst>
          </a:prstGeom>
          <a:solidFill>
            <a:schemeClr val="accent5">
              <a:lumMod val="20000"/>
              <a:lumOff val="80000"/>
            </a:schemeClr>
          </a:solidFill>
          <a:ln>
            <a:solidFill>
              <a:srgbClr val="00206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ru-RU" sz="1100" dirty="0" smtClean="0">
                <a:solidFill>
                  <a:schemeClr val="tx1"/>
                </a:solidFill>
                <a:latin typeface="Times New Roman" panose="02020603050405020304" pitchFamily="18" charset="0"/>
                <a:cs typeface="Times New Roman" panose="02020603050405020304" pitchFamily="18" charset="0"/>
              </a:rPr>
              <a:t>иные юридические лица (ООО, ЗАО</a:t>
            </a:r>
            <a:r>
              <a:rPr lang="ru-RU" sz="1200" dirty="0" smtClean="0">
                <a:solidFill>
                  <a:schemeClr val="tx1"/>
                </a:solidFill>
                <a:latin typeface="Times New Roman" panose="02020603050405020304" pitchFamily="18" charset="0"/>
                <a:cs typeface="Times New Roman" panose="02020603050405020304" pitchFamily="18" charset="0"/>
              </a:rPr>
              <a:t>)</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44" name="Скругленный прямоугольник 43"/>
          <p:cNvSpPr/>
          <p:nvPr/>
        </p:nvSpPr>
        <p:spPr>
          <a:xfrm>
            <a:off x="6087375" y="2242220"/>
            <a:ext cx="1728157" cy="949621"/>
          </a:xfrm>
          <a:prstGeom prst="roundRect">
            <a:avLst>
              <a:gd name="adj" fmla="val 17264"/>
            </a:avLst>
          </a:prstGeom>
          <a:gradFill flip="none" rotWithShape="1">
            <a:gsLst>
              <a:gs pos="0">
                <a:srgbClr val="ABABD1">
                  <a:tint val="66000"/>
                  <a:satMod val="160000"/>
                </a:srgbClr>
              </a:gs>
              <a:gs pos="50000">
                <a:srgbClr val="ABABD1">
                  <a:tint val="44500"/>
                  <a:satMod val="160000"/>
                </a:srgbClr>
              </a:gs>
              <a:gs pos="100000">
                <a:srgbClr val="ABABD1">
                  <a:tint val="23500"/>
                  <a:satMod val="160000"/>
                </a:srgbClr>
              </a:gs>
            </a:gsLst>
            <a:lin ang="2700000" scaled="1"/>
            <a:tileRect/>
          </a:gradFill>
          <a:ln>
            <a:solidFill>
              <a:srgbClr val="002060"/>
            </a:solidFill>
          </a:ln>
          <a:scene3d>
            <a:camera prst="orthographicFront"/>
            <a:lightRig rig="threePt" dir="t"/>
          </a:scene3d>
          <a:sp3d>
            <a:bevelT w="114300" prst="artDeco"/>
          </a:sp3d>
        </p:spPr>
        <p:style>
          <a:lnRef idx="2">
            <a:schemeClr val="accent5"/>
          </a:lnRef>
          <a:fillRef idx="1">
            <a:schemeClr val="lt1"/>
          </a:fillRef>
          <a:effectRef idx="0">
            <a:schemeClr val="accent5"/>
          </a:effectRef>
          <a:fontRef idx="minor">
            <a:schemeClr val="dk1"/>
          </a:fontRef>
        </p:style>
        <p:txBody>
          <a:bodyPr rtlCol="0" anchor="ctr"/>
          <a:lstStyle/>
          <a:p>
            <a:pPr algn="ctr"/>
            <a:r>
              <a:rPr lang="ru-RU" sz="1200" b="1" dirty="0" smtClean="0">
                <a:solidFill>
                  <a:schemeClr val="tx1"/>
                </a:solidFill>
                <a:latin typeface="Times New Roman" panose="02020603050405020304" pitchFamily="18" charset="0"/>
                <a:cs typeface="Times New Roman" panose="02020603050405020304" pitchFamily="18" charset="0"/>
              </a:rPr>
              <a:t>основные</a:t>
            </a:r>
            <a:r>
              <a:rPr lang="ru-RU" sz="1200" dirty="0" smtClean="0">
                <a:solidFill>
                  <a:schemeClr val="tx1"/>
                </a:solidFill>
                <a:latin typeface="Times New Roman" panose="02020603050405020304" pitchFamily="18" charset="0"/>
                <a:cs typeface="Times New Roman" panose="02020603050405020304" pitchFamily="18" charset="0"/>
              </a:rPr>
              <a:t> и </a:t>
            </a:r>
            <a:r>
              <a:rPr lang="ru-RU" sz="1200" b="1" dirty="0" smtClean="0">
                <a:solidFill>
                  <a:schemeClr val="tx1"/>
                </a:solidFill>
                <a:latin typeface="Times New Roman" panose="02020603050405020304" pitchFamily="18" charset="0"/>
                <a:cs typeface="Times New Roman" panose="02020603050405020304" pitchFamily="18" charset="0"/>
              </a:rPr>
              <a:t>дополнительные</a:t>
            </a:r>
            <a:r>
              <a:rPr lang="ru-RU" sz="1200" dirty="0" smtClean="0">
                <a:solidFill>
                  <a:schemeClr val="tx1"/>
                </a:solidFill>
                <a:latin typeface="Times New Roman" panose="02020603050405020304" pitchFamily="18" charset="0"/>
                <a:cs typeface="Times New Roman" panose="02020603050405020304" pitchFamily="18" charset="0"/>
              </a:rPr>
              <a:t> общеобразовательные программы</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31" name="Скругленный прямоугольник 30"/>
          <p:cNvSpPr/>
          <p:nvPr/>
        </p:nvSpPr>
        <p:spPr>
          <a:xfrm>
            <a:off x="7003210" y="3309636"/>
            <a:ext cx="1736459" cy="628647"/>
          </a:xfrm>
          <a:prstGeom prst="roundRect">
            <a:avLst>
              <a:gd name="adj" fmla="val 27720"/>
            </a:avLst>
          </a:prstGeom>
          <a:gradFill flip="none" rotWithShape="1">
            <a:gsLst>
              <a:gs pos="0">
                <a:srgbClr val="ABABD1">
                  <a:tint val="66000"/>
                  <a:satMod val="160000"/>
                </a:srgbClr>
              </a:gs>
              <a:gs pos="50000">
                <a:srgbClr val="ABABD1">
                  <a:tint val="44500"/>
                  <a:satMod val="160000"/>
                </a:srgbClr>
              </a:gs>
              <a:gs pos="100000">
                <a:srgbClr val="ABABD1">
                  <a:tint val="23500"/>
                  <a:satMod val="160000"/>
                </a:srgbClr>
              </a:gs>
            </a:gsLst>
            <a:lin ang="2700000" scaled="1"/>
            <a:tileRect/>
          </a:gradFill>
          <a:ln>
            <a:solidFill>
              <a:srgbClr val="002060"/>
            </a:solidFill>
          </a:ln>
          <a:scene3d>
            <a:camera prst="orthographicFront"/>
            <a:lightRig rig="threePt" dir="t"/>
          </a:scene3d>
          <a:sp3d>
            <a:bevelT w="114300" prst="artDeco"/>
          </a:sp3d>
        </p:spPr>
        <p:style>
          <a:lnRef idx="2">
            <a:schemeClr val="accent5"/>
          </a:lnRef>
          <a:fillRef idx="1">
            <a:schemeClr val="lt1"/>
          </a:fillRef>
          <a:effectRef idx="0">
            <a:schemeClr val="accent5"/>
          </a:effectRef>
          <a:fontRef idx="minor">
            <a:schemeClr val="dk1"/>
          </a:fontRef>
        </p:style>
        <p:txBody>
          <a:bodyPr rtlCol="0" anchor="ctr"/>
          <a:lstStyle/>
          <a:p>
            <a:pPr algn="ctr"/>
            <a:r>
              <a:rPr lang="ru-RU" sz="1200" b="1" dirty="0">
                <a:solidFill>
                  <a:schemeClr val="tx1"/>
                </a:solidFill>
                <a:latin typeface="Times New Roman" panose="02020603050405020304" pitchFamily="18" charset="0"/>
                <a:cs typeface="Times New Roman" panose="02020603050405020304" pitchFamily="18" charset="0"/>
              </a:rPr>
              <a:t>о</a:t>
            </a:r>
            <a:r>
              <a:rPr lang="ru-RU" sz="1200" b="1" dirty="0" smtClean="0">
                <a:solidFill>
                  <a:schemeClr val="tx1"/>
                </a:solidFill>
                <a:latin typeface="Times New Roman" panose="02020603050405020304" pitchFamily="18" charset="0"/>
                <a:cs typeface="Times New Roman" panose="02020603050405020304" pitchFamily="18" charset="0"/>
              </a:rPr>
              <a:t>сновные</a:t>
            </a:r>
            <a:r>
              <a:rPr lang="ru-RU" sz="1200" dirty="0" smtClean="0">
                <a:solidFill>
                  <a:schemeClr val="tx1"/>
                </a:solidFill>
                <a:latin typeface="Times New Roman" panose="02020603050405020304" pitchFamily="18" charset="0"/>
                <a:cs typeface="Times New Roman" panose="02020603050405020304" pitchFamily="18" charset="0"/>
              </a:rPr>
              <a:t> программы профессионального обучения</a:t>
            </a:r>
            <a:endParaRPr lang="ru-RU" sz="1200" dirty="0">
              <a:solidFill>
                <a:schemeClr val="tx1"/>
              </a:solidFill>
              <a:latin typeface="Times New Roman" panose="02020603050405020304" pitchFamily="18" charset="0"/>
              <a:cs typeface="Times New Roman" panose="02020603050405020304" pitchFamily="18" charset="0"/>
            </a:endParaRPr>
          </a:p>
        </p:txBody>
      </p:sp>
      <p:cxnSp>
        <p:nvCxnSpPr>
          <p:cNvPr id="32" name="Прямая со стрелкой 31"/>
          <p:cNvCxnSpPr/>
          <p:nvPr/>
        </p:nvCxnSpPr>
        <p:spPr>
          <a:xfrm>
            <a:off x="8247992" y="1992006"/>
            <a:ext cx="0" cy="1317630"/>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a:endCxn id="44" idx="0"/>
          </p:cNvCxnSpPr>
          <p:nvPr/>
        </p:nvCxnSpPr>
        <p:spPr>
          <a:xfrm flipH="1">
            <a:off x="6951454" y="1994908"/>
            <a:ext cx="1138" cy="247312"/>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2" name="Скругленный прямоугольник 41"/>
          <p:cNvSpPr/>
          <p:nvPr/>
        </p:nvSpPr>
        <p:spPr>
          <a:xfrm>
            <a:off x="3862454" y="4434585"/>
            <a:ext cx="1758270" cy="553163"/>
          </a:xfrm>
          <a:prstGeom prst="roundRect">
            <a:avLst>
              <a:gd name="adj" fmla="val 27720"/>
            </a:avLst>
          </a:prstGeom>
          <a:gradFill flip="none" rotWithShape="1">
            <a:gsLst>
              <a:gs pos="0">
                <a:srgbClr val="ABABD1">
                  <a:tint val="66000"/>
                  <a:satMod val="160000"/>
                </a:srgbClr>
              </a:gs>
              <a:gs pos="50000">
                <a:srgbClr val="ABABD1">
                  <a:tint val="44500"/>
                  <a:satMod val="160000"/>
                </a:srgbClr>
              </a:gs>
              <a:gs pos="100000">
                <a:srgbClr val="ABABD1">
                  <a:tint val="23500"/>
                  <a:satMod val="160000"/>
                </a:srgbClr>
              </a:gs>
            </a:gsLst>
            <a:lin ang="2700000" scaled="1"/>
            <a:tileRect/>
          </a:gradFill>
          <a:ln>
            <a:solidFill>
              <a:srgbClr val="002060"/>
            </a:solidFill>
          </a:ln>
          <a:scene3d>
            <a:camera prst="orthographicFront"/>
            <a:lightRig rig="threePt" dir="t"/>
          </a:scene3d>
          <a:sp3d>
            <a:bevelT w="114300" prst="artDeco"/>
          </a:sp3d>
        </p:spPr>
        <p:style>
          <a:lnRef idx="2">
            <a:schemeClr val="accent5"/>
          </a:lnRef>
          <a:fillRef idx="1">
            <a:schemeClr val="lt1"/>
          </a:fillRef>
          <a:effectRef idx="0">
            <a:schemeClr val="accent5"/>
          </a:effectRef>
          <a:fontRef idx="minor">
            <a:schemeClr val="dk1"/>
          </a:fontRef>
        </p:style>
        <p:txBody>
          <a:bodyPr rtlCol="0" anchor="ctr"/>
          <a:lstStyle/>
          <a:p>
            <a:pPr algn="ctr"/>
            <a:r>
              <a:rPr lang="ru-RU" sz="1200" b="1" dirty="0">
                <a:solidFill>
                  <a:schemeClr val="tx1"/>
                </a:solidFill>
                <a:latin typeface="Times New Roman" panose="02020603050405020304" pitchFamily="18" charset="0"/>
                <a:cs typeface="Times New Roman" panose="02020603050405020304" pitchFamily="18" charset="0"/>
              </a:rPr>
              <a:t>о</a:t>
            </a:r>
            <a:r>
              <a:rPr lang="ru-RU" sz="1200" b="1" dirty="0" smtClean="0">
                <a:solidFill>
                  <a:schemeClr val="tx1"/>
                </a:solidFill>
                <a:latin typeface="Times New Roman" panose="02020603050405020304" pitchFamily="18" charset="0"/>
                <a:cs typeface="Times New Roman" panose="02020603050405020304" pitchFamily="18" charset="0"/>
              </a:rPr>
              <a:t>сновные</a:t>
            </a:r>
            <a:r>
              <a:rPr lang="ru-RU" sz="1200" dirty="0" smtClean="0">
                <a:solidFill>
                  <a:schemeClr val="tx1"/>
                </a:solidFill>
                <a:latin typeface="Times New Roman" panose="02020603050405020304" pitchFamily="18" charset="0"/>
                <a:cs typeface="Times New Roman" panose="02020603050405020304" pitchFamily="18" charset="0"/>
              </a:rPr>
              <a:t> программы профессионального обучения</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45" name="Скругленный прямоугольник 44"/>
          <p:cNvSpPr/>
          <p:nvPr/>
        </p:nvSpPr>
        <p:spPr>
          <a:xfrm>
            <a:off x="3879489" y="5651233"/>
            <a:ext cx="1843657" cy="897147"/>
          </a:xfrm>
          <a:prstGeom prst="roundRect">
            <a:avLst>
              <a:gd name="adj" fmla="val 20259"/>
            </a:avLst>
          </a:prstGeom>
          <a:gradFill flip="none" rotWithShape="1">
            <a:gsLst>
              <a:gs pos="0">
                <a:srgbClr val="ABABD1">
                  <a:tint val="66000"/>
                  <a:satMod val="160000"/>
                </a:srgbClr>
              </a:gs>
              <a:gs pos="50000">
                <a:srgbClr val="ABABD1">
                  <a:tint val="44500"/>
                  <a:satMod val="160000"/>
                </a:srgbClr>
              </a:gs>
              <a:gs pos="100000">
                <a:srgbClr val="ABABD1">
                  <a:tint val="23500"/>
                  <a:satMod val="160000"/>
                </a:srgbClr>
              </a:gs>
            </a:gsLst>
            <a:lin ang="2700000" scaled="1"/>
            <a:tileRect/>
          </a:gradFill>
          <a:ln>
            <a:solidFill>
              <a:srgbClr val="002060"/>
            </a:solidFill>
          </a:ln>
          <a:scene3d>
            <a:camera prst="orthographicFront"/>
            <a:lightRig rig="threePt" dir="t"/>
          </a:scene3d>
          <a:sp3d>
            <a:bevelT w="114300" prst="artDeco"/>
          </a:sp3d>
        </p:spPr>
        <p:style>
          <a:lnRef idx="2">
            <a:schemeClr val="accent5"/>
          </a:lnRef>
          <a:fillRef idx="1">
            <a:schemeClr val="lt1"/>
          </a:fillRef>
          <a:effectRef idx="0">
            <a:schemeClr val="accent5"/>
          </a:effectRef>
          <a:fontRef idx="minor">
            <a:schemeClr val="dk1"/>
          </a:fontRef>
        </p:style>
        <p:txBody>
          <a:bodyPr rtlCol="0" anchor="ctr"/>
          <a:lstStyle/>
          <a:p>
            <a:pPr algn="ctr"/>
            <a:r>
              <a:rPr lang="ru-RU" sz="1200" b="1" dirty="0">
                <a:solidFill>
                  <a:schemeClr val="tx1"/>
                </a:solidFill>
                <a:latin typeface="Times New Roman" panose="02020603050405020304" pitchFamily="18" charset="0"/>
                <a:cs typeface="Times New Roman" panose="02020603050405020304" pitchFamily="18" charset="0"/>
              </a:rPr>
              <a:t>д</a:t>
            </a:r>
            <a:r>
              <a:rPr lang="ru-RU" sz="1200" b="1" dirty="0" smtClean="0">
                <a:solidFill>
                  <a:schemeClr val="tx1"/>
                </a:solidFill>
                <a:latin typeface="Times New Roman" panose="02020603050405020304" pitchFamily="18" charset="0"/>
                <a:cs typeface="Times New Roman" panose="02020603050405020304" pitchFamily="18" charset="0"/>
              </a:rPr>
              <a:t>ополнительные</a:t>
            </a:r>
            <a:r>
              <a:rPr lang="ru-RU" sz="1200" dirty="0" smtClean="0">
                <a:solidFill>
                  <a:schemeClr val="tx1"/>
                </a:solidFill>
                <a:latin typeface="Times New Roman" panose="02020603050405020304" pitchFamily="18" charset="0"/>
                <a:cs typeface="Times New Roman" panose="02020603050405020304" pitchFamily="18" charset="0"/>
              </a:rPr>
              <a:t> образовательные </a:t>
            </a:r>
            <a:r>
              <a:rPr lang="ru-RU" sz="1100" dirty="0" smtClean="0">
                <a:solidFill>
                  <a:schemeClr val="tx1"/>
                </a:solidFill>
                <a:latin typeface="Times New Roman" panose="02020603050405020304" pitchFamily="18" charset="0"/>
                <a:cs typeface="Times New Roman" panose="02020603050405020304" pitchFamily="18" charset="0"/>
              </a:rPr>
              <a:t>(общеобразовательные и профессиональные</a:t>
            </a:r>
            <a:r>
              <a:rPr lang="ru-RU" sz="1100" dirty="0">
                <a:solidFill>
                  <a:schemeClr val="tx1"/>
                </a:solidFill>
                <a:latin typeface="Times New Roman" panose="02020603050405020304" pitchFamily="18" charset="0"/>
                <a:cs typeface="Times New Roman" panose="02020603050405020304" pitchFamily="18" charset="0"/>
              </a:rPr>
              <a:t>) программы </a:t>
            </a:r>
          </a:p>
        </p:txBody>
      </p:sp>
      <p:sp>
        <p:nvSpPr>
          <p:cNvPr id="49" name="Скругленный прямоугольник 48"/>
          <p:cNvSpPr/>
          <p:nvPr/>
        </p:nvSpPr>
        <p:spPr>
          <a:xfrm>
            <a:off x="3879489" y="4987748"/>
            <a:ext cx="1758270" cy="621465"/>
          </a:xfrm>
          <a:prstGeom prst="roundRect">
            <a:avLst>
              <a:gd name="adj" fmla="val 24975"/>
            </a:avLst>
          </a:prstGeom>
          <a:gradFill flip="none" rotWithShape="1">
            <a:gsLst>
              <a:gs pos="0">
                <a:srgbClr val="ABABD1">
                  <a:tint val="66000"/>
                  <a:satMod val="160000"/>
                </a:srgbClr>
              </a:gs>
              <a:gs pos="50000">
                <a:srgbClr val="ABABD1">
                  <a:tint val="44500"/>
                  <a:satMod val="160000"/>
                </a:srgbClr>
              </a:gs>
              <a:gs pos="100000">
                <a:srgbClr val="ABABD1">
                  <a:tint val="23500"/>
                  <a:satMod val="160000"/>
                </a:srgbClr>
              </a:gs>
            </a:gsLst>
            <a:lin ang="2700000" scaled="1"/>
            <a:tileRect/>
          </a:gradFill>
          <a:ln>
            <a:solidFill>
              <a:srgbClr val="002060"/>
            </a:solidFill>
          </a:ln>
          <a:scene3d>
            <a:camera prst="orthographicFront"/>
            <a:lightRig rig="threePt" dir="t"/>
          </a:scene3d>
          <a:sp3d>
            <a:bevelT w="114300" prst="artDeco"/>
          </a:sp3d>
        </p:spPr>
        <p:style>
          <a:lnRef idx="2">
            <a:schemeClr val="accent5"/>
          </a:lnRef>
          <a:fillRef idx="1">
            <a:schemeClr val="lt1"/>
          </a:fillRef>
          <a:effectRef idx="0">
            <a:schemeClr val="accent5"/>
          </a:effectRef>
          <a:fontRef idx="minor">
            <a:schemeClr val="dk1"/>
          </a:fontRef>
        </p:style>
        <p:txBody>
          <a:bodyPr rtlCol="0" anchor="ctr"/>
          <a:lstStyle/>
          <a:p>
            <a:pPr algn="ctr"/>
            <a:r>
              <a:rPr lang="ru-RU" sz="1200" b="1" dirty="0" smtClean="0">
                <a:solidFill>
                  <a:schemeClr val="tx1"/>
                </a:solidFill>
                <a:latin typeface="Times New Roman" panose="02020603050405020304" pitchFamily="18" charset="0"/>
                <a:cs typeface="Times New Roman" panose="02020603050405020304" pitchFamily="18" charset="0"/>
              </a:rPr>
              <a:t>основные</a:t>
            </a:r>
            <a:r>
              <a:rPr lang="ru-RU" sz="1200" dirty="0" smtClean="0">
                <a:solidFill>
                  <a:schemeClr val="tx1"/>
                </a:solidFill>
                <a:latin typeface="Times New Roman" panose="02020603050405020304" pitchFamily="18" charset="0"/>
                <a:cs typeface="Times New Roman" panose="02020603050405020304" pitchFamily="18" charset="0"/>
              </a:rPr>
              <a:t> программы дошкольного образования</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50" name="Скругленный прямоугольник 49"/>
          <p:cNvSpPr/>
          <p:nvPr/>
        </p:nvSpPr>
        <p:spPr>
          <a:xfrm>
            <a:off x="1857356" y="4418795"/>
            <a:ext cx="1886829" cy="838908"/>
          </a:xfrm>
          <a:prstGeom prst="roundRect">
            <a:avLst>
              <a:gd name="adj" fmla="val 21635"/>
            </a:avLst>
          </a:prstGeom>
          <a:gradFill flip="none" rotWithShape="1">
            <a:gsLst>
              <a:gs pos="0">
                <a:srgbClr val="ABABD1">
                  <a:tint val="66000"/>
                  <a:satMod val="160000"/>
                </a:srgbClr>
              </a:gs>
              <a:gs pos="50000">
                <a:srgbClr val="ABABD1">
                  <a:tint val="44500"/>
                  <a:satMod val="160000"/>
                </a:srgbClr>
              </a:gs>
              <a:gs pos="100000">
                <a:srgbClr val="ABABD1">
                  <a:tint val="23500"/>
                  <a:satMod val="160000"/>
                </a:srgbClr>
              </a:gs>
            </a:gsLst>
            <a:lin ang="2700000" scaled="1"/>
            <a:tileRect/>
          </a:gradFill>
          <a:ln>
            <a:solidFill>
              <a:srgbClr val="002060"/>
            </a:solidFill>
          </a:ln>
          <a:scene3d>
            <a:camera prst="orthographicFront"/>
            <a:lightRig rig="threePt" dir="t"/>
          </a:scene3d>
          <a:sp3d>
            <a:bevelT w="114300" prst="artDeco"/>
          </a:sp3d>
        </p:spPr>
        <p:style>
          <a:lnRef idx="2">
            <a:schemeClr val="accent5"/>
          </a:lnRef>
          <a:fillRef idx="1">
            <a:schemeClr val="lt1"/>
          </a:fillRef>
          <a:effectRef idx="0">
            <a:schemeClr val="accent5"/>
          </a:effectRef>
          <a:fontRef idx="minor">
            <a:schemeClr val="dk1"/>
          </a:fontRef>
        </p:style>
        <p:txBody>
          <a:bodyPr rtlCol="0" anchor="ctr"/>
          <a:lstStyle/>
          <a:p>
            <a:pPr algn="ctr"/>
            <a:r>
              <a:rPr lang="ru-RU" sz="1200" b="1" dirty="0">
                <a:solidFill>
                  <a:schemeClr val="tx1"/>
                </a:solidFill>
                <a:latin typeface="Times New Roman" panose="02020603050405020304" pitchFamily="18" charset="0"/>
                <a:cs typeface="Times New Roman" panose="02020603050405020304" pitchFamily="18" charset="0"/>
              </a:rPr>
              <a:t>о</a:t>
            </a:r>
            <a:r>
              <a:rPr lang="ru-RU" sz="1200" b="1" dirty="0" smtClean="0">
                <a:solidFill>
                  <a:schemeClr val="tx1"/>
                </a:solidFill>
                <a:latin typeface="Times New Roman" panose="02020603050405020304" pitchFamily="18" charset="0"/>
                <a:cs typeface="Times New Roman" panose="02020603050405020304" pitchFamily="18" charset="0"/>
              </a:rPr>
              <a:t>сновные</a:t>
            </a:r>
            <a:r>
              <a:rPr lang="ru-RU" sz="1200" dirty="0" smtClean="0">
                <a:solidFill>
                  <a:schemeClr val="tx1"/>
                </a:solidFill>
                <a:latin typeface="Times New Roman" panose="02020603050405020304" pitchFamily="18" charset="0"/>
                <a:cs typeface="Times New Roman" panose="02020603050405020304" pitchFamily="18" charset="0"/>
              </a:rPr>
              <a:t> и </a:t>
            </a:r>
            <a:r>
              <a:rPr lang="ru-RU" sz="1200" b="1" dirty="0" smtClean="0">
                <a:solidFill>
                  <a:schemeClr val="tx1"/>
                </a:solidFill>
                <a:latin typeface="Times New Roman" panose="02020603050405020304" pitchFamily="18" charset="0"/>
                <a:cs typeface="Times New Roman" panose="02020603050405020304" pitchFamily="18" charset="0"/>
              </a:rPr>
              <a:t>дополнительные</a:t>
            </a:r>
            <a:r>
              <a:rPr lang="ru-RU" sz="1200" dirty="0" smtClean="0">
                <a:solidFill>
                  <a:schemeClr val="tx1"/>
                </a:solidFill>
                <a:latin typeface="Times New Roman" panose="02020603050405020304" pitchFamily="18" charset="0"/>
                <a:cs typeface="Times New Roman" panose="02020603050405020304" pitchFamily="18" charset="0"/>
              </a:rPr>
              <a:t> общеобразовательные программы</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51" name="Скругленный прямоугольник 50"/>
          <p:cNvSpPr/>
          <p:nvPr/>
        </p:nvSpPr>
        <p:spPr>
          <a:xfrm>
            <a:off x="1857355" y="5285744"/>
            <a:ext cx="1886829" cy="646938"/>
          </a:xfrm>
          <a:prstGeom prst="roundRect">
            <a:avLst>
              <a:gd name="adj" fmla="val 27720"/>
            </a:avLst>
          </a:prstGeom>
          <a:gradFill flip="none" rotWithShape="1">
            <a:gsLst>
              <a:gs pos="0">
                <a:srgbClr val="ABABD1">
                  <a:tint val="66000"/>
                  <a:satMod val="160000"/>
                </a:srgbClr>
              </a:gs>
              <a:gs pos="50000">
                <a:srgbClr val="ABABD1">
                  <a:tint val="44500"/>
                  <a:satMod val="160000"/>
                </a:srgbClr>
              </a:gs>
              <a:gs pos="100000">
                <a:srgbClr val="ABABD1">
                  <a:tint val="23500"/>
                  <a:satMod val="160000"/>
                </a:srgbClr>
              </a:gs>
            </a:gsLst>
            <a:lin ang="2700000" scaled="1"/>
            <a:tileRect/>
          </a:gradFill>
          <a:ln>
            <a:solidFill>
              <a:srgbClr val="002060"/>
            </a:solidFill>
          </a:ln>
          <a:scene3d>
            <a:camera prst="orthographicFront"/>
            <a:lightRig rig="threePt" dir="t"/>
          </a:scene3d>
          <a:sp3d>
            <a:bevelT w="114300" prst="artDeco"/>
          </a:sp3d>
        </p:spPr>
        <p:style>
          <a:lnRef idx="2">
            <a:schemeClr val="accent5"/>
          </a:lnRef>
          <a:fillRef idx="1">
            <a:schemeClr val="lt1"/>
          </a:fillRef>
          <a:effectRef idx="0">
            <a:schemeClr val="accent5"/>
          </a:effectRef>
          <a:fontRef idx="minor">
            <a:schemeClr val="dk1"/>
          </a:fontRef>
        </p:style>
        <p:txBody>
          <a:bodyPr rtlCol="0" anchor="ctr"/>
          <a:lstStyle/>
          <a:p>
            <a:pPr algn="ctr"/>
            <a:r>
              <a:rPr lang="ru-RU" sz="1200" b="1" dirty="0">
                <a:solidFill>
                  <a:schemeClr val="tx1"/>
                </a:solidFill>
                <a:latin typeface="Times New Roman" panose="02020603050405020304" pitchFamily="18" charset="0"/>
                <a:cs typeface="Times New Roman" panose="02020603050405020304" pitchFamily="18" charset="0"/>
              </a:rPr>
              <a:t>о</a:t>
            </a:r>
            <a:r>
              <a:rPr lang="ru-RU" sz="1200" b="1" dirty="0" smtClean="0">
                <a:solidFill>
                  <a:schemeClr val="tx1"/>
                </a:solidFill>
                <a:latin typeface="Times New Roman" panose="02020603050405020304" pitchFamily="18" charset="0"/>
                <a:cs typeface="Times New Roman" panose="02020603050405020304" pitchFamily="18" charset="0"/>
              </a:rPr>
              <a:t>сновные</a:t>
            </a:r>
            <a:r>
              <a:rPr lang="ru-RU" sz="1200" dirty="0" smtClean="0">
                <a:solidFill>
                  <a:schemeClr val="tx1"/>
                </a:solidFill>
                <a:latin typeface="Times New Roman" panose="02020603050405020304" pitchFamily="18" charset="0"/>
                <a:cs typeface="Times New Roman" panose="02020603050405020304" pitchFamily="18" charset="0"/>
              </a:rPr>
              <a:t> программы профессионального обучения</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52" name="Скругленный прямоугольник 51"/>
          <p:cNvSpPr/>
          <p:nvPr/>
        </p:nvSpPr>
        <p:spPr>
          <a:xfrm>
            <a:off x="321453" y="4418795"/>
            <a:ext cx="1419763" cy="922624"/>
          </a:xfrm>
          <a:prstGeom prst="roundRect">
            <a:avLst>
              <a:gd name="adj" fmla="val 22858"/>
            </a:avLst>
          </a:prstGeom>
          <a:gradFill flip="none" rotWithShape="1">
            <a:gsLst>
              <a:gs pos="0">
                <a:srgbClr val="ABABD1">
                  <a:tint val="66000"/>
                  <a:satMod val="160000"/>
                </a:srgbClr>
              </a:gs>
              <a:gs pos="50000">
                <a:srgbClr val="ABABD1">
                  <a:tint val="44500"/>
                  <a:satMod val="160000"/>
                </a:srgbClr>
              </a:gs>
              <a:gs pos="100000">
                <a:srgbClr val="ABABD1">
                  <a:tint val="23500"/>
                  <a:satMod val="160000"/>
                </a:srgbClr>
              </a:gs>
            </a:gsLst>
            <a:lin ang="2700000" scaled="1"/>
            <a:tileRect/>
          </a:gradFill>
          <a:ln>
            <a:solidFill>
              <a:srgbClr val="002060"/>
            </a:solidFill>
          </a:ln>
          <a:scene3d>
            <a:camera prst="orthographicFront"/>
            <a:lightRig rig="threePt" dir="t"/>
          </a:scene3d>
          <a:sp3d>
            <a:bevelT w="114300" prst="artDeco"/>
          </a:sp3d>
        </p:spPr>
        <p:style>
          <a:lnRef idx="2">
            <a:schemeClr val="accent5"/>
          </a:lnRef>
          <a:fillRef idx="1">
            <a:schemeClr val="lt1"/>
          </a:fillRef>
          <a:effectRef idx="0">
            <a:schemeClr val="accent5"/>
          </a:effectRef>
          <a:fontRef idx="minor">
            <a:schemeClr val="dk1"/>
          </a:fontRef>
        </p:style>
        <p:txBody>
          <a:bodyPr rtlCol="0" anchor="ctr"/>
          <a:lstStyle/>
          <a:p>
            <a:pPr algn="ctr"/>
            <a:r>
              <a:rPr lang="ru-RU" sz="1200" b="1" dirty="0">
                <a:solidFill>
                  <a:schemeClr val="tx1"/>
                </a:solidFill>
                <a:latin typeface="Times New Roman" panose="02020603050405020304" pitchFamily="18" charset="0"/>
                <a:cs typeface="Times New Roman" panose="02020603050405020304" pitchFamily="18" charset="0"/>
              </a:rPr>
              <a:t>о</a:t>
            </a:r>
            <a:r>
              <a:rPr lang="ru-RU" sz="1200" b="1" dirty="0" smtClean="0">
                <a:solidFill>
                  <a:schemeClr val="tx1"/>
                </a:solidFill>
                <a:latin typeface="Times New Roman" panose="02020603050405020304" pitchFamily="18" charset="0"/>
                <a:cs typeface="Times New Roman" panose="02020603050405020304" pitchFamily="18" charset="0"/>
              </a:rPr>
              <a:t>сновные</a:t>
            </a:r>
            <a:r>
              <a:rPr lang="ru-RU" sz="1200" dirty="0" smtClean="0">
                <a:solidFill>
                  <a:schemeClr val="tx1"/>
                </a:solidFill>
                <a:latin typeface="Times New Roman" panose="02020603050405020304" pitchFamily="18" charset="0"/>
                <a:cs typeface="Times New Roman" panose="02020603050405020304" pitchFamily="18" charset="0"/>
              </a:rPr>
              <a:t> программы </a:t>
            </a:r>
            <a:r>
              <a:rPr lang="ru-RU" sz="1200" dirty="0" err="1" smtClean="0">
                <a:solidFill>
                  <a:schemeClr val="tx1"/>
                </a:solidFill>
                <a:latin typeface="Times New Roman" panose="02020603050405020304" pitchFamily="18" charset="0"/>
                <a:cs typeface="Times New Roman" panose="02020603050405020304" pitchFamily="18" charset="0"/>
              </a:rPr>
              <a:t>профес-сионального</a:t>
            </a:r>
            <a:r>
              <a:rPr lang="ru-RU" sz="1200" dirty="0" smtClean="0">
                <a:solidFill>
                  <a:schemeClr val="tx1"/>
                </a:solidFill>
                <a:latin typeface="Times New Roman" panose="02020603050405020304" pitchFamily="18" charset="0"/>
                <a:cs typeface="Times New Roman" panose="02020603050405020304" pitchFamily="18" charset="0"/>
              </a:rPr>
              <a:t> обучения</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53" name="Скругленный прямоугольник 52"/>
          <p:cNvSpPr/>
          <p:nvPr/>
        </p:nvSpPr>
        <p:spPr>
          <a:xfrm>
            <a:off x="286951" y="5341419"/>
            <a:ext cx="1486520" cy="835094"/>
          </a:xfrm>
          <a:prstGeom prst="roundRect">
            <a:avLst>
              <a:gd name="adj" fmla="val 26332"/>
            </a:avLst>
          </a:prstGeom>
          <a:gradFill flip="none" rotWithShape="1">
            <a:gsLst>
              <a:gs pos="0">
                <a:srgbClr val="ABABD1">
                  <a:tint val="66000"/>
                  <a:satMod val="160000"/>
                </a:srgbClr>
              </a:gs>
              <a:gs pos="50000">
                <a:srgbClr val="ABABD1">
                  <a:tint val="44500"/>
                  <a:satMod val="160000"/>
                </a:srgbClr>
              </a:gs>
              <a:gs pos="100000">
                <a:srgbClr val="ABABD1">
                  <a:tint val="23500"/>
                  <a:satMod val="160000"/>
                </a:srgbClr>
              </a:gs>
            </a:gsLst>
            <a:lin ang="2700000" scaled="1"/>
            <a:tileRect/>
          </a:gradFill>
          <a:ln>
            <a:solidFill>
              <a:srgbClr val="002060"/>
            </a:solidFill>
          </a:ln>
          <a:scene3d>
            <a:camera prst="orthographicFront"/>
            <a:lightRig rig="threePt" dir="t"/>
          </a:scene3d>
          <a:sp3d>
            <a:bevelT w="114300" prst="artDeco"/>
          </a:sp3d>
        </p:spPr>
        <p:style>
          <a:lnRef idx="2">
            <a:schemeClr val="accent5"/>
          </a:lnRef>
          <a:fillRef idx="1">
            <a:schemeClr val="lt1"/>
          </a:fillRef>
          <a:effectRef idx="0">
            <a:schemeClr val="accent5"/>
          </a:effectRef>
          <a:fontRef idx="minor">
            <a:schemeClr val="dk1"/>
          </a:fontRef>
        </p:style>
        <p:txBody>
          <a:bodyPr rtlCol="0" anchor="ctr"/>
          <a:lstStyle/>
          <a:p>
            <a:pPr algn="ctr"/>
            <a:r>
              <a:rPr lang="ru-RU" sz="1200" b="1" dirty="0">
                <a:solidFill>
                  <a:schemeClr val="tx1"/>
                </a:solidFill>
                <a:latin typeface="Times New Roman" panose="02020603050405020304" pitchFamily="18" charset="0"/>
                <a:cs typeface="Times New Roman" panose="02020603050405020304" pitchFamily="18" charset="0"/>
              </a:rPr>
              <a:t>д</a:t>
            </a:r>
            <a:r>
              <a:rPr lang="ru-RU" sz="1200" b="1" dirty="0" smtClean="0">
                <a:solidFill>
                  <a:schemeClr val="tx1"/>
                </a:solidFill>
                <a:latin typeface="Times New Roman" panose="02020603050405020304" pitchFamily="18" charset="0"/>
                <a:cs typeface="Times New Roman" panose="02020603050405020304" pitchFamily="18" charset="0"/>
              </a:rPr>
              <a:t>ополнительные</a:t>
            </a:r>
            <a:r>
              <a:rPr lang="ru-RU" sz="1200" dirty="0" smtClean="0">
                <a:solidFill>
                  <a:schemeClr val="tx1"/>
                </a:solidFill>
                <a:latin typeface="Times New Roman" panose="02020603050405020304" pitchFamily="18" charset="0"/>
                <a:cs typeface="Times New Roman" panose="02020603050405020304" pitchFamily="18" charset="0"/>
              </a:rPr>
              <a:t> </a:t>
            </a:r>
            <a:r>
              <a:rPr lang="ru-RU" sz="1200" dirty="0" err="1" smtClean="0">
                <a:solidFill>
                  <a:schemeClr val="tx1"/>
                </a:solidFill>
                <a:latin typeface="Times New Roman" panose="02020603050405020304" pitchFamily="18" charset="0"/>
                <a:cs typeface="Times New Roman" panose="02020603050405020304" pitchFamily="18" charset="0"/>
              </a:rPr>
              <a:t>профес-сиональные</a:t>
            </a:r>
            <a:r>
              <a:rPr lang="ru-RU" sz="1200" b="1" dirty="0" smtClean="0">
                <a:solidFill>
                  <a:schemeClr val="tx1"/>
                </a:solidFill>
                <a:latin typeface="Times New Roman" panose="02020603050405020304" pitchFamily="18" charset="0"/>
                <a:cs typeface="Times New Roman" panose="02020603050405020304" pitchFamily="18" charset="0"/>
              </a:rPr>
              <a:t> </a:t>
            </a:r>
            <a:r>
              <a:rPr lang="ru-RU" sz="1200" dirty="0" smtClean="0">
                <a:solidFill>
                  <a:schemeClr val="tx1"/>
                </a:solidFill>
                <a:latin typeface="Times New Roman" panose="02020603050405020304" pitchFamily="18" charset="0"/>
                <a:cs typeface="Times New Roman" panose="02020603050405020304" pitchFamily="18" charset="0"/>
              </a:rPr>
              <a:t>программы</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8" name="Правая фигурная скобка 7"/>
          <p:cNvSpPr/>
          <p:nvPr/>
        </p:nvSpPr>
        <p:spPr>
          <a:xfrm rot="5400000">
            <a:off x="4467934" y="3303494"/>
            <a:ext cx="327804" cy="1775305"/>
          </a:xfrm>
          <a:prstGeom prst="rightBrace">
            <a:avLst>
              <a:gd name="adj1" fmla="val 71491"/>
              <a:gd name="adj2" fmla="val 49514"/>
            </a:avLst>
          </a:prstGeom>
          <a:ln w="28575">
            <a:solidFill>
              <a:srgbClr val="3D418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5" name="Правая фигурная скобка 54"/>
          <p:cNvSpPr/>
          <p:nvPr/>
        </p:nvSpPr>
        <p:spPr>
          <a:xfrm rot="5400000">
            <a:off x="2291202" y="3282075"/>
            <a:ext cx="327804" cy="1775305"/>
          </a:xfrm>
          <a:prstGeom prst="rightBrace">
            <a:avLst>
              <a:gd name="adj1" fmla="val 71491"/>
              <a:gd name="adj2" fmla="val 49514"/>
            </a:avLst>
          </a:prstGeom>
          <a:ln w="28575">
            <a:solidFill>
              <a:srgbClr val="3D418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6" name="Правая фигурная скобка 55"/>
          <p:cNvSpPr/>
          <p:nvPr/>
        </p:nvSpPr>
        <p:spPr>
          <a:xfrm rot="5400000">
            <a:off x="648580" y="3713192"/>
            <a:ext cx="327804" cy="904733"/>
          </a:xfrm>
          <a:prstGeom prst="rightBrace">
            <a:avLst>
              <a:gd name="adj1" fmla="val 71491"/>
              <a:gd name="adj2" fmla="val 49514"/>
            </a:avLst>
          </a:prstGeom>
          <a:ln w="28575">
            <a:solidFill>
              <a:srgbClr val="3D418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extLst>
      <p:ext uri="{BB962C8B-B14F-4D97-AF65-F5344CB8AC3E}">
        <p14:creationId xmlns:p14="http://schemas.microsoft.com/office/powerpoint/2010/main" val="25560016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154776" y="717377"/>
            <a:ext cx="8834447" cy="6009067"/>
          </a:xfrm>
          <a:prstGeom prst="roundRect">
            <a:avLst>
              <a:gd name="adj" fmla="val 4823"/>
            </a:avLst>
          </a:prstGeom>
          <a:solidFill>
            <a:srgbClr val="3D4187"/>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endParaRPr lang="ru-RU" sz="1600" kern="0" dirty="0" smtClean="0">
              <a:solidFill>
                <a:schemeClr val="bg1"/>
              </a:solidFill>
              <a:latin typeface="Times New Roman" panose="02020603050405020304" pitchFamily="18" charset="0"/>
              <a:cs typeface="Times New Roman" panose="02020603050405020304" pitchFamily="18" charset="0"/>
            </a:endParaRPr>
          </a:p>
          <a:p>
            <a:pPr lvl="0"/>
            <a:endParaRPr lang="ru-RU" dirty="0"/>
          </a:p>
        </p:txBody>
      </p:sp>
      <p:sp>
        <p:nvSpPr>
          <p:cNvPr id="10" name="Прямоугольник 9"/>
          <p:cNvSpPr/>
          <p:nvPr/>
        </p:nvSpPr>
        <p:spPr>
          <a:xfrm>
            <a:off x="1857356" y="236493"/>
            <a:ext cx="7164288" cy="49237"/>
          </a:xfrm>
          <a:prstGeom prst="rect">
            <a:avLst/>
          </a:prstGeom>
          <a:gradFill flip="none" rotWithShape="1">
            <a:gsLst>
              <a:gs pos="0">
                <a:srgbClr val="06068F"/>
              </a:gs>
              <a:gs pos="100000">
                <a:srgbClr val="FFFFFF"/>
              </a:gs>
            </a:gsLst>
            <a:path path="circle">
              <a:fillToRect l="100000" t="100000"/>
            </a:path>
            <a:tileRect r="-100000" b="-10000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dirty="0">
              <a:solidFill>
                <a:srgbClr val="7A3D00"/>
              </a:solidFill>
              <a:latin typeface="Arial" panose="020B0604020202020204" pitchFamily="34" charset="0"/>
              <a:cs typeface="Arial" panose="020B0604020202020204" pitchFamily="34" charset="0"/>
            </a:endParaRPr>
          </a:p>
        </p:txBody>
      </p:sp>
      <p:pic>
        <p:nvPicPr>
          <p:cNvPr id="12" name="Изображение 11" descr="gerb1.png"/>
          <p:cNvPicPr>
            <a:picLocks noChangeAspect="1"/>
          </p:cNvPicPr>
          <p:nvPr/>
        </p:nvPicPr>
        <p:blipFill rotWithShape="1">
          <a:blip r:embed="rId3" cstate="print">
            <a:alphaModFix/>
            <a:extLst>
              <a:ext uri="{28A0092B-C50C-407E-A947-70E740481C1C}">
                <a14:useLocalDpi xmlns:a14="http://schemas.microsoft.com/office/drawing/2010/main" val="0"/>
              </a:ext>
            </a:extLst>
          </a:blip>
          <a:srcRect r="1220"/>
          <a:stretch/>
        </p:blipFill>
        <p:spPr>
          <a:xfrm flipH="1">
            <a:off x="0" y="1"/>
            <a:ext cx="642910" cy="558560"/>
          </a:xfrm>
          <a:prstGeom prst="rect">
            <a:avLst/>
          </a:prstGeom>
        </p:spPr>
      </p:pic>
      <p:sp>
        <p:nvSpPr>
          <p:cNvPr id="9" name="Прямоугольник 15"/>
          <p:cNvSpPr>
            <a:spLocks noChangeArrowheads="1"/>
          </p:cNvSpPr>
          <p:nvPr/>
        </p:nvSpPr>
        <p:spPr bwMode="auto">
          <a:xfrm>
            <a:off x="3500432" y="-24"/>
            <a:ext cx="5499553" cy="215444"/>
          </a:xfrm>
          <a:prstGeom prst="rect">
            <a:avLst/>
          </a:prstGeom>
          <a:noFill/>
          <a:ln w="9525">
            <a:noFill/>
            <a:miter lim="800000"/>
            <a:headEnd/>
            <a:tailEnd/>
          </a:ln>
        </p:spPr>
        <p:txBody>
          <a:bodyPr wrap="square">
            <a:spAutoFit/>
          </a:bodyPr>
          <a:lstStyle/>
          <a:p>
            <a:pPr algn="r">
              <a:defRPr/>
            </a:pPr>
            <a:r>
              <a:rPr lang="ru-RU" sz="800" b="1" dirty="0">
                <a:solidFill>
                  <a:schemeClr val="tx2">
                    <a:lumMod val="50000"/>
                  </a:schemeClr>
                </a:solidFill>
                <a:latin typeface="Arial" panose="020B0604020202020204" pitchFamily="34" charset="0"/>
                <a:cs typeface="Arial" panose="020B0604020202020204" pitchFamily="34" charset="0"/>
              </a:rPr>
              <a:t>ДЕПАРТАМЕНТ ОБРАЗОВАНИЯ И НАУКИ КОСТРОМСКОЙ ОБЛАСТИ</a:t>
            </a:r>
          </a:p>
        </p:txBody>
      </p:sp>
      <p:sp>
        <p:nvSpPr>
          <p:cNvPr id="11" name="Прямоугольник 15"/>
          <p:cNvSpPr>
            <a:spLocks noChangeArrowheads="1"/>
          </p:cNvSpPr>
          <p:nvPr/>
        </p:nvSpPr>
        <p:spPr bwMode="auto">
          <a:xfrm>
            <a:off x="0" y="332656"/>
            <a:ext cx="9144000" cy="384721"/>
          </a:xfrm>
          <a:prstGeom prst="rect">
            <a:avLst/>
          </a:prstGeom>
          <a:noFill/>
          <a:ln w="9525">
            <a:noFill/>
            <a:miter lim="800000"/>
            <a:headEnd/>
            <a:tailEnd/>
          </a:ln>
        </p:spPr>
        <p:txBody>
          <a:bodyPr wrap="square">
            <a:spAutoFit/>
          </a:bodyPr>
          <a:lstStyle/>
          <a:p>
            <a:pPr algn="ctr"/>
            <a:r>
              <a:rPr lang="ru-RU" sz="1900" b="1" cap="small" dirty="0" smtClean="0">
                <a:latin typeface="Times New Roman" panose="02020603050405020304" pitchFamily="18" charset="0"/>
                <a:cs typeface="Times New Roman" panose="02020603050405020304" pitchFamily="18" charset="0"/>
              </a:rPr>
              <a:t>Лицензирование образовательной деятельности</a:t>
            </a:r>
            <a:endParaRPr lang="ru-RU" sz="1900" cap="small" dirty="0">
              <a:latin typeface="Times New Roman" panose="02020603050405020304" pitchFamily="18" charset="0"/>
              <a:cs typeface="Times New Roman" panose="02020603050405020304" pitchFamily="18" charset="0"/>
            </a:endParaRPr>
          </a:p>
        </p:txBody>
      </p:sp>
      <p:sp>
        <p:nvSpPr>
          <p:cNvPr id="2" name="Скругленный прямоугольник 1"/>
          <p:cNvSpPr/>
          <p:nvPr/>
        </p:nvSpPr>
        <p:spPr>
          <a:xfrm>
            <a:off x="321455" y="888522"/>
            <a:ext cx="8510284" cy="5672384"/>
          </a:xfrm>
          <a:prstGeom prst="roundRect">
            <a:avLst>
              <a:gd name="adj" fmla="val 41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кругленный прямоугольник 14"/>
          <p:cNvSpPr/>
          <p:nvPr/>
        </p:nvSpPr>
        <p:spPr>
          <a:xfrm>
            <a:off x="431712" y="1019555"/>
            <a:ext cx="8257829" cy="576332"/>
          </a:xfrm>
          <a:prstGeom prst="roundRect">
            <a:avLst>
              <a:gd name="adj" fmla="val 13458"/>
            </a:avLst>
          </a:prstGeom>
          <a:solidFill>
            <a:schemeClr val="accent5">
              <a:lumMod val="20000"/>
              <a:lumOff val="80000"/>
            </a:schemeClr>
          </a:solidFill>
          <a:ln>
            <a:solidFill>
              <a:srgbClr val="00206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ru-RU" b="1" dirty="0" smtClean="0">
                <a:latin typeface="Times New Roman" panose="02020603050405020304" pitchFamily="18" charset="0"/>
                <a:cs typeface="Times New Roman" panose="02020603050405020304" pitchFamily="18" charset="0"/>
              </a:rPr>
              <a:t>Предоставление лицензии</a:t>
            </a:r>
            <a:endParaRPr lang="ru-RU" dirty="0">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075096790"/>
              </p:ext>
            </p:extLst>
          </p:nvPr>
        </p:nvGraphicFramePr>
        <p:xfrm>
          <a:off x="431711" y="1915064"/>
          <a:ext cx="8257830" cy="4153159"/>
        </p:xfrm>
        <a:graphic>
          <a:graphicData uri="http://schemas.openxmlformats.org/drawingml/2006/table">
            <a:tbl>
              <a:tblPr firstRow="1" bandRow="1">
                <a:tableStyleId>{5940675A-B579-460E-94D1-54222C63F5DA}</a:tableStyleId>
              </a:tblPr>
              <a:tblGrid>
                <a:gridCol w="551701"/>
                <a:gridCol w="1535502"/>
                <a:gridCol w="3463537"/>
                <a:gridCol w="1353545"/>
                <a:gridCol w="1353545"/>
              </a:tblGrid>
              <a:tr h="817015">
                <a:tc>
                  <a:txBody>
                    <a:bodyPr/>
                    <a:lstStyle/>
                    <a:p>
                      <a:pPr algn="ctr"/>
                      <a:r>
                        <a:rPr lang="ru-RU" sz="1400" b="1" dirty="0" smtClean="0">
                          <a:latin typeface="Times New Roman" panose="02020603050405020304" pitchFamily="18" charset="0"/>
                          <a:cs typeface="Times New Roman" panose="02020603050405020304" pitchFamily="18" charset="0"/>
                        </a:rPr>
                        <a:t>№, п/п</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r>
                        <a:rPr lang="ru-RU" sz="1400" b="1" dirty="0" smtClean="0">
                          <a:latin typeface="Times New Roman" panose="02020603050405020304" pitchFamily="18" charset="0"/>
                          <a:cs typeface="Times New Roman" panose="02020603050405020304" pitchFamily="18" charset="0"/>
                        </a:rPr>
                        <a:t>Наименование</a:t>
                      </a:r>
                      <a:r>
                        <a:rPr lang="ru-RU" sz="1400" b="1" baseline="0" dirty="0" smtClean="0">
                          <a:latin typeface="Times New Roman" panose="02020603050405020304" pitchFamily="18" charset="0"/>
                          <a:cs typeface="Times New Roman" panose="02020603050405020304" pitchFamily="18" charset="0"/>
                        </a:rPr>
                        <a:t> процедуры</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r>
                        <a:rPr lang="ru-RU" sz="1400" b="1" dirty="0" smtClean="0">
                          <a:latin typeface="Times New Roman" panose="02020603050405020304" pitchFamily="18" charset="0"/>
                          <a:cs typeface="Times New Roman" panose="02020603050405020304" pitchFamily="18" charset="0"/>
                        </a:rPr>
                        <a:t>НПА</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r>
                        <a:rPr lang="ru-RU" sz="1400" b="1" dirty="0" smtClean="0">
                          <a:latin typeface="Times New Roman" panose="02020603050405020304" pitchFamily="18" charset="0"/>
                          <a:cs typeface="Times New Roman" panose="02020603050405020304" pitchFamily="18" charset="0"/>
                        </a:rPr>
                        <a:t>Срок оказания услуги</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r>
                        <a:rPr lang="ru-RU" sz="1400" b="1" dirty="0" smtClean="0">
                          <a:latin typeface="Times New Roman" panose="02020603050405020304" pitchFamily="18" charset="0"/>
                          <a:cs typeface="Times New Roman" panose="02020603050405020304" pitchFamily="18" charset="0"/>
                        </a:rPr>
                        <a:t>Размер </a:t>
                      </a:r>
                      <a:r>
                        <a:rPr lang="ru-RU" sz="1400" b="1" dirty="0" err="1" smtClean="0">
                          <a:latin typeface="Times New Roman" panose="02020603050405020304" pitchFamily="18" charset="0"/>
                          <a:cs typeface="Times New Roman" panose="02020603050405020304" pitchFamily="18" charset="0"/>
                        </a:rPr>
                        <a:t>гос.пошлины</a:t>
                      </a:r>
                      <a:endParaRPr lang="ru-RU" sz="1400" b="1" dirty="0">
                        <a:latin typeface="Times New Roman" panose="02020603050405020304" pitchFamily="18" charset="0"/>
                        <a:cs typeface="Times New Roman" panose="02020603050405020304" pitchFamily="18" charset="0"/>
                      </a:endParaRPr>
                    </a:p>
                  </a:txBody>
                  <a:tcPr/>
                </a:tc>
              </a:tr>
              <a:tr h="2008495">
                <a:tc>
                  <a:txBody>
                    <a:bodyPr/>
                    <a:lstStyle/>
                    <a:p>
                      <a:r>
                        <a:rPr lang="ru-RU" sz="1400" b="0" dirty="0" smtClean="0">
                          <a:latin typeface="Times New Roman" panose="02020603050405020304" pitchFamily="18" charset="0"/>
                          <a:cs typeface="Times New Roman" panose="02020603050405020304" pitchFamily="18" charset="0"/>
                        </a:rPr>
                        <a:t>1.</a:t>
                      </a:r>
                      <a:endParaRPr lang="ru-RU" sz="1400" b="0" dirty="0">
                        <a:latin typeface="Times New Roman" panose="02020603050405020304" pitchFamily="18" charset="0"/>
                        <a:cs typeface="Times New Roman" panose="02020603050405020304" pitchFamily="18" charset="0"/>
                      </a:endParaRPr>
                    </a:p>
                  </a:txBody>
                  <a:tcPr/>
                </a:tc>
                <a:tc>
                  <a:txBody>
                    <a:bodyPr/>
                    <a:lstStyle/>
                    <a:p>
                      <a:r>
                        <a:rPr lang="ru-RU" sz="1800" dirty="0" smtClean="0">
                          <a:latin typeface="Times New Roman" panose="02020603050405020304" pitchFamily="18" charset="0"/>
                          <a:cs typeface="Times New Roman" panose="02020603050405020304" pitchFamily="18" charset="0"/>
                        </a:rPr>
                        <a:t>Предоставление лицензии </a:t>
                      </a:r>
                      <a:endParaRPr lang="ru-RU" sz="1800" b="0" dirty="0">
                        <a:latin typeface="Times New Roman" panose="02020603050405020304" pitchFamily="18" charset="0"/>
                        <a:cs typeface="Times New Roman" panose="02020603050405020304" pitchFamily="18" charset="0"/>
                      </a:endParaRPr>
                    </a:p>
                  </a:txBody>
                  <a:tcPr/>
                </a:tc>
                <a:tc>
                  <a:txBody>
                    <a:bodyPr/>
                    <a:lstStyle/>
                    <a:p>
                      <a:pPr algn="just"/>
                      <a:r>
                        <a:rPr lang="ru-RU" sz="1400" dirty="0" smtClean="0">
                          <a:latin typeface="Times New Roman" panose="02020603050405020304" pitchFamily="18" charset="0"/>
                          <a:cs typeface="Times New Roman" panose="02020603050405020304" pitchFamily="18" charset="0"/>
                        </a:rPr>
                        <a:t>статья 13 Федерального закона от 04.05.2011 № 99-ФЗ «О лицензировании отдельных видов деятельности»; пункты 10-14 Положения о лицензировании образовательной деятельности, утвержденного постановлением Правительства Российской Федерации от 28.10.2013 № 966</a:t>
                      </a:r>
                      <a:endParaRPr lang="ru-RU" sz="1400" b="0" dirty="0">
                        <a:latin typeface="Times New Roman" panose="02020603050405020304" pitchFamily="18" charset="0"/>
                        <a:cs typeface="Times New Roman" panose="02020603050405020304" pitchFamily="18" charset="0"/>
                      </a:endParaRPr>
                    </a:p>
                  </a:txBody>
                  <a:tcPr/>
                </a:tc>
                <a:tc>
                  <a:txBody>
                    <a:bodyPr/>
                    <a:lstStyle/>
                    <a:p>
                      <a:pPr algn="ctr"/>
                      <a:r>
                        <a:rPr lang="ru-RU" sz="1800" dirty="0" smtClean="0">
                          <a:latin typeface="Times New Roman" panose="02020603050405020304" pitchFamily="18" charset="0"/>
                          <a:cs typeface="Times New Roman" panose="02020603050405020304" pitchFamily="18" charset="0"/>
                        </a:rPr>
                        <a:t>45 рабочих дней</a:t>
                      </a:r>
                      <a:endParaRPr lang="ru-RU" sz="1800" b="0" dirty="0">
                        <a:latin typeface="Times New Roman" panose="02020603050405020304" pitchFamily="18" charset="0"/>
                        <a:cs typeface="Times New Roman" panose="02020603050405020304" pitchFamily="18" charset="0"/>
                      </a:endParaRPr>
                    </a:p>
                  </a:txBody>
                  <a:tcPr/>
                </a:tc>
                <a:tc>
                  <a:txBody>
                    <a:bodyPr/>
                    <a:lstStyle/>
                    <a:p>
                      <a:pPr algn="ctr"/>
                      <a:r>
                        <a:rPr lang="ru-RU" sz="1800" dirty="0" smtClean="0">
                          <a:latin typeface="Times New Roman" panose="02020603050405020304" pitchFamily="18" charset="0"/>
                          <a:cs typeface="Times New Roman" panose="02020603050405020304" pitchFamily="18" charset="0"/>
                        </a:rPr>
                        <a:t>7500 руб.</a:t>
                      </a:r>
                      <a:endParaRPr lang="ru-RU" sz="1800" b="0" dirty="0">
                        <a:latin typeface="Times New Roman" panose="02020603050405020304" pitchFamily="18" charset="0"/>
                        <a:cs typeface="Times New Roman" panose="02020603050405020304" pitchFamily="18" charset="0"/>
                      </a:endParaRPr>
                    </a:p>
                  </a:txBody>
                  <a:tcPr/>
                </a:tc>
              </a:tr>
              <a:tr h="1327649">
                <a:tc>
                  <a:txBody>
                    <a:bodyPr/>
                    <a:lstStyle/>
                    <a:p>
                      <a:r>
                        <a:rPr lang="ru-RU" sz="1400" b="0" dirty="0" smtClean="0">
                          <a:latin typeface="Times New Roman" panose="02020603050405020304" pitchFamily="18" charset="0"/>
                          <a:cs typeface="Times New Roman" panose="02020603050405020304" pitchFamily="18" charset="0"/>
                        </a:rPr>
                        <a:t>2.</a:t>
                      </a:r>
                      <a:endParaRPr lang="ru-RU" sz="1400" b="0" dirty="0">
                        <a:latin typeface="Times New Roman" panose="02020603050405020304" pitchFamily="18" charset="0"/>
                        <a:cs typeface="Times New Roman" panose="02020603050405020304" pitchFamily="18" charset="0"/>
                      </a:endParaRPr>
                    </a:p>
                  </a:txBody>
                  <a:tcPr/>
                </a:tc>
                <a:tc>
                  <a:txBody>
                    <a:bodyPr/>
                    <a:lstStyle/>
                    <a:p>
                      <a:r>
                        <a:rPr lang="ru-RU" sz="1800" dirty="0" smtClean="0">
                          <a:latin typeface="Times New Roman" panose="02020603050405020304" pitchFamily="18" charset="0"/>
                          <a:cs typeface="Times New Roman" panose="02020603050405020304" pitchFamily="18" charset="0"/>
                        </a:rPr>
                        <a:t>Предоставление временной лицензии</a:t>
                      </a:r>
                      <a:endParaRPr lang="ru-RU" sz="1800" b="0" dirty="0">
                        <a:latin typeface="Times New Roman" panose="02020603050405020304" pitchFamily="18" charset="0"/>
                        <a:cs typeface="Times New Roman" panose="02020603050405020304" pitchFamily="18" charset="0"/>
                      </a:endParaRPr>
                    </a:p>
                  </a:txBody>
                  <a:tcPr/>
                </a:tc>
                <a:tc>
                  <a:txBody>
                    <a:bodyPr/>
                    <a:lstStyle/>
                    <a:p>
                      <a:pPr algn="just"/>
                      <a:r>
                        <a:rPr lang="ru-RU" sz="1400" dirty="0" smtClean="0">
                          <a:latin typeface="Times New Roman" panose="02020603050405020304" pitchFamily="18" charset="0"/>
                          <a:cs typeface="Times New Roman" panose="02020603050405020304" pitchFamily="18" charset="0"/>
                        </a:rPr>
                        <a:t>часть 8, 9 статьи 91 Федерального закона от 29.12.2012 № 273-ФЗ «Об образовании в Российской Федерации»</a:t>
                      </a:r>
                      <a:endParaRPr lang="ru-RU" sz="1400" b="0" dirty="0">
                        <a:latin typeface="Times New Roman" panose="02020603050405020304" pitchFamily="18" charset="0"/>
                        <a:cs typeface="Times New Roman" panose="02020603050405020304" pitchFamily="18" charset="0"/>
                      </a:endParaRPr>
                    </a:p>
                  </a:txBody>
                  <a:tcPr/>
                </a:tc>
                <a:tc>
                  <a:txBody>
                    <a:bodyPr/>
                    <a:lstStyle/>
                    <a:p>
                      <a:pPr algn="ctr"/>
                      <a:r>
                        <a:rPr lang="ru-RU" sz="1800" dirty="0" smtClean="0">
                          <a:latin typeface="Times New Roman" panose="02020603050405020304" pitchFamily="18" charset="0"/>
                          <a:cs typeface="Times New Roman" panose="02020603050405020304" pitchFamily="18" charset="0"/>
                        </a:rPr>
                        <a:t>10 рабочих дней</a:t>
                      </a:r>
                      <a:endParaRPr lang="ru-RU" sz="1800" b="0" dirty="0">
                        <a:latin typeface="Times New Roman" panose="02020603050405020304" pitchFamily="18" charset="0"/>
                        <a:cs typeface="Times New Roman" panose="02020603050405020304" pitchFamily="18" charset="0"/>
                      </a:endParaRPr>
                    </a:p>
                  </a:txBody>
                  <a:tcPr/>
                </a:tc>
                <a:tc>
                  <a:txBody>
                    <a:bodyPr/>
                    <a:lstStyle/>
                    <a:p>
                      <a:pPr algn="ctr"/>
                      <a:r>
                        <a:rPr lang="ru-RU" sz="1800" dirty="0" smtClean="0">
                          <a:latin typeface="Times New Roman" panose="02020603050405020304" pitchFamily="18" charset="0"/>
                          <a:cs typeface="Times New Roman" panose="02020603050405020304" pitchFamily="18" charset="0"/>
                        </a:rPr>
                        <a:t>750 руб.</a:t>
                      </a:r>
                      <a:endParaRPr lang="ru-RU" sz="1800" b="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6987561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154776" y="717377"/>
            <a:ext cx="8834447" cy="6009067"/>
          </a:xfrm>
          <a:prstGeom prst="roundRect">
            <a:avLst>
              <a:gd name="adj" fmla="val 4823"/>
            </a:avLst>
          </a:prstGeom>
          <a:solidFill>
            <a:srgbClr val="3D4187"/>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endParaRPr lang="ru-RU" sz="1600" kern="0" dirty="0" smtClean="0">
              <a:solidFill>
                <a:schemeClr val="bg1"/>
              </a:solidFill>
              <a:latin typeface="Times New Roman" panose="02020603050405020304" pitchFamily="18" charset="0"/>
              <a:cs typeface="Times New Roman" panose="02020603050405020304" pitchFamily="18" charset="0"/>
            </a:endParaRPr>
          </a:p>
          <a:p>
            <a:pPr lvl="0"/>
            <a:endParaRPr lang="ru-RU" dirty="0"/>
          </a:p>
        </p:txBody>
      </p:sp>
      <p:sp>
        <p:nvSpPr>
          <p:cNvPr id="10" name="Прямоугольник 9"/>
          <p:cNvSpPr/>
          <p:nvPr/>
        </p:nvSpPr>
        <p:spPr>
          <a:xfrm>
            <a:off x="1857356" y="236493"/>
            <a:ext cx="7164288" cy="49237"/>
          </a:xfrm>
          <a:prstGeom prst="rect">
            <a:avLst/>
          </a:prstGeom>
          <a:gradFill flip="none" rotWithShape="1">
            <a:gsLst>
              <a:gs pos="0">
                <a:srgbClr val="06068F"/>
              </a:gs>
              <a:gs pos="100000">
                <a:srgbClr val="FFFFFF"/>
              </a:gs>
            </a:gsLst>
            <a:path path="circle">
              <a:fillToRect l="100000" t="100000"/>
            </a:path>
            <a:tileRect r="-100000" b="-10000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dirty="0">
              <a:solidFill>
                <a:srgbClr val="7A3D00"/>
              </a:solidFill>
              <a:latin typeface="Arial" panose="020B0604020202020204" pitchFamily="34" charset="0"/>
              <a:cs typeface="Arial" panose="020B0604020202020204" pitchFamily="34" charset="0"/>
            </a:endParaRPr>
          </a:p>
        </p:txBody>
      </p:sp>
      <p:pic>
        <p:nvPicPr>
          <p:cNvPr id="12" name="Изображение 11" descr="gerb1.png"/>
          <p:cNvPicPr>
            <a:picLocks noChangeAspect="1"/>
          </p:cNvPicPr>
          <p:nvPr/>
        </p:nvPicPr>
        <p:blipFill rotWithShape="1">
          <a:blip r:embed="rId3" cstate="print">
            <a:alphaModFix/>
            <a:extLst>
              <a:ext uri="{28A0092B-C50C-407E-A947-70E740481C1C}">
                <a14:useLocalDpi xmlns:a14="http://schemas.microsoft.com/office/drawing/2010/main" val="0"/>
              </a:ext>
            </a:extLst>
          </a:blip>
          <a:srcRect r="1220"/>
          <a:stretch/>
        </p:blipFill>
        <p:spPr>
          <a:xfrm flipH="1">
            <a:off x="0" y="1"/>
            <a:ext cx="642910" cy="558560"/>
          </a:xfrm>
          <a:prstGeom prst="rect">
            <a:avLst/>
          </a:prstGeom>
        </p:spPr>
      </p:pic>
      <p:sp>
        <p:nvSpPr>
          <p:cNvPr id="9" name="Прямоугольник 15"/>
          <p:cNvSpPr>
            <a:spLocks noChangeArrowheads="1"/>
          </p:cNvSpPr>
          <p:nvPr/>
        </p:nvSpPr>
        <p:spPr bwMode="auto">
          <a:xfrm>
            <a:off x="3500432" y="-24"/>
            <a:ext cx="5499553" cy="215444"/>
          </a:xfrm>
          <a:prstGeom prst="rect">
            <a:avLst/>
          </a:prstGeom>
          <a:noFill/>
          <a:ln w="9525">
            <a:noFill/>
            <a:miter lim="800000"/>
            <a:headEnd/>
            <a:tailEnd/>
          </a:ln>
        </p:spPr>
        <p:txBody>
          <a:bodyPr wrap="square">
            <a:spAutoFit/>
          </a:bodyPr>
          <a:lstStyle/>
          <a:p>
            <a:pPr algn="r">
              <a:defRPr/>
            </a:pPr>
            <a:r>
              <a:rPr lang="ru-RU" sz="800" b="1" dirty="0">
                <a:solidFill>
                  <a:schemeClr val="tx2">
                    <a:lumMod val="50000"/>
                  </a:schemeClr>
                </a:solidFill>
                <a:latin typeface="Arial" panose="020B0604020202020204" pitchFamily="34" charset="0"/>
                <a:cs typeface="Arial" panose="020B0604020202020204" pitchFamily="34" charset="0"/>
              </a:rPr>
              <a:t>ДЕПАРТАМЕНТ ОБРАЗОВАНИЯ И НАУКИ КОСТРОМСКОЙ ОБЛАСТИ</a:t>
            </a:r>
          </a:p>
        </p:txBody>
      </p:sp>
      <p:sp>
        <p:nvSpPr>
          <p:cNvPr id="11" name="Прямоугольник 15"/>
          <p:cNvSpPr>
            <a:spLocks noChangeArrowheads="1"/>
          </p:cNvSpPr>
          <p:nvPr/>
        </p:nvSpPr>
        <p:spPr bwMode="auto">
          <a:xfrm>
            <a:off x="0" y="332656"/>
            <a:ext cx="9144000" cy="384721"/>
          </a:xfrm>
          <a:prstGeom prst="rect">
            <a:avLst/>
          </a:prstGeom>
          <a:noFill/>
          <a:ln w="9525">
            <a:noFill/>
            <a:miter lim="800000"/>
            <a:headEnd/>
            <a:tailEnd/>
          </a:ln>
        </p:spPr>
        <p:txBody>
          <a:bodyPr wrap="square">
            <a:spAutoFit/>
          </a:bodyPr>
          <a:lstStyle/>
          <a:p>
            <a:pPr algn="ctr"/>
            <a:r>
              <a:rPr lang="ru-RU" sz="1900" b="1" cap="small" dirty="0" smtClean="0">
                <a:latin typeface="Times New Roman" panose="02020603050405020304" pitchFamily="18" charset="0"/>
                <a:cs typeface="Times New Roman" panose="02020603050405020304" pitchFamily="18" charset="0"/>
              </a:rPr>
              <a:t>Лицензирование образовательной деятельности</a:t>
            </a:r>
            <a:endParaRPr lang="ru-RU" sz="1900" cap="small" dirty="0">
              <a:latin typeface="Times New Roman" panose="02020603050405020304" pitchFamily="18" charset="0"/>
              <a:cs typeface="Times New Roman" panose="02020603050405020304" pitchFamily="18" charset="0"/>
            </a:endParaRPr>
          </a:p>
        </p:txBody>
      </p:sp>
      <p:sp>
        <p:nvSpPr>
          <p:cNvPr id="2" name="Скругленный прямоугольник 1"/>
          <p:cNvSpPr/>
          <p:nvPr/>
        </p:nvSpPr>
        <p:spPr>
          <a:xfrm>
            <a:off x="321455" y="888522"/>
            <a:ext cx="8510284" cy="5672384"/>
          </a:xfrm>
          <a:prstGeom prst="roundRect">
            <a:avLst>
              <a:gd name="adj" fmla="val 41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кругленный прямоугольник 14"/>
          <p:cNvSpPr/>
          <p:nvPr/>
        </p:nvSpPr>
        <p:spPr>
          <a:xfrm>
            <a:off x="431712" y="793630"/>
            <a:ext cx="8257829" cy="1017917"/>
          </a:xfrm>
          <a:prstGeom prst="roundRect">
            <a:avLst>
              <a:gd name="adj" fmla="val 13458"/>
            </a:avLst>
          </a:prstGeom>
          <a:solidFill>
            <a:schemeClr val="accent5">
              <a:lumMod val="20000"/>
              <a:lumOff val="80000"/>
            </a:schemeClr>
          </a:solidFill>
          <a:ln>
            <a:solidFill>
              <a:srgbClr val="00206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ru-RU" b="1" dirty="0" smtClean="0">
                <a:latin typeface="Times New Roman" panose="02020603050405020304" pitchFamily="18" charset="0"/>
                <a:cs typeface="Times New Roman" panose="02020603050405020304" pitchFamily="18" charset="0"/>
              </a:rPr>
              <a:t>Переоформление лицензии</a:t>
            </a:r>
          </a:p>
          <a:p>
            <a:pPr algn="ctr"/>
            <a:r>
              <a:rPr lang="ru-RU" dirty="0" smtClean="0">
                <a:latin typeface="Times New Roman" panose="02020603050405020304" pitchFamily="18" charset="0"/>
                <a:cs typeface="Times New Roman" panose="02020603050405020304" pitchFamily="18" charset="0"/>
              </a:rPr>
              <a:t>Переоформление </a:t>
            </a:r>
            <a:r>
              <a:rPr lang="ru-RU" dirty="0">
                <a:latin typeface="Times New Roman" panose="02020603050405020304" pitchFamily="18" charset="0"/>
                <a:cs typeface="Times New Roman" panose="02020603050405020304" pitchFamily="18" charset="0"/>
              </a:rPr>
              <a:t>лицензии в зависимости от основания ее переоформления осуществляется полностью или в части соответствующего </a:t>
            </a:r>
            <a:r>
              <a:rPr lang="ru-RU" dirty="0" smtClean="0">
                <a:latin typeface="Times New Roman" panose="02020603050405020304" pitchFamily="18" charset="0"/>
                <a:cs typeface="Times New Roman" panose="02020603050405020304" pitchFamily="18" charset="0"/>
              </a:rPr>
              <a:t>приложения</a:t>
            </a:r>
            <a:endParaRPr lang="ru-RU" dirty="0">
              <a:latin typeface="Times New Roman" panose="02020603050405020304" pitchFamily="18" charset="0"/>
              <a:cs typeface="Times New Roman" panose="02020603050405020304" pitchFamily="18" charset="0"/>
            </a:endParaRPr>
          </a:p>
        </p:txBody>
      </p:sp>
      <p:graphicFrame>
        <p:nvGraphicFramePr>
          <p:cNvPr id="14" name="Таблица 13"/>
          <p:cNvGraphicFramePr>
            <a:graphicFrameLocks noGrp="1"/>
          </p:cNvGraphicFramePr>
          <p:nvPr>
            <p:extLst>
              <p:ext uri="{D42A27DB-BD31-4B8C-83A1-F6EECF244321}">
                <p14:modId xmlns:p14="http://schemas.microsoft.com/office/powerpoint/2010/main" val="3870162220"/>
              </p:ext>
            </p:extLst>
          </p:nvPr>
        </p:nvGraphicFramePr>
        <p:xfrm>
          <a:off x="321455" y="1699403"/>
          <a:ext cx="8510284" cy="5404990"/>
        </p:xfrm>
        <a:graphic>
          <a:graphicData uri="http://schemas.openxmlformats.org/drawingml/2006/table">
            <a:tbl>
              <a:tblPr firstRow="1" bandRow="1">
                <a:tableStyleId>{5940675A-B579-460E-94D1-54222C63F5DA}</a:tableStyleId>
              </a:tblPr>
              <a:tblGrid>
                <a:gridCol w="568567"/>
                <a:gridCol w="2336257"/>
                <a:gridCol w="2967821"/>
                <a:gridCol w="1511958"/>
                <a:gridCol w="1125681"/>
              </a:tblGrid>
              <a:tr h="424291">
                <a:tc>
                  <a:txBody>
                    <a:bodyPr/>
                    <a:lstStyle/>
                    <a:p>
                      <a:pPr algn="ctr"/>
                      <a:r>
                        <a:rPr lang="ru-RU" sz="1200" b="1" dirty="0" smtClean="0">
                          <a:latin typeface="Times New Roman" panose="02020603050405020304" pitchFamily="18" charset="0"/>
                          <a:cs typeface="Times New Roman" panose="02020603050405020304" pitchFamily="18" charset="0"/>
                        </a:rPr>
                        <a:t>№, п/п</a:t>
                      </a:r>
                      <a:endParaRPr lang="ru-RU" sz="1200" b="1" dirty="0">
                        <a:latin typeface="Times New Roman" panose="02020603050405020304" pitchFamily="18" charset="0"/>
                        <a:cs typeface="Times New Roman" panose="02020603050405020304" pitchFamily="18" charset="0"/>
                      </a:endParaRPr>
                    </a:p>
                  </a:txBody>
                  <a:tcPr/>
                </a:tc>
                <a:tc>
                  <a:txBody>
                    <a:bodyPr/>
                    <a:lstStyle/>
                    <a:p>
                      <a:pPr algn="ctr"/>
                      <a:r>
                        <a:rPr lang="ru-RU" sz="1200" b="1" dirty="0" smtClean="0">
                          <a:latin typeface="Times New Roman" panose="02020603050405020304" pitchFamily="18" charset="0"/>
                          <a:cs typeface="Times New Roman" panose="02020603050405020304" pitchFamily="18" charset="0"/>
                        </a:rPr>
                        <a:t>Наименование</a:t>
                      </a:r>
                      <a:r>
                        <a:rPr lang="ru-RU" sz="1200" b="1" baseline="0" dirty="0" smtClean="0">
                          <a:latin typeface="Times New Roman" panose="02020603050405020304" pitchFamily="18" charset="0"/>
                          <a:cs typeface="Times New Roman" panose="02020603050405020304" pitchFamily="18" charset="0"/>
                        </a:rPr>
                        <a:t> процедуры</a:t>
                      </a:r>
                      <a:endParaRPr lang="ru-RU" sz="1200" b="1" dirty="0">
                        <a:latin typeface="Times New Roman" panose="02020603050405020304" pitchFamily="18" charset="0"/>
                        <a:cs typeface="Times New Roman" panose="02020603050405020304" pitchFamily="18" charset="0"/>
                      </a:endParaRPr>
                    </a:p>
                  </a:txBody>
                  <a:tcPr/>
                </a:tc>
                <a:tc>
                  <a:txBody>
                    <a:bodyPr/>
                    <a:lstStyle/>
                    <a:p>
                      <a:pPr algn="ctr"/>
                      <a:r>
                        <a:rPr lang="ru-RU" sz="1200" b="1" dirty="0" smtClean="0">
                          <a:latin typeface="Times New Roman" panose="02020603050405020304" pitchFamily="18" charset="0"/>
                          <a:cs typeface="Times New Roman" panose="02020603050405020304" pitchFamily="18" charset="0"/>
                        </a:rPr>
                        <a:t>НПА</a:t>
                      </a:r>
                      <a:endParaRPr lang="ru-RU" sz="1200" b="1" dirty="0">
                        <a:latin typeface="Times New Roman" panose="02020603050405020304" pitchFamily="18" charset="0"/>
                        <a:cs typeface="Times New Roman" panose="02020603050405020304" pitchFamily="18" charset="0"/>
                      </a:endParaRPr>
                    </a:p>
                  </a:txBody>
                  <a:tcPr/>
                </a:tc>
                <a:tc>
                  <a:txBody>
                    <a:bodyPr/>
                    <a:lstStyle/>
                    <a:p>
                      <a:pPr algn="ctr"/>
                      <a:r>
                        <a:rPr lang="ru-RU" sz="1200" b="1" dirty="0" smtClean="0">
                          <a:latin typeface="Times New Roman" panose="02020603050405020304" pitchFamily="18" charset="0"/>
                          <a:cs typeface="Times New Roman" panose="02020603050405020304" pitchFamily="18" charset="0"/>
                        </a:rPr>
                        <a:t>Срок оказания услуги</a:t>
                      </a:r>
                      <a:endParaRPr lang="ru-RU" sz="1200" b="1" dirty="0">
                        <a:latin typeface="Times New Roman" panose="02020603050405020304" pitchFamily="18" charset="0"/>
                        <a:cs typeface="Times New Roman" panose="02020603050405020304" pitchFamily="18" charset="0"/>
                      </a:endParaRPr>
                    </a:p>
                  </a:txBody>
                  <a:tcPr/>
                </a:tc>
                <a:tc>
                  <a:txBody>
                    <a:bodyPr/>
                    <a:lstStyle/>
                    <a:p>
                      <a:pPr algn="ctr"/>
                      <a:r>
                        <a:rPr lang="ru-RU" sz="1200" b="1" dirty="0" smtClean="0">
                          <a:latin typeface="Times New Roman" panose="02020603050405020304" pitchFamily="18" charset="0"/>
                          <a:cs typeface="Times New Roman" panose="02020603050405020304" pitchFamily="18" charset="0"/>
                        </a:rPr>
                        <a:t>Размер гос. пошлины</a:t>
                      </a:r>
                      <a:endParaRPr lang="ru-RU" sz="1200" b="1" dirty="0">
                        <a:latin typeface="Times New Roman" panose="02020603050405020304" pitchFamily="18" charset="0"/>
                        <a:cs typeface="Times New Roman" panose="02020603050405020304" pitchFamily="18" charset="0"/>
                      </a:endParaRPr>
                    </a:p>
                  </a:txBody>
                  <a:tcPr/>
                </a:tc>
              </a:tr>
              <a:tr h="339433">
                <a:tc>
                  <a:txBody>
                    <a:bodyPr/>
                    <a:lstStyle/>
                    <a:p>
                      <a:r>
                        <a:rPr lang="ru-RU" sz="1600" b="0" dirty="0" smtClean="0">
                          <a:latin typeface="Times New Roman" panose="02020603050405020304" pitchFamily="18" charset="0"/>
                          <a:cs typeface="Times New Roman" panose="02020603050405020304" pitchFamily="18" charset="0"/>
                        </a:rPr>
                        <a:t>1</a:t>
                      </a:r>
                      <a:endParaRPr lang="ru-RU" sz="1600" b="0" dirty="0">
                        <a:latin typeface="Times New Roman" panose="02020603050405020304" pitchFamily="18" charset="0"/>
                        <a:cs typeface="Times New Roman" panose="02020603050405020304" pitchFamily="18" charset="0"/>
                      </a:endParaRPr>
                    </a:p>
                  </a:txBody>
                  <a:tcPr/>
                </a:tc>
                <a:tc>
                  <a:txBody>
                    <a:bodyPr/>
                    <a:lstStyle/>
                    <a:p>
                      <a:r>
                        <a:rPr lang="ru-RU" sz="1600" dirty="0" smtClean="0">
                          <a:latin typeface="Times New Roman" panose="02020603050405020304" pitchFamily="18" charset="0"/>
                          <a:cs typeface="Times New Roman" panose="02020603050405020304" pitchFamily="18" charset="0"/>
                        </a:rPr>
                        <a:t>Реорганизация</a:t>
                      </a:r>
                      <a:endParaRPr lang="ru-RU" sz="1600" b="0" dirty="0">
                        <a:latin typeface="Times New Roman" panose="02020603050405020304" pitchFamily="18" charset="0"/>
                        <a:cs typeface="Times New Roman" panose="02020603050405020304" pitchFamily="18" charset="0"/>
                      </a:endParaRPr>
                    </a:p>
                  </a:txBody>
                  <a:tcPr/>
                </a:tc>
                <a:tc>
                  <a:txBody>
                    <a:bodyPr/>
                    <a:lstStyle/>
                    <a:p>
                      <a:pPr algn="just"/>
                      <a:endParaRPr lang="ru-RU" sz="1600" b="0" dirty="0">
                        <a:latin typeface="Times New Roman" panose="02020603050405020304" pitchFamily="18" charset="0"/>
                        <a:cs typeface="Times New Roman" panose="02020603050405020304" pitchFamily="18" charset="0"/>
                      </a:endParaRPr>
                    </a:p>
                  </a:txBody>
                  <a:tcPr/>
                </a:tc>
                <a:tc>
                  <a:txBody>
                    <a:bodyPr/>
                    <a:lstStyle/>
                    <a:p>
                      <a:pPr algn="ctr"/>
                      <a:endParaRPr lang="ru-RU" sz="1600" b="0" dirty="0">
                        <a:latin typeface="Times New Roman" panose="02020603050405020304" pitchFamily="18" charset="0"/>
                        <a:cs typeface="Times New Roman" panose="02020603050405020304" pitchFamily="18" charset="0"/>
                      </a:endParaRPr>
                    </a:p>
                  </a:txBody>
                  <a:tcPr/>
                </a:tc>
                <a:tc>
                  <a:txBody>
                    <a:bodyPr/>
                    <a:lstStyle/>
                    <a:p>
                      <a:pPr algn="ctr"/>
                      <a:endParaRPr lang="ru-RU" sz="1600" b="0" dirty="0">
                        <a:latin typeface="Times New Roman" panose="02020603050405020304" pitchFamily="18" charset="0"/>
                        <a:cs typeface="Times New Roman" panose="02020603050405020304" pitchFamily="18" charset="0"/>
                      </a:endParaRPr>
                    </a:p>
                  </a:txBody>
                  <a:tcPr/>
                </a:tc>
              </a:tr>
              <a:tr h="847056">
                <a:tc>
                  <a:txBody>
                    <a:bodyPr/>
                    <a:lstStyle/>
                    <a:p>
                      <a:r>
                        <a:rPr lang="ru-RU" sz="1600" b="0" dirty="0" smtClean="0">
                          <a:latin typeface="Times New Roman" panose="02020603050405020304" pitchFamily="18" charset="0"/>
                          <a:cs typeface="Times New Roman" panose="02020603050405020304" pitchFamily="18" charset="0"/>
                        </a:rPr>
                        <a:t>1.1.</a:t>
                      </a:r>
                      <a:endParaRPr lang="ru-RU" sz="1600" b="0" dirty="0">
                        <a:latin typeface="Times New Roman" panose="02020603050405020304" pitchFamily="18" charset="0"/>
                        <a:cs typeface="Times New Roman" panose="02020603050405020304" pitchFamily="18" charset="0"/>
                      </a:endParaRPr>
                    </a:p>
                  </a:txBody>
                  <a:tcPr/>
                </a:tc>
                <a:tc>
                  <a:txBody>
                    <a:bodyPr/>
                    <a:lstStyle/>
                    <a:p>
                      <a:r>
                        <a:rPr lang="ru-RU" sz="1600" dirty="0" smtClean="0">
                          <a:latin typeface="Times New Roman" panose="02020603050405020304" pitchFamily="18" charset="0"/>
                          <a:cs typeface="Times New Roman" panose="02020603050405020304" pitchFamily="18" charset="0"/>
                        </a:rPr>
                        <a:t>в форме преобразования </a:t>
                      </a:r>
                      <a:endParaRPr lang="ru-RU" sz="1600" b="0" dirty="0">
                        <a:latin typeface="Times New Roman" panose="02020603050405020304" pitchFamily="18" charset="0"/>
                        <a:cs typeface="Times New Roman" panose="02020603050405020304" pitchFamily="18" charset="0"/>
                      </a:endParaRPr>
                    </a:p>
                  </a:txBody>
                  <a:tcPr/>
                </a:tc>
                <a:tc>
                  <a:txBody>
                    <a:bodyPr/>
                    <a:lstStyle/>
                    <a:p>
                      <a:pPr algn="just"/>
                      <a:r>
                        <a:rPr lang="ru-RU" sz="1400" dirty="0" smtClean="0">
                          <a:latin typeface="Times New Roman" panose="02020603050405020304" pitchFamily="18" charset="0"/>
                          <a:cs typeface="Times New Roman" panose="02020603050405020304" pitchFamily="18" charset="0"/>
                        </a:rPr>
                        <a:t>части 3, 5 статья 18 </a:t>
                      </a:r>
                      <a:r>
                        <a:rPr lang="ru-RU" sz="1400" dirty="0" smtClean="0">
                          <a:latin typeface="Times New Roman" panose="02020603050405020304" pitchFamily="18" charset="0"/>
                          <a:cs typeface="Times New Roman" panose="02020603050405020304" pitchFamily="18" charset="0"/>
                        </a:rPr>
                        <a:t>ФЗ </a:t>
                      </a:r>
                      <a:r>
                        <a:rPr lang="ru-RU" sz="1400" dirty="0" smtClean="0">
                          <a:latin typeface="Times New Roman" panose="02020603050405020304" pitchFamily="18" charset="0"/>
                          <a:cs typeface="Times New Roman" panose="02020603050405020304" pitchFamily="18" charset="0"/>
                        </a:rPr>
                        <a:t>от 04.05.2011 № 99-ФЗ «О лицензировании отдельных видов деятельности»</a:t>
                      </a:r>
                      <a:endParaRPr lang="ru-RU" sz="1400" b="0" dirty="0">
                        <a:latin typeface="Times New Roman" panose="02020603050405020304" pitchFamily="18" charset="0"/>
                        <a:cs typeface="Times New Roman" panose="02020603050405020304" pitchFamily="18" charset="0"/>
                      </a:endParaRPr>
                    </a:p>
                  </a:txBody>
                  <a:tcPr/>
                </a:tc>
                <a:tc>
                  <a:txBody>
                    <a:bodyPr/>
                    <a:lstStyle/>
                    <a:p>
                      <a:pPr algn="ctr"/>
                      <a:r>
                        <a:rPr lang="ru-RU" sz="1600" dirty="0" smtClean="0">
                          <a:latin typeface="Times New Roman" panose="02020603050405020304" pitchFamily="18" charset="0"/>
                          <a:cs typeface="Times New Roman" panose="02020603050405020304" pitchFamily="18" charset="0"/>
                        </a:rPr>
                        <a:t>10 рабочих дней</a:t>
                      </a:r>
                      <a:endParaRPr lang="ru-RU" sz="1600" b="0" dirty="0">
                        <a:latin typeface="Times New Roman" panose="02020603050405020304" pitchFamily="18" charset="0"/>
                        <a:cs typeface="Times New Roman" panose="02020603050405020304" pitchFamily="18" charset="0"/>
                      </a:endParaRPr>
                    </a:p>
                  </a:txBody>
                  <a:tcPr/>
                </a:tc>
                <a:tc>
                  <a:txBody>
                    <a:bodyPr/>
                    <a:lstStyle/>
                    <a:p>
                      <a:pPr algn="ctr"/>
                      <a:r>
                        <a:rPr lang="ru-RU" sz="1600" b="0" dirty="0" smtClean="0">
                          <a:latin typeface="Times New Roman" panose="02020603050405020304" pitchFamily="18" charset="0"/>
                          <a:cs typeface="Times New Roman" panose="02020603050405020304" pitchFamily="18" charset="0"/>
                        </a:rPr>
                        <a:t>750 руб.</a:t>
                      </a:r>
                      <a:endParaRPr lang="ru-RU" sz="1600" b="0" dirty="0">
                        <a:latin typeface="Times New Roman" panose="02020603050405020304" pitchFamily="18" charset="0"/>
                        <a:cs typeface="Times New Roman" panose="02020603050405020304" pitchFamily="18" charset="0"/>
                      </a:endParaRPr>
                    </a:p>
                  </a:txBody>
                  <a:tcPr/>
                </a:tc>
              </a:tr>
              <a:tr h="1038326">
                <a:tc>
                  <a:txBody>
                    <a:bodyPr/>
                    <a:lstStyle/>
                    <a:p>
                      <a:r>
                        <a:rPr lang="ru-RU" sz="1600" b="0" dirty="0" smtClean="0">
                          <a:latin typeface="Times New Roman" panose="02020603050405020304" pitchFamily="18" charset="0"/>
                          <a:cs typeface="Times New Roman" panose="02020603050405020304" pitchFamily="18" charset="0"/>
                        </a:rPr>
                        <a:t>1.2.</a:t>
                      </a:r>
                      <a:endParaRPr lang="ru-RU" sz="1600" b="0" dirty="0">
                        <a:latin typeface="Times New Roman" panose="02020603050405020304" pitchFamily="18" charset="0"/>
                        <a:cs typeface="Times New Roman" panose="02020603050405020304" pitchFamily="18" charset="0"/>
                      </a:endParaRPr>
                    </a:p>
                  </a:txBody>
                  <a:tcPr/>
                </a:tc>
                <a:tc>
                  <a:txBody>
                    <a:bodyPr/>
                    <a:lstStyle/>
                    <a:p>
                      <a:r>
                        <a:rPr lang="ru-RU" sz="1600" dirty="0" smtClean="0">
                          <a:latin typeface="Times New Roman" panose="02020603050405020304" pitchFamily="18" charset="0"/>
                          <a:cs typeface="Times New Roman" panose="02020603050405020304" pitchFamily="18" charset="0"/>
                        </a:rPr>
                        <a:t>в форме присоединения, слияния </a:t>
                      </a:r>
                      <a:endParaRPr lang="ru-RU" sz="1600" b="0" dirty="0">
                        <a:latin typeface="Times New Roman" panose="02020603050405020304" pitchFamily="18" charset="0"/>
                        <a:cs typeface="Times New Roman" panose="02020603050405020304" pitchFamily="18" charset="0"/>
                      </a:endParaRPr>
                    </a:p>
                  </a:txBody>
                  <a:tcPr/>
                </a:tc>
                <a:tc>
                  <a:txBody>
                    <a:bodyPr/>
                    <a:lstStyle/>
                    <a:p>
                      <a:pPr algn="just"/>
                      <a:r>
                        <a:rPr lang="ru-RU" sz="1400" dirty="0" smtClean="0">
                          <a:latin typeface="Times New Roman" panose="02020603050405020304" pitchFamily="18" charset="0"/>
                          <a:cs typeface="Times New Roman" panose="02020603050405020304" pitchFamily="18" charset="0"/>
                        </a:rPr>
                        <a:t>часть 6 статья 18 </a:t>
                      </a:r>
                      <a:r>
                        <a:rPr lang="ru-RU" sz="1400" dirty="0" smtClean="0">
                          <a:latin typeface="Times New Roman" panose="02020603050405020304" pitchFamily="18" charset="0"/>
                          <a:cs typeface="Times New Roman" panose="02020603050405020304" pitchFamily="18" charset="0"/>
                        </a:rPr>
                        <a:t>ФЗ </a:t>
                      </a:r>
                      <a:r>
                        <a:rPr lang="ru-RU" sz="1400" dirty="0" smtClean="0">
                          <a:latin typeface="Times New Roman" panose="02020603050405020304" pitchFamily="18" charset="0"/>
                          <a:cs typeface="Times New Roman" panose="02020603050405020304" pitchFamily="18" charset="0"/>
                        </a:rPr>
                        <a:t>от 04.05.2011 № 99-ФЗ </a:t>
                      </a:r>
                      <a:r>
                        <a:rPr lang="ru-RU" sz="1400" dirty="0" smtClean="0">
                          <a:latin typeface="Times New Roman" panose="02020603050405020304" pitchFamily="18" charset="0"/>
                          <a:cs typeface="Times New Roman" panose="02020603050405020304" pitchFamily="18" charset="0"/>
                        </a:rPr>
                        <a:t>части </a:t>
                      </a:r>
                      <a:r>
                        <a:rPr lang="ru-RU" sz="1400" dirty="0" smtClean="0">
                          <a:latin typeface="Times New Roman" panose="02020603050405020304" pitchFamily="18" charset="0"/>
                          <a:cs typeface="Times New Roman" panose="02020603050405020304" pitchFamily="18" charset="0"/>
                        </a:rPr>
                        <a:t>5, 7 статьи 91 </a:t>
                      </a:r>
                      <a:r>
                        <a:rPr lang="ru-RU" sz="1400" dirty="0" smtClean="0">
                          <a:latin typeface="Times New Roman" panose="02020603050405020304" pitchFamily="18" charset="0"/>
                          <a:cs typeface="Times New Roman" panose="02020603050405020304" pitchFamily="18" charset="0"/>
                        </a:rPr>
                        <a:t>ФЗ </a:t>
                      </a:r>
                      <a:r>
                        <a:rPr lang="ru-RU" sz="1400" dirty="0" smtClean="0">
                          <a:latin typeface="Times New Roman" panose="02020603050405020304" pitchFamily="18" charset="0"/>
                          <a:cs typeface="Times New Roman" panose="02020603050405020304" pitchFamily="18" charset="0"/>
                        </a:rPr>
                        <a:t>от 29.12.2012 № 273-ФЗ «Об образовании в Российской Федерации»</a:t>
                      </a:r>
                      <a:endParaRPr lang="ru-RU" sz="1400" b="0" dirty="0">
                        <a:latin typeface="Times New Roman" panose="02020603050405020304" pitchFamily="18" charset="0"/>
                        <a:cs typeface="Times New Roman" panose="02020603050405020304" pitchFamily="18" charset="0"/>
                      </a:endParaRPr>
                    </a:p>
                  </a:txBody>
                  <a:tcPr/>
                </a:tc>
                <a:tc>
                  <a:txBody>
                    <a:bodyPr/>
                    <a:lstStyle/>
                    <a:p>
                      <a:pPr algn="ctr"/>
                      <a:r>
                        <a:rPr lang="ru-RU" sz="1600" dirty="0" smtClean="0">
                          <a:latin typeface="Times New Roman" panose="02020603050405020304" pitchFamily="18" charset="0"/>
                          <a:cs typeface="Times New Roman" panose="02020603050405020304" pitchFamily="18" charset="0"/>
                        </a:rPr>
                        <a:t>10 рабочих дней</a:t>
                      </a:r>
                      <a:endParaRPr lang="ru-RU" sz="1600" b="0" dirty="0">
                        <a:latin typeface="Times New Roman" panose="02020603050405020304" pitchFamily="18" charset="0"/>
                        <a:cs typeface="Times New Roman" panose="02020603050405020304" pitchFamily="18" charset="0"/>
                      </a:endParaRPr>
                    </a:p>
                  </a:txBody>
                  <a:tcPr/>
                </a:tc>
                <a:tc>
                  <a:txBody>
                    <a:bodyPr/>
                    <a:lstStyle/>
                    <a:p>
                      <a:pPr algn="ctr"/>
                      <a:r>
                        <a:rPr lang="ru-RU" sz="1600" b="0" dirty="0" smtClean="0">
                          <a:latin typeface="Times New Roman" panose="02020603050405020304" pitchFamily="18" charset="0"/>
                          <a:cs typeface="Times New Roman" panose="02020603050405020304" pitchFamily="18" charset="0"/>
                        </a:rPr>
                        <a:t>750 руб.</a:t>
                      </a:r>
                      <a:endParaRPr lang="ru-RU" sz="1600" b="0" dirty="0">
                        <a:latin typeface="Times New Roman" panose="02020603050405020304" pitchFamily="18" charset="0"/>
                        <a:cs typeface="Times New Roman" panose="02020603050405020304" pitchFamily="18" charset="0"/>
                      </a:endParaRPr>
                    </a:p>
                  </a:txBody>
                  <a:tcPr/>
                </a:tc>
              </a:tr>
              <a:tr h="537021">
                <a:tc>
                  <a:txBody>
                    <a:bodyPr/>
                    <a:lstStyle/>
                    <a:p>
                      <a:r>
                        <a:rPr lang="ru-RU" sz="1600" b="0" dirty="0" smtClean="0">
                          <a:latin typeface="Times New Roman" panose="02020603050405020304" pitchFamily="18" charset="0"/>
                          <a:cs typeface="Times New Roman" panose="02020603050405020304" pitchFamily="18" charset="0"/>
                        </a:rPr>
                        <a:t>2.</a:t>
                      </a:r>
                      <a:endParaRPr lang="ru-RU" sz="1600" b="0" dirty="0">
                        <a:latin typeface="Times New Roman" panose="02020603050405020304" pitchFamily="18" charset="0"/>
                        <a:cs typeface="Times New Roman" panose="02020603050405020304" pitchFamily="18" charset="0"/>
                      </a:endParaRPr>
                    </a:p>
                  </a:txBody>
                  <a:tcPr/>
                </a:tc>
                <a:tc>
                  <a:txBody>
                    <a:bodyPr/>
                    <a:lstStyle/>
                    <a:p>
                      <a:r>
                        <a:rPr lang="ru-RU" sz="1600" dirty="0" smtClean="0">
                          <a:latin typeface="Times New Roman" panose="02020603050405020304" pitchFamily="18" charset="0"/>
                          <a:cs typeface="Times New Roman" panose="02020603050405020304" pitchFamily="18" charset="0"/>
                        </a:rPr>
                        <a:t>В связи с изменением наименования </a:t>
                      </a:r>
                      <a:endParaRPr lang="ru-RU" sz="1600" b="0" dirty="0">
                        <a:latin typeface="Times New Roman" panose="02020603050405020304" pitchFamily="18" charset="0"/>
                        <a:cs typeface="Times New Roman" panose="02020603050405020304" pitchFamily="18" charset="0"/>
                      </a:endParaRPr>
                    </a:p>
                  </a:txBody>
                  <a:tcPr/>
                </a:tc>
                <a:tc>
                  <a:txBody>
                    <a:bodyPr/>
                    <a:lstStyle/>
                    <a:p>
                      <a:pPr algn="just"/>
                      <a:r>
                        <a:rPr lang="ru-RU" sz="1400" dirty="0" smtClean="0">
                          <a:latin typeface="Times New Roman" panose="02020603050405020304" pitchFamily="18" charset="0"/>
                          <a:cs typeface="Times New Roman" panose="02020603050405020304" pitchFamily="18" charset="0"/>
                        </a:rPr>
                        <a:t>часть 10 статья 18 </a:t>
                      </a:r>
                      <a:r>
                        <a:rPr lang="ru-RU" sz="1400" dirty="0" smtClean="0">
                          <a:latin typeface="Times New Roman" panose="02020603050405020304" pitchFamily="18" charset="0"/>
                          <a:cs typeface="Times New Roman" panose="02020603050405020304" pitchFamily="18" charset="0"/>
                        </a:rPr>
                        <a:t>ФЗ </a:t>
                      </a:r>
                      <a:r>
                        <a:rPr lang="ru-RU" sz="1400" dirty="0" smtClean="0">
                          <a:latin typeface="Times New Roman" panose="02020603050405020304" pitchFamily="18" charset="0"/>
                          <a:cs typeface="Times New Roman" panose="02020603050405020304" pitchFamily="18" charset="0"/>
                        </a:rPr>
                        <a:t>от 04.05.2011 № </a:t>
                      </a:r>
                      <a:r>
                        <a:rPr lang="ru-RU" sz="1400" dirty="0" smtClean="0">
                          <a:latin typeface="Times New Roman" panose="02020603050405020304" pitchFamily="18" charset="0"/>
                          <a:cs typeface="Times New Roman" panose="02020603050405020304" pitchFamily="18" charset="0"/>
                        </a:rPr>
                        <a:t>99-ФЗ</a:t>
                      </a:r>
                      <a:endParaRPr lang="ru-RU" sz="1400" b="0" dirty="0">
                        <a:latin typeface="Times New Roman" panose="02020603050405020304" pitchFamily="18" charset="0"/>
                        <a:cs typeface="Times New Roman" panose="02020603050405020304" pitchFamily="18" charset="0"/>
                      </a:endParaRPr>
                    </a:p>
                  </a:txBody>
                  <a:tcPr/>
                </a:tc>
                <a:tc>
                  <a:txBody>
                    <a:bodyPr/>
                    <a:lstStyle/>
                    <a:p>
                      <a:pPr algn="ctr"/>
                      <a:r>
                        <a:rPr lang="ru-RU" sz="1600" dirty="0" smtClean="0">
                          <a:latin typeface="Times New Roman" panose="02020603050405020304" pitchFamily="18" charset="0"/>
                          <a:cs typeface="Times New Roman" panose="02020603050405020304" pitchFamily="18" charset="0"/>
                        </a:rPr>
                        <a:t>10 рабочих дней</a:t>
                      </a:r>
                      <a:endParaRPr lang="ru-RU" sz="1600" b="0" dirty="0">
                        <a:latin typeface="Times New Roman" panose="02020603050405020304" pitchFamily="18" charset="0"/>
                        <a:cs typeface="Times New Roman" panose="02020603050405020304" pitchFamily="18" charset="0"/>
                      </a:endParaRPr>
                    </a:p>
                  </a:txBody>
                  <a:tcPr/>
                </a:tc>
                <a:tc>
                  <a:txBody>
                    <a:bodyPr/>
                    <a:lstStyle/>
                    <a:p>
                      <a:pPr algn="ctr"/>
                      <a:r>
                        <a:rPr lang="ru-RU" sz="1600" b="0" dirty="0" smtClean="0">
                          <a:latin typeface="Times New Roman" panose="02020603050405020304" pitchFamily="18" charset="0"/>
                          <a:cs typeface="Times New Roman" panose="02020603050405020304" pitchFamily="18" charset="0"/>
                        </a:rPr>
                        <a:t>750 руб.</a:t>
                      </a:r>
                      <a:endParaRPr lang="ru-RU" sz="1600" b="0" dirty="0">
                        <a:latin typeface="Times New Roman" panose="02020603050405020304" pitchFamily="18" charset="0"/>
                        <a:cs typeface="Times New Roman" panose="02020603050405020304" pitchFamily="18" charset="0"/>
                      </a:endParaRPr>
                    </a:p>
                  </a:txBody>
                  <a:tcPr/>
                </a:tc>
              </a:tr>
              <a:tr h="737758">
                <a:tc>
                  <a:txBody>
                    <a:bodyPr/>
                    <a:lstStyle/>
                    <a:p>
                      <a:r>
                        <a:rPr lang="ru-RU" sz="1600" b="0" dirty="0" smtClean="0">
                          <a:latin typeface="Times New Roman" panose="02020603050405020304" pitchFamily="18" charset="0"/>
                          <a:cs typeface="Times New Roman" panose="02020603050405020304" pitchFamily="18" charset="0"/>
                        </a:rPr>
                        <a:t>3.</a:t>
                      </a:r>
                      <a:endParaRPr lang="ru-RU" sz="1600" b="0" dirty="0">
                        <a:latin typeface="Times New Roman" panose="02020603050405020304" pitchFamily="18" charset="0"/>
                        <a:cs typeface="Times New Roman" panose="02020603050405020304" pitchFamily="18" charset="0"/>
                      </a:endParaRPr>
                    </a:p>
                  </a:txBody>
                  <a:tcPr/>
                </a:tc>
                <a:tc>
                  <a:txBody>
                    <a:bodyPr/>
                    <a:lstStyle/>
                    <a:p>
                      <a:r>
                        <a:rPr lang="ru-RU" sz="1600" dirty="0" smtClean="0">
                          <a:latin typeface="Times New Roman" panose="02020603050405020304" pitchFamily="18" charset="0"/>
                          <a:cs typeface="Times New Roman" panose="02020603050405020304" pitchFamily="18" charset="0"/>
                        </a:rPr>
                        <a:t>В связи с изменением адреса места нахождения </a:t>
                      </a:r>
                      <a:endParaRPr lang="ru-RU" sz="1600" b="0" dirty="0">
                        <a:latin typeface="Times New Roman" panose="02020603050405020304" pitchFamily="18" charset="0"/>
                        <a:cs typeface="Times New Roman" panose="02020603050405020304" pitchFamily="18" charset="0"/>
                      </a:endParaRPr>
                    </a:p>
                  </a:txBody>
                  <a:tcPr/>
                </a:tc>
                <a:tc>
                  <a:txBody>
                    <a:bodyPr/>
                    <a:lstStyle/>
                    <a:p>
                      <a:pPr algn="just"/>
                      <a:r>
                        <a:rPr lang="ru-RU" sz="1400" dirty="0" smtClean="0">
                          <a:latin typeface="Times New Roman" panose="02020603050405020304" pitchFamily="18" charset="0"/>
                          <a:cs typeface="Times New Roman" panose="02020603050405020304" pitchFamily="18" charset="0"/>
                        </a:rPr>
                        <a:t>часть 10 статья 18 </a:t>
                      </a:r>
                      <a:r>
                        <a:rPr lang="ru-RU" sz="1400" dirty="0" smtClean="0">
                          <a:latin typeface="Times New Roman" panose="02020603050405020304" pitchFamily="18" charset="0"/>
                          <a:cs typeface="Times New Roman" panose="02020603050405020304" pitchFamily="18" charset="0"/>
                        </a:rPr>
                        <a:t>ФЗ </a:t>
                      </a:r>
                      <a:r>
                        <a:rPr lang="ru-RU" sz="1400" dirty="0" smtClean="0">
                          <a:latin typeface="Times New Roman" panose="02020603050405020304" pitchFamily="18" charset="0"/>
                          <a:cs typeface="Times New Roman" panose="02020603050405020304" pitchFamily="18" charset="0"/>
                        </a:rPr>
                        <a:t>от 04.05.2011 № </a:t>
                      </a:r>
                      <a:r>
                        <a:rPr lang="ru-RU" sz="1400" dirty="0" smtClean="0">
                          <a:latin typeface="Times New Roman" panose="02020603050405020304" pitchFamily="18" charset="0"/>
                          <a:cs typeface="Times New Roman" panose="02020603050405020304" pitchFamily="18" charset="0"/>
                        </a:rPr>
                        <a:t>99-ФЗ</a:t>
                      </a:r>
                      <a:endParaRPr lang="ru-RU" sz="1400" b="0" dirty="0">
                        <a:latin typeface="Times New Roman" panose="02020603050405020304" pitchFamily="18" charset="0"/>
                        <a:cs typeface="Times New Roman" panose="02020603050405020304" pitchFamily="18" charset="0"/>
                      </a:endParaRPr>
                    </a:p>
                  </a:txBody>
                  <a:tcPr/>
                </a:tc>
                <a:tc>
                  <a:txBody>
                    <a:bodyPr/>
                    <a:lstStyle/>
                    <a:p>
                      <a:pPr algn="ctr"/>
                      <a:r>
                        <a:rPr lang="ru-RU" sz="1600" dirty="0" smtClean="0">
                          <a:latin typeface="Times New Roman" panose="02020603050405020304" pitchFamily="18" charset="0"/>
                          <a:cs typeface="Times New Roman" panose="02020603050405020304" pitchFamily="18" charset="0"/>
                        </a:rPr>
                        <a:t>10 рабочих дней</a:t>
                      </a:r>
                      <a:endParaRPr lang="ru-RU" sz="1600" b="0" dirty="0">
                        <a:latin typeface="Times New Roman" panose="02020603050405020304" pitchFamily="18" charset="0"/>
                        <a:cs typeface="Times New Roman" panose="02020603050405020304" pitchFamily="18" charset="0"/>
                      </a:endParaRPr>
                    </a:p>
                  </a:txBody>
                  <a:tcPr/>
                </a:tc>
                <a:tc>
                  <a:txBody>
                    <a:bodyPr/>
                    <a:lstStyle/>
                    <a:p>
                      <a:pPr algn="ctr"/>
                      <a:r>
                        <a:rPr lang="ru-RU" sz="1600" b="0" dirty="0" smtClean="0">
                          <a:latin typeface="Times New Roman" panose="02020603050405020304" pitchFamily="18" charset="0"/>
                          <a:cs typeface="Times New Roman" panose="02020603050405020304" pitchFamily="18" charset="0"/>
                        </a:rPr>
                        <a:t>750 руб.</a:t>
                      </a:r>
                      <a:endParaRPr lang="ru-RU" sz="1600" b="0" dirty="0">
                        <a:latin typeface="Times New Roman" panose="02020603050405020304" pitchFamily="18" charset="0"/>
                        <a:cs typeface="Times New Roman" panose="02020603050405020304" pitchFamily="18" charset="0"/>
                      </a:endParaRPr>
                    </a:p>
                  </a:txBody>
                  <a:tcPr/>
                </a:tc>
              </a:tr>
              <a:tr h="1103157">
                <a:tc>
                  <a:txBody>
                    <a:bodyPr/>
                    <a:lstStyle/>
                    <a:p>
                      <a:r>
                        <a:rPr lang="ru-RU" sz="1600" b="0" dirty="0" smtClean="0">
                          <a:latin typeface="Times New Roman" panose="02020603050405020304" pitchFamily="18" charset="0"/>
                          <a:cs typeface="Times New Roman" panose="02020603050405020304" pitchFamily="18" charset="0"/>
                        </a:rPr>
                        <a:t>4.</a:t>
                      </a:r>
                      <a:endParaRPr lang="ru-RU" sz="1600" b="0" dirty="0">
                        <a:latin typeface="Times New Roman" panose="02020603050405020304" pitchFamily="18" charset="0"/>
                        <a:cs typeface="Times New Roman" panose="02020603050405020304" pitchFamily="18" charset="0"/>
                      </a:endParaRPr>
                    </a:p>
                  </a:txBody>
                  <a:tcPr/>
                </a:tc>
                <a:tc>
                  <a:txBody>
                    <a:bodyPr/>
                    <a:lstStyle/>
                    <a:p>
                      <a:r>
                        <a:rPr lang="ru-RU" sz="1600" dirty="0" smtClean="0">
                          <a:latin typeface="Times New Roman" panose="02020603050405020304" pitchFamily="18" charset="0"/>
                          <a:cs typeface="Times New Roman" panose="02020603050405020304" pitchFamily="18" charset="0"/>
                        </a:rPr>
                        <a:t>В связи с изменением наименования филиала </a:t>
                      </a:r>
                      <a:endParaRPr lang="ru-RU" sz="1600" b="0" dirty="0">
                        <a:latin typeface="Times New Roman" panose="02020603050405020304" pitchFamily="18" charset="0"/>
                        <a:cs typeface="Times New Roman" panose="02020603050405020304" pitchFamily="18" charset="0"/>
                      </a:endParaRPr>
                    </a:p>
                  </a:txBody>
                  <a:tcPr/>
                </a:tc>
                <a:tc>
                  <a:txBody>
                    <a:bodyPr/>
                    <a:lstStyle/>
                    <a:p>
                      <a:pPr algn="just"/>
                      <a:r>
                        <a:rPr lang="ru-RU" sz="1400" dirty="0" smtClean="0">
                          <a:latin typeface="Times New Roman" panose="02020603050405020304" pitchFamily="18" charset="0"/>
                          <a:cs typeface="Times New Roman" panose="02020603050405020304" pitchFamily="18" charset="0"/>
                        </a:rPr>
                        <a:t>часть 10 статья 18 </a:t>
                      </a:r>
                      <a:r>
                        <a:rPr lang="ru-RU" sz="1400" dirty="0" smtClean="0">
                          <a:latin typeface="Times New Roman" panose="02020603050405020304" pitchFamily="18" charset="0"/>
                          <a:cs typeface="Times New Roman" panose="02020603050405020304" pitchFamily="18" charset="0"/>
                        </a:rPr>
                        <a:t>ФЗ </a:t>
                      </a:r>
                      <a:r>
                        <a:rPr lang="ru-RU" sz="1400" dirty="0" smtClean="0">
                          <a:latin typeface="Times New Roman" panose="02020603050405020304" pitchFamily="18" charset="0"/>
                          <a:cs typeface="Times New Roman" panose="02020603050405020304" pitchFamily="18" charset="0"/>
                        </a:rPr>
                        <a:t>от 04.05.2011 № </a:t>
                      </a:r>
                      <a:r>
                        <a:rPr lang="ru-RU" sz="1400" dirty="0" smtClean="0">
                          <a:latin typeface="Times New Roman" panose="02020603050405020304" pitchFamily="18" charset="0"/>
                          <a:cs typeface="Times New Roman" panose="02020603050405020304" pitchFamily="18" charset="0"/>
                        </a:rPr>
                        <a:t>99-ФЗ</a:t>
                      </a:r>
                      <a:endParaRPr lang="ru-RU" sz="1400" b="0" dirty="0">
                        <a:latin typeface="Times New Roman" panose="02020603050405020304" pitchFamily="18" charset="0"/>
                        <a:cs typeface="Times New Roman" panose="02020603050405020304" pitchFamily="18" charset="0"/>
                      </a:endParaRPr>
                    </a:p>
                  </a:txBody>
                  <a:tcPr/>
                </a:tc>
                <a:tc>
                  <a:txBody>
                    <a:bodyPr/>
                    <a:lstStyle/>
                    <a:p>
                      <a:pPr algn="ctr"/>
                      <a:r>
                        <a:rPr lang="ru-RU" sz="1600" dirty="0" smtClean="0">
                          <a:latin typeface="Times New Roman" panose="02020603050405020304" pitchFamily="18" charset="0"/>
                          <a:cs typeface="Times New Roman" panose="02020603050405020304" pitchFamily="18" charset="0"/>
                        </a:rPr>
                        <a:t>10 рабочих дней</a:t>
                      </a:r>
                      <a:endParaRPr lang="ru-RU" sz="1600" b="0" dirty="0">
                        <a:latin typeface="Times New Roman" panose="02020603050405020304" pitchFamily="18" charset="0"/>
                        <a:cs typeface="Times New Roman" panose="02020603050405020304" pitchFamily="18" charset="0"/>
                      </a:endParaRPr>
                    </a:p>
                  </a:txBody>
                  <a:tcPr/>
                </a:tc>
                <a:tc>
                  <a:txBody>
                    <a:bodyPr/>
                    <a:lstStyle/>
                    <a:p>
                      <a:pPr algn="ctr"/>
                      <a:r>
                        <a:rPr lang="ru-RU" sz="1600" b="0" dirty="0" smtClean="0">
                          <a:latin typeface="Times New Roman" panose="02020603050405020304" pitchFamily="18" charset="0"/>
                          <a:cs typeface="Times New Roman" panose="02020603050405020304" pitchFamily="18" charset="0"/>
                        </a:rPr>
                        <a:t>750 руб.</a:t>
                      </a:r>
                      <a:endParaRPr lang="ru-RU" sz="1600" b="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0093476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154776" y="717377"/>
            <a:ext cx="8834447" cy="6009067"/>
          </a:xfrm>
          <a:prstGeom prst="roundRect">
            <a:avLst>
              <a:gd name="adj" fmla="val 4823"/>
            </a:avLst>
          </a:prstGeom>
          <a:solidFill>
            <a:srgbClr val="3D4187"/>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endParaRPr lang="ru-RU" sz="1600" kern="0" dirty="0" smtClean="0">
              <a:solidFill>
                <a:schemeClr val="bg1"/>
              </a:solidFill>
              <a:latin typeface="Times New Roman" panose="02020603050405020304" pitchFamily="18" charset="0"/>
              <a:cs typeface="Times New Roman" panose="02020603050405020304" pitchFamily="18" charset="0"/>
            </a:endParaRPr>
          </a:p>
          <a:p>
            <a:pPr lvl="0"/>
            <a:endParaRPr lang="ru-RU" dirty="0"/>
          </a:p>
        </p:txBody>
      </p:sp>
      <p:sp>
        <p:nvSpPr>
          <p:cNvPr id="10" name="Прямоугольник 9"/>
          <p:cNvSpPr/>
          <p:nvPr/>
        </p:nvSpPr>
        <p:spPr>
          <a:xfrm>
            <a:off x="1857356" y="236493"/>
            <a:ext cx="7164288" cy="49237"/>
          </a:xfrm>
          <a:prstGeom prst="rect">
            <a:avLst/>
          </a:prstGeom>
          <a:gradFill flip="none" rotWithShape="1">
            <a:gsLst>
              <a:gs pos="0">
                <a:srgbClr val="06068F"/>
              </a:gs>
              <a:gs pos="100000">
                <a:srgbClr val="FFFFFF"/>
              </a:gs>
            </a:gsLst>
            <a:path path="circle">
              <a:fillToRect l="100000" t="100000"/>
            </a:path>
            <a:tileRect r="-100000" b="-10000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dirty="0">
              <a:solidFill>
                <a:srgbClr val="7A3D00"/>
              </a:solidFill>
              <a:latin typeface="Arial" panose="020B0604020202020204" pitchFamily="34" charset="0"/>
              <a:cs typeface="Arial" panose="020B0604020202020204" pitchFamily="34" charset="0"/>
            </a:endParaRPr>
          </a:p>
        </p:txBody>
      </p:sp>
      <p:pic>
        <p:nvPicPr>
          <p:cNvPr id="12" name="Изображение 11" descr="gerb1.png"/>
          <p:cNvPicPr>
            <a:picLocks noChangeAspect="1"/>
          </p:cNvPicPr>
          <p:nvPr/>
        </p:nvPicPr>
        <p:blipFill rotWithShape="1">
          <a:blip r:embed="rId3" cstate="print">
            <a:alphaModFix/>
            <a:extLst>
              <a:ext uri="{28A0092B-C50C-407E-A947-70E740481C1C}">
                <a14:useLocalDpi xmlns:a14="http://schemas.microsoft.com/office/drawing/2010/main" val="0"/>
              </a:ext>
            </a:extLst>
          </a:blip>
          <a:srcRect r="1220"/>
          <a:stretch/>
        </p:blipFill>
        <p:spPr>
          <a:xfrm flipH="1">
            <a:off x="0" y="1"/>
            <a:ext cx="642910" cy="558560"/>
          </a:xfrm>
          <a:prstGeom prst="rect">
            <a:avLst/>
          </a:prstGeom>
        </p:spPr>
      </p:pic>
      <p:sp>
        <p:nvSpPr>
          <p:cNvPr id="9" name="Прямоугольник 15"/>
          <p:cNvSpPr>
            <a:spLocks noChangeArrowheads="1"/>
          </p:cNvSpPr>
          <p:nvPr/>
        </p:nvSpPr>
        <p:spPr bwMode="auto">
          <a:xfrm>
            <a:off x="3500432" y="-24"/>
            <a:ext cx="5499553" cy="215444"/>
          </a:xfrm>
          <a:prstGeom prst="rect">
            <a:avLst/>
          </a:prstGeom>
          <a:noFill/>
          <a:ln w="9525">
            <a:noFill/>
            <a:miter lim="800000"/>
            <a:headEnd/>
            <a:tailEnd/>
          </a:ln>
        </p:spPr>
        <p:txBody>
          <a:bodyPr wrap="square">
            <a:spAutoFit/>
          </a:bodyPr>
          <a:lstStyle/>
          <a:p>
            <a:pPr algn="r">
              <a:defRPr/>
            </a:pPr>
            <a:r>
              <a:rPr lang="ru-RU" sz="800" b="1" dirty="0">
                <a:solidFill>
                  <a:schemeClr val="tx2">
                    <a:lumMod val="50000"/>
                  </a:schemeClr>
                </a:solidFill>
                <a:latin typeface="Arial" panose="020B0604020202020204" pitchFamily="34" charset="0"/>
                <a:cs typeface="Arial" panose="020B0604020202020204" pitchFamily="34" charset="0"/>
              </a:rPr>
              <a:t>ДЕПАРТАМЕНТ ОБРАЗОВАНИЯ И НАУКИ КОСТРОМСКОЙ ОБЛАСТИ</a:t>
            </a:r>
          </a:p>
        </p:txBody>
      </p:sp>
      <p:sp>
        <p:nvSpPr>
          <p:cNvPr id="11" name="Прямоугольник 15"/>
          <p:cNvSpPr>
            <a:spLocks noChangeArrowheads="1"/>
          </p:cNvSpPr>
          <p:nvPr/>
        </p:nvSpPr>
        <p:spPr bwMode="auto">
          <a:xfrm>
            <a:off x="0" y="332656"/>
            <a:ext cx="9144000" cy="384721"/>
          </a:xfrm>
          <a:prstGeom prst="rect">
            <a:avLst/>
          </a:prstGeom>
          <a:noFill/>
          <a:ln w="9525">
            <a:noFill/>
            <a:miter lim="800000"/>
            <a:headEnd/>
            <a:tailEnd/>
          </a:ln>
        </p:spPr>
        <p:txBody>
          <a:bodyPr wrap="square">
            <a:spAutoFit/>
          </a:bodyPr>
          <a:lstStyle/>
          <a:p>
            <a:pPr algn="ctr"/>
            <a:r>
              <a:rPr lang="ru-RU" sz="1900" b="1" cap="small" dirty="0" smtClean="0">
                <a:latin typeface="Times New Roman" panose="02020603050405020304" pitchFamily="18" charset="0"/>
                <a:cs typeface="Times New Roman" panose="02020603050405020304" pitchFamily="18" charset="0"/>
              </a:rPr>
              <a:t>Лицензирование образовательной деятельности</a:t>
            </a:r>
            <a:endParaRPr lang="ru-RU" sz="1900" cap="small" dirty="0">
              <a:latin typeface="Times New Roman" panose="02020603050405020304" pitchFamily="18" charset="0"/>
              <a:cs typeface="Times New Roman" panose="02020603050405020304" pitchFamily="18" charset="0"/>
            </a:endParaRPr>
          </a:p>
        </p:txBody>
      </p:sp>
      <p:sp>
        <p:nvSpPr>
          <p:cNvPr id="2" name="Скругленный прямоугольник 1"/>
          <p:cNvSpPr/>
          <p:nvPr/>
        </p:nvSpPr>
        <p:spPr>
          <a:xfrm>
            <a:off x="321455" y="888522"/>
            <a:ext cx="8510284" cy="5672384"/>
          </a:xfrm>
          <a:prstGeom prst="roundRect">
            <a:avLst>
              <a:gd name="adj" fmla="val 41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кругленный прямоугольник 14"/>
          <p:cNvSpPr/>
          <p:nvPr/>
        </p:nvSpPr>
        <p:spPr>
          <a:xfrm>
            <a:off x="431712" y="1019555"/>
            <a:ext cx="8257829" cy="395177"/>
          </a:xfrm>
          <a:prstGeom prst="roundRect">
            <a:avLst>
              <a:gd name="adj" fmla="val 13458"/>
            </a:avLst>
          </a:prstGeom>
          <a:solidFill>
            <a:schemeClr val="accent5">
              <a:lumMod val="20000"/>
              <a:lumOff val="80000"/>
            </a:schemeClr>
          </a:solidFill>
          <a:ln>
            <a:solidFill>
              <a:srgbClr val="00206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ru-RU" sz="1600" b="1" dirty="0" smtClean="0">
                <a:latin typeface="Times New Roman" panose="02020603050405020304" pitchFamily="18" charset="0"/>
                <a:cs typeface="Times New Roman" panose="02020603050405020304" pitchFamily="18" charset="0"/>
              </a:rPr>
              <a:t>Переоформление лицензии</a:t>
            </a:r>
            <a:endParaRPr lang="ru-RU" sz="1600" dirty="0">
              <a:latin typeface="Times New Roman" panose="02020603050405020304" pitchFamily="18" charset="0"/>
              <a:cs typeface="Times New Roman" panose="02020603050405020304" pitchFamily="18" charset="0"/>
            </a:endParaRPr>
          </a:p>
        </p:txBody>
      </p:sp>
      <p:graphicFrame>
        <p:nvGraphicFramePr>
          <p:cNvPr id="13" name="Таблица 12"/>
          <p:cNvGraphicFramePr>
            <a:graphicFrameLocks noGrp="1"/>
          </p:cNvGraphicFramePr>
          <p:nvPr>
            <p:extLst>
              <p:ext uri="{D42A27DB-BD31-4B8C-83A1-F6EECF244321}">
                <p14:modId xmlns:p14="http://schemas.microsoft.com/office/powerpoint/2010/main" val="1612581699"/>
              </p:ext>
            </p:extLst>
          </p:nvPr>
        </p:nvGraphicFramePr>
        <p:xfrm>
          <a:off x="431712" y="1519069"/>
          <a:ext cx="8372695" cy="4959944"/>
        </p:xfrm>
        <a:graphic>
          <a:graphicData uri="http://schemas.openxmlformats.org/drawingml/2006/table">
            <a:tbl>
              <a:tblPr firstRow="1" bandRow="1">
                <a:tableStyleId>{5940675A-B579-460E-94D1-54222C63F5DA}</a:tableStyleId>
              </a:tblPr>
              <a:tblGrid>
                <a:gridCol w="439556"/>
                <a:gridCol w="2976880"/>
                <a:gridCol w="2851413"/>
                <a:gridCol w="1164566"/>
                <a:gridCol w="940280"/>
              </a:tblGrid>
              <a:tr h="426071">
                <a:tc>
                  <a:txBody>
                    <a:bodyPr/>
                    <a:lstStyle/>
                    <a:p>
                      <a:pPr algn="ctr"/>
                      <a:r>
                        <a:rPr lang="ru-RU" sz="1100" b="1" dirty="0" smtClean="0">
                          <a:latin typeface="Times New Roman" panose="02020603050405020304" pitchFamily="18" charset="0"/>
                          <a:cs typeface="Times New Roman" panose="02020603050405020304" pitchFamily="18" charset="0"/>
                        </a:rPr>
                        <a:t>№, п/п</a:t>
                      </a:r>
                      <a:endParaRPr lang="ru-RU" sz="1100" b="1" dirty="0">
                        <a:latin typeface="Times New Roman" panose="02020603050405020304" pitchFamily="18" charset="0"/>
                        <a:cs typeface="Times New Roman" panose="02020603050405020304" pitchFamily="18" charset="0"/>
                      </a:endParaRPr>
                    </a:p>
                  </a:txBody>
                  <a:tcPr/>
                </a:tc>
                <a:tc>
                  <a:txBody>
                    <a:bodyPr/>
                    <a:lstStyle/>
                    <a:p>
                      <a:pPr algn="ctr"/>
                      <a:r>
                        <a:rPr lang="ru-RU" sz="1100" b="1" dirty="0" smtClean="0">
                          <a:latin typeface="Times New Roman" panose="02020603050405020304" pitchFamily="18" charset="0"/>
                          <a:cs typeface="Times New Roman" panose="02020603050405020304" pitchFamily="18" charset="0"/>
                        </a:rPr>
                        <a:t>Наименование</a:t>
                      </a:r>
                      <a:r>
                        <a:rPr lang="ru-RU" sz="1100" b="1" baseline="0" dirty="0" smtClean="0">
                          <a:latin typeface="Times New Roman" panose="02020603050405020304" pitchFamily="18" charset="0"/>
                          <a:cs typeface="Times New Roman" panose="02020603050405020304" pitchFamily="18" charset="0"/>
                        </a:rPr>
                        <a:t> процедуры</a:t>
                      </a:r>
                      <a:endParaRPr lang="ru-RU" sz="1100" b="1" dirty="0">
                        <a:latin typeface="Times New Roman" panose="02020603050405020304" pitchFamily="18" charset="0"/>
                        <a:cs typeface="Times New Roman" panose="02020603050405020304" pitchFamily="18" charset="0"/>
                      </a:endParaRPr>
                    </a:p>
                  </a:txBody>
                  <a:tcPr/>
                </a:tc>
                <a:tc>
                  <a:txBody>
                    <a:bodyPr/>
                    <a:lstStyle/>
                    <a:p>
                      <a:pPr algn="ctr"/>
                      <a:r>
                        <a:rPr lang="ru-RU" sz="1100" b="1" dirty="0" smtClean="0">
                          <a:latin typeface="Times New Roman" panose="02020603050405020304" pitchFamily="18" charset="0"/>
                          <a:cs typeface="Times New Roman" panose="02020603050405020304" pitchFamily="18" charset="0"/>
                        </a:rPr>
                        <a:t>НПА</a:t>
                      </a:r>
                      <a:endParaRPr lang="ru-RU" sz="1100" b="1" dirty="0">
                        <a:latin typeface="Times New Roman" panose="02020603050405020304" pitchFamily="18" charset="0"/>
                        <a:cs typeface="Times New Roman" panose="02020603050405020304" pitchFamily="18" charset="0"/>
                      </a:endParaRPr>
                    </a:p>
                  </a:txBody>
                  <a:tcPr/>
                </a:tc>
                <a:tc>
                  <a:txBody>
                    <a:bodyPr/>
                    <a:lstStyle/>
                    <a:p>
                      <a:pPr algn="ctr"/>
                      <a:r>
                        <a:rPr lang="ru-RU" sz="1100" b="1" dirty="0" smtClean="0">
                          <a:latin typeface="Times New Roman" panose="02020603050405020304" pitchFamily="18" charset="0"/>
                          <a:cs typeface="Times New Roman" panose="02020603050405020304" pitchFamily="18" charset="0"/>
                        </a:rPr>
                        <a:t>Срок оказания услуги</a:t>
                      </a:r>
                      <a:endParaRPr lang="ru-RU" sz="1100" b="1" dirty="0">
                        <a:latin typeface="Times New Roman" panose="02020603050405020304" pitchFamily="18" charset="0"/>
                        <a:cs typeface="Times New Roman" panose="02020603050405020304" pitchFamily="18" charset="0"/>
                      </a:endParaRPr>
                    </a:p>
                  </a:txBody>
                  <a:tcPr/>
                </a:tc>
                <a:tc>
                  <a:txBody>
                    <a:bodyPr/>
                    <a:lstStyle/>
                    <a:p>
                      <a:pPr algn="ctr"/>
                      <a:r>
                        <a:rPr lang="ru-RU" sz="1100" b="1" dirty="0" smtClean="0">
                          <a:latin typeface="Times New Roman" panose="02020603050405020304" pitchFamily="18" charset="0"/>
                          <a:cs typeface="Times New Roman" panose="02020603050405020304" pitchFamily="18" charset="0"/>
                        </a:rPr>
                        <a:t>Размер гос. пошлины</a:t>
                      </a:r>
                      <a:endParaRPr lang="ru-RU" sz="1100" b="1" dirty="0">
                        <a:latin typeface="Times New Roman" panose="02020603050405020304" pitchFamily="18" charset="0"/>
                        <a:cs typeface="Times New Roman" panose="02020603050405020304" pitchFamily="18" charset="0"/>
                      </a:endParaRPr>
                    </a:p>
                  </a:txBody>
                  <a:tcPr/>
                </a:tc>
              </a:tr>
              <a:tr h="357464">
                <a:tc>
                  <a:txBody>
                    <a:bodyPr/>
                    <a:lstStyle/>
                    <a:p>
                      <a:r>
                        <a:rPr lang="ru-RU" sz="1200" b="0" dirty="0" smtClean="0">
                          <a:latin typeface="Times New Roman" panose="02020603050405020304" pitchFamily="18" charset="0"/>
                          <a:cs typeface="Times New Roman" panose="02020603050405020304" pitchFamily="18" charset="0"/>
                        </a:rPr>
                        <a:t>5.</a:t>
                      </a:r>
                      <a:endParaRPr lang="ru-RU" sz="1200" b="0" dirty="0">
                        <a:latin typeface="Times New Roman" panose="02020603050405020304" pitchFamily="18" charset="0"/>
                        <a:cs typeface="Times New Roman" panose="02020603050405020304" pitchFamily="18" charset="0"/>
                      </a:endParaRPr>
                    </a:p>
                  </a:txBody>
                  <a:tcPr/>
                </a:tc>
                <a:tc gridSpan="4">
                  <a:txBody>
                    <a:bodyPr/>
                    <a:lstStyle/>
                    <a:p>
                      <a:r>
                        <a:rPr lang="ru-RU" sz="1600" b="1" dirty="0" smtClean="0">
                          <a:latin typeface="Times New Roman" panose="02020603050405020304" pitchFamily="18" charset="0"/>
                          <a:cs typeface="Times New Roman" panose="02020603050405020304" pitchFamily="18" charset="0"/>
                        </a:rPr>
                        <a:t>В связи с изменением адресов мест осуществления образовательной деятельности</a:t>
                      </a:r>
                      <a:endParaRPr lang="ru-RU" sz="1600" b="1" dirty="0">
                        <a:latin typeface="Times New Roman" panose="02020603050405020304" pitchFamily="18" charset="0"/>
                        <a:cs typeface="Times New Roman" panose="02020603050405020304" pitchFamily="18" charset="0"/>
                      </a:endParaRPr>
                    </a:p>
                  </a:txBody>
                  <a:tcPr/>
                </a:tc>
                <a:tc hMerge="1">
                  <a:txBody>
                    <a:bodyPr/>
                    <a:lstStyle/>
                    <a:p>
                      <a:endParaRPr lang="ru-RU"/>
                    </a:p>
                  </a:txBody>
                  <a:tcPr/>
                </a:tc>
                <a:tc hMerge="1">
                  <a:txBody>
                    <a:bodyPr/>
                    <a:lstStyle/>
                    <a:p>
                      <a:pPr algn="ctr"/>
                      <a:endParaRPr lang="ru-RU" sz="1200" b="0" dirty="0">
                        <a:latin typeface="Times New Roman" panose="02020603050405020304" pitchFamily="18" charset="0"/>
                        <a:cs typeface="Times New Roman" panose="02020603050405020304" pitchFamily="18" charset="0"/>
                      </a:endParaRPr>
                    </a:p>
                  </a:txBody>
                  <a:tcPr/>
                </a:tc>
                <a:tc hMerge="1">
                  <a:txBody>
                    <a:bodyPr/>
                    <a:lstStyle/>
                    <a:p>
                      <a:pPr algn="ctr"/>
                      <a:endParaRPr lang="ru-RU" sz="1200" b="0" dirty="0">
                        <a:latin typeface="Times New Roman" panose="02020603050405020304" pitchFamily="18" charset="0"/>
                        <a:cs typeface="Times New Roman" panose="02020603050405020304" pitchFamily="18" charset="0"/>
                      </a:endParaRPr>
                    </a:p>
                  </a:txBody>
                  <a:tcPr/>
                </a:tc>
              </a:tr>
              <a:tr h="1380226">
                <a:tc>
                  <a:txBody>
                    <a:bodyPr/>
                    <a:lstStyle/>
                    <a:p>
                      <a:r>
                        <a:rPr lang="ru-RU" sz="1200" b="0" dirty="0" smtClean="0">
                          <a:latin typeface="Times New Roman" panose="02020603050405020304" pitchFamily="18" charset="0"/>
                          <a:cs typeface="Times New Roman" panose="02020603050405020304" pitchFamily="18" charset="0"/>
                        </a:rPr>
                        <a:t>5.1.</a:t>
                      </a:r>
                      <a:endParaRPr lang="ru-RU" sz="1200" b="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smtClean="0">
                          <a:latin typeface="Times New Roman" panose="02020603050405020304" pitchFamily="18" charset="0"/>
                          <a:cs typeface="Times New Roman" panose="02020603050405020304" pitchFamily="18" charset="0"/>
                        </a:rPr>
                        <a:t>При намерении лицензиата осуществлять лицензируемый вид деятельности по адресу места его осуществления, не указанному в лицензии</a:t>
                      </a:r>
                      <a:endParaRPr lang="ru-RU" sz="1600" b="0" dirty="0" smtClean="0">
                        <a:latin typeface="Times New Roman" panose="02020603050405020304" pitchFamily="18" charset="0"/>
                        <a:cs typeface="Times New Roman" panose="02020603050405020304" pitchFamily="18" charset="0"/>
                      </a:endParaRPr>
                    </a:p>
                    <a:p>
                      <a:endParaRPr lang="ru-RU" sz="1600" b="0" dirty="0">
                        <a:latin typeface="Times New Roman" panose="02020603050405020304" pitchFamily="18" charset="0"/>
                        <a:cs typeface="Times New Roman" panose="02020603050405020304" pitchFamily="18" charset="0"/>
                      </a:endParaRPr>
                    </a:p>
                  </a:txBody>
                  <a:tcPr/>
                </a:tc>
                <a:tc>
                  <a:txBody>
                    <a:bodyPr/>
                    <a:lstStyle/>
                    <a:p>
                      <a:pPr algn="just"/>
                      <a:r>
                        <a:rPr lang="ru-RU" sz="1200" dirty="0" smtClean="0">
                          <a:latin typeface="Times New Roman" panose="02020603050405020304" pitchFamily="18" charset="0"/>
                          <a:cs typeface="Times New Roman" panose="02020603050405020304" pitchFamily="18" charset="0"/>
                        </a:rPr>
                        <a:t>часть 7 статья 18 </a:t>
                      </a:r>
                      <a:r>
                        <a:rPr lang="ru-RU" sz="1200" dirty="0" smtClean="0">
                          <a:latin typeface="Times New Roman" panose="02020603050405020304" pitchFamily="18" charset="0"/>
                          <a:cs typeface="Times New Roman" panose="02020603050405020304" pitchFamily="18" charset="0"/>
                        </a:rPr>
                        <a:t>ФЗ</a:t>
                      </a:r>
                      <a:r>
                        <a:rPr lang="ru-RU" sz="1200" baseline="0" dirty="0" smtClean="0">
                          <a:latin typeface="Times New Roman" panose="02020603050405020304" pitchFamily="18" charset="0"/>
                          <a:cs typeface="Times New Roman" panose="02020603050405020304" pitchFamily="18" charset="0"/>
                        </a:rPr>
                        <a:t> от </a:t>
                      </a:r>
                      <a:r>
                        <a:rPr lang="ru-RU" sz="1200" dirty="0" smtClean="0">
                          <a:latin typeface="Times New Roman" panose="02020603050405020304" pitchFamily="18" charset="0"/>
                          <a:cs typeface="Times New Roman" panose="02020603050405020304" pitchFamily="18" charset="0"/>
                        </a:rPr>
                        <a:t>04.05.2011 </a:t>
                      </a:r>
                      <a:r>
                        <a:rPr lang="ru-RU" sz="1200" dirty="0" smtClean="0">
                          <a:latin typeface="Times New Roman" panose="02020603050405020304" pitchFamily="18" charset="0"/>
                          <a:cs typeface="Times New Roman" panose="02020603050405020304" pitchFamily="18" charset="0"/>
                        </a:rPr>
                        <a:t>№ 99-ФЗ «О лицензировании отдельных видов деятельности», пункты 13, 15 Положения о лицензировании образовательной деятельности, утвержденного постановлением Правительства Российской Федерации от 28.10.2013 № 966 </a:t>
                      </a:r>
                      <a:endParaRPr lang="ru-RU" sz="1200" b="0" dirty="0">
                        <a:latin typeface="Times New Roman" panose="02020603050405020304" pitchFamily="18" charset="0"/>
                        <a:cs typeface="Times New Roman" panose="02020603050405020304" pitchFamily="18" charset="0"/>
                      </a:endParaRPr>
                    </a:p>
                  </a:txBody>
                  <a:tcPr/>
                </a:tc>
                <a:tc>
                  <a:txBody>
                    <a:bodyPr/>
                    <a:lstStyle/>
                    <a:p>
                      <a:pPr algn="ctr"/>
                      <a:r>
                        <a:rPr lang="ru-RU" sz="1600" dirty="0" smtClean="0">
                          <a:latin typeface="Times New Roman" panose="02020603050405020304" pitchFamily="18" charset="0"/>
                          <a:cs typeface="Times New Roman" panose="02020603050405020304" pitchFamily="18" charset="0"/>
                        </a:rPr>
                        <a:t>30 рабочих дней</a:t>
                      </a:r>
                      <a:endParaRPr lang="ru-RU" sz="1600" b="0" dirty="0">
                        <a:latin typeface="Times New Roman" panose="02020603050405020304" pitchFamily="18" charset="0"/>
                        <a:cs typeface="Times New Roman" panose="02020603050405020304" pitchFamily="18" charset="0"/>
                      </a:endParaRPr>
                    </a:p>
                  </a:txBody>
                  <a:tcPr/>
                </a:tc>
                <a:tc>
                  <a:txBody>
                    <a:bodyPr/>
                    <a:lstStyle/>
                    <a:p>
                      <a:pPr algn="ctr"/>
                      <a:r>
                        <a:rPr lang="ru-RU" sz="1600" b="0" dirty="0" smtClean="0">
                          <a:latin typeface="Times New Roman" panose="02020603050405020304" pitchFamily="18" charset="0"/>
                          <a:cs typeface="Times New Roman" panose="02020603050405020304" pitchFamily="18" charset="0"/>
                        </a:rPr>
                        <a:t>3500 руб.</a:t>
                      </a:r>
                      <a:endParaRPr lang="ru-RU" sz="1600" b="0" dirty="0">
                        <a:latin typeface="Times New Roman" panose="02020603050405020304" pitchFamily="18" charset="0"/>
                        <a:cs typeface="Times New Roman" panose="02020603050405020304" pitchFamily="18" charset="0"/>
                      </a:endParaRPr>
                    </a:p>
                  </a:txBody>
                  <a:tcPr/>
                </a:tc>
              </a:tr>
              <a:tr h="1061583">
                <a:tc>
                  <a:txBody>
                    <a:bodyPr/>
                    <a:lstStyle/>
                    <a:p>
                      <a:r>
                        <a:rPr lang="ru-RU" sz="1200" b="0" dirty="0" smtClean="0">
                          <a:latin typeface="Times New Roman" panose="02020603050405020304" pitchFamily="18" charset="0"/>
                          <a:cs typeface="Times New Roman" panose="02020603050405020304" pitchFamily="18" charset="0"/>
                        </a:rPr>
                        <a:t>5.2.</a:t>
                      </a:r>
                      <a:endParaRPr lang="ru-RU" sz="1200" b="0" dirty="0">
                        <a:latin typeface="Times New Roman" panose="02020603050405020304" pitchFamily="18" charset="0"/>
                        <a:cs typeface="Times New Roman" panose="02020603050405020304" pitchFamily="18" charset="0"/>
                      </a:endParaRPr>
                    </a:p>
                  </a:txBody>
                  <a:tcPr/>
                </a:tc>
                <a:tc>
                  <a:txBody>
                    <a:bodyPr/>
                    <a:lstStyle/>
                    <a:p>
                      <a:r>
                        <a:rPr lang="ru-RU" sz="1600" dirty="0" smtClean="0">
                          <a:latin typeface="Times New Roman" panose="02020603050405020304" pitchFamily="18" charset="0"/>
                          <a:cs typeface="Times New Roman" panose="02020603050405020304" pitchFamily="18" charset="0"/>
                        </a:rPr>
                        <a:t>В случае если лицензиат намерен осуществлять лицензируемую деятельность в филиале, не указанном в лицензии</a:t>
                      </a:r>
                      <a:endParaRPr lang="ru-RU" sz="1600" b="0" dirty="0">
                        <a:latin typeface="Times New Roman" panose="02020603050405020304" pitchFamily="18" charset="0"/>
                        <a:cs typeface="Times New Roman" panose="02020603050405020304" pitchFamily="18" charset="0"/>
                      </a:endParaRPr>
                    </a:p>
                  </a:txBody>
                  <a:tcPr/>
                </a:tc>
                <a:tc>
                  <a:txBody>
                    <a:bodyPr/>
                    <a:lstStyle/>
                    <a:p>
                      <a:pPr algn="just"/>
                      <a:r>
                        <a:rPr lang="ru-RU" sz="1200" dirty="0" smtClean="0">
                          <a:latin typeface="Times New Roman" panose="02020603050405020304" pitchFamily="18" charset="0"/>
                          <a:cs typeface="Times New Roman" panose="02020603050405020304" pitchFamily="18" charset="0"/>
                        </a:rPr>
                        <a:t>часть 7 статья 18 </a:t>
                      </a:r>
                      <a:r>
                        <a:rPr lang="ru-RU" sz="1200" dirty="0" smtClean="0">
                          <a:latin typeface="Times New Roman" panose="02020603050405020304" pitchFamily="18" charset="0"/>
                          <a:cs typeface="Times New Roman" panose="02020603050405020304" pitchFamily="18" charset="0"/>
                        </a:rPr>
                        <a:t>ФЗ</a:t>
                      </a:r>
                      <a:r>
                        <a:rPr lang="ru-RU" sz="1200" baseline="0" dirty="0" smtClean="0">
                          <a:latin typeface="Times New Roman" panose="02020603050405020304" pitchFamily="18" charset="0"/>
                          <a:cs typeface="Times New Roman" panose="02020603050405020304" pitchFamily="18" charset="0"/>
                        </a:rPr>
                        <a:t> от </a:t>
                      </a:r>
                      <a:r>
                        <a:rPr lang="ru-RU" sz="1200" dirty="0" smtClean="0">
                          <a:latin typeface="Times New Roman" panose="02020603050405020304" pitchFamily="18" charset="0"/>
                          <a:cs typeface="Times New Roman" panose="02020603050405020304" pitchFamily="18" charset="0"/>
                        </a:rPr>
                        <a:t>04.05.2011 </a:t>
                      </a:r>
                      <a:r>
                        <a:rPr lang="ru-RU" sz="1200" dirty="0" smtClean="0">
                          <a:latin typeface="Times New Roman" panose="02020603050405020304" pitchFamily="18" charset="0"/>
                          <a:cs typeface="Times New Roman" panose="02020603050405020304" pitchFamily="18" charset="0"/>
                        </a:rPr>
                        <a:t>№ 99-ФЗ </a:t>
                      </a:r>
                      <a:r>
                        <a:rPr lang="ru-RU" sz="1200" dirty="0" smtClean="0">
                          <a:latin typeface="Times New Roman" panose="02020603050405020304" pitchFamily="18" charset="0"/>
                          <a:cs typeface="Times New Roman" panose="02020603050405020304" pitchFamily="18" charset="0"/>
                        </a:rPr>
                        <a:t>пункты </a:t>
                      </a:r>
                      <a:r>
                        <a:rPr lang="ru-RU" sz="1200" dirty="0" smtClean="0">
                          <a:latin typeface="Times New Roman" panose="02020603050405020304" pitchFamily="18" charset="0"/>
                          <a:cs typeface="Times New Roman" panose="02020603050405020304" pitchFamily="18" charset="0"/>
                        </a:rPr>
                        <a:t>13, 16 Положения </a:t>
                      </a:r>
                      <a:r>
                        <a:rPr lang="ru-RU" sz="1200" smtClean="0">
                          <a:latin typeface="Times New Roman" panose="02020603050405020304" pitchFamily="18" charset="0"/>
                          <a:cs typeface="Times New Roman" panose="02020603050405020304" pitchFamily="18" charset="0"/>
                        </a:rPr>
                        <a:t>о </a:t>
                      </a:r>
                      <a:r>
                        <a:rPr lang="ru-RU" sz="1200" smtClean="0">
                          <a:latin typeface="Times New Roman" panose="02020603050405020304" pitchFamily="18" charset="0"/>
                          <a:cs typeface="Times New Roman" panose="02020603050405020304" pitchFamily="18" charset="0"/>
                        </a:rPr>
                        <a:t>лицензировании</a:t>
                      </a:r>
                      <a:endParaRPr lang="ru-RU" sz="1200" b="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latin typeface="Times New Roman" panose="02020603050405020304" pitchFamily="18" charset="0"/>
                          <a:cs typeface="Times New Roman" panose="02020603050405020304" pitchFamily="18" charset="0"/>
                        </a:rPr>
                        <a:t>30 рабочих дней</a:t>
                      </a:r>
                      <a:endParaRPr lang="ru-RU" sz="1600" b="0" dirty="0" smtClean="0">
                        <a:latin typeface="Times New Roman" panose="02020603050405020304" pitchFamily="18" charset="0"/>
                        <a:cs typeface="Times New Roman" panose="02020603050405020304" pitchFamily="18" charset="0"/>
                      </a:endParaRPr>
                    </a:p>
                    <a:p>
                      <a:pPr algn="ctr"/>
                      <a:endParaRPr lang="ru-RU" sz="1600" b="0" dirty="0">
                        <a:latin typeface="Times New Roman" panose="02020603050405020304" pitchFamily="18" charset="0"/>
                        <a:cs typeface="Times New Roman" panose="02020603050405020304" pitchFamily="18" charset="0"/>
                      </a:endParaRPr>
                    </a:p>
                  </a:txBody>
                  <a:tcPr/>
                </a:tc>
                <a:tc>
                  <a:txBody>
                    <a:bodyPr/>
                    <a:lstStyle/>
                    <a:p>
                      <a:pPr algn="ctr"/>
                      <a:r>
                        <a:rPr lang="ru-RU" sz="1600" b="0" dirty="0" smtClean="0">
                          <a:latin typeface="Times New Roman" panose="02020603050405020304" pitchFamily="18" charset="0"/>
                          <a:cs typeface="Times New Roman" panose="02020603050405020304" pitchFamily="18" charset="0"/>
                        </a:rPr>
                        <a:t>3500 руб.</a:t>
                      </a:r>
                      <a:endParaRPr lang="ru-RU" sz="1600" b="0" dirty="0">
                        <a:latin typeface="Times New Roman" panose="02020603050405020304" pitchFamily="18" charset="0"/>
                        <a:cs typeface="Times New Roman" panose="02020603050405020304" pitchFamily="18" charset="0"/>
                      </a:endParaRPr>
                    </a:p>
                  </a:txBody>
                  <a:tcPr/>
                </a:tc>
              </a:tr>
              <a:tr h="992666">
                <a:tc>
                  <a:txBody>
                    <a:bodyPr/>
                    <a:lstStyle/>
                    <a:p>
                      <a:r>
                        <a:rPr lang="ru-RU" sz="1200" b="0" dirty="0" smtClean="0">
                          <a:latin typeface="Times New Roman" panose="02020603050405020304" pitchFamily="18" charset="0"/>
                          <a:cs typeface="Times New Roman" panose="02020603050405020304" pitchFamily="18" charset="0"/>
                        </a:rPr>
                        <a:t>5.3.</a:t>
                      </a:r>
                      <a:endParaRPr lang="ru-RU" sz="1200" b="0" dirty="0">
                        <a:latin typeface="Times New Roman" panose="02020603050405020304" pitchFamily="18" charset="0"/>
                        <a:cs typeface="Times New Roman" panose="02020603050405020304" pitchFamily="18" charset="0"/>
                      </a:endParaRPr>
                    </a:p>
                  </a:txBody>
                  <a:tcPr/>
                </a:tc>
                <a:tc>
                  <a:txBody>
                    <a:bodyPr/>
                    <a:lstStyle/>
                    <a:p>
                      <a:r>
                        <a:rPr lang="ru-RU" sz="1600" dirty="0" smtClean="0">
                          <a:latin typeface="Times New Roman" panose="02020603050405020304" pitchFamily="18" charset="0"/>
                          <a:cs typeface="Times New Roman" panose="02020603050405020304" pitchFamily="18" charset="0"/>
                        </a:rPr>
                        <a:t>В случае прекращения деятельности по одному адресу или нескольким адресам мест ее осуществления, указанным в лицензии</a:t>
                      </a:r>
                      <a:endParaRPr lang="ru-RU" sz="1600" b="0" dirty="0">
                        <a:latin typeface="Times New Roman" panose="02020603050405020304" pitchFamily="18" charset="0"/>
                        <a:cs typeface="Times New Roman" panose="02020603050405020304"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anose="02020603050405020304" pitchFamily="18" charset="0"/>
                          <a:cs typeface="Times New Roman" panose="02020603050405020304" pitchFamily="18" charset="0"/>
                        </a:rPr>
                        <a:t>часть 8 статьи 18 </a:t>
                      </a:r>
                      <a:r>
                        <a:rPr lang="ru-RU" sz="1200" dirty="0" smtClean="0">
                          <a:latin typeface="Times New Roman" panose="02020603050405020304" pitchFamily="18" charset="0"/>
                          <a:cs typeface="Times New Roman" panose="02020603050405020304" pitchFamily="18" charset="0"/>
                        </a:rPr>
                        <a:t>ФЗ</a:t>
                      </a:r>
                      <a:r>
                        <a:rPr lang="ru-RU" sz="1200" baseline="0" dirty="0" smtClean="0">
                          <a:latin typeface="Times New Roman" panose="02020603050405020304" pitchFamily="18" charset="0"/>
                          <a:cs typeface="Times New Roman" panose="02020603050405020304" pitchFamily="18" charset="0"/>
                        </a:rPr>
                        <a:t> от </a:t>
                      </a:r>
                      <a:r>
                        <a:rPr lang="ru-RU" sz="1200" dirty="0" smtClean="0">
                          <a:latin typeface="Times New Roman" panose="02020603050405020304" pitchFamily="18" charset="0"/>
                          <a:cs typeface="Times New Roman" panose="02020603050405020304" pitchFamily="18" charset="0"/>
                        </a:rPr>
                        <a:t>04.05.2011 </a:t>
                      </a:r>
                      <a:r>
                        <a:rPr lang="ru-RU" sz="1200" dirty="0" smtClean="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99-ФЗ</a:t>
                      </a:r>
                      <a:endParaRPr lang="ru-RU" sz="1200" b="0" dirty="0">
                        <a:latin typeface="Times New Roman" panose="02020603050405020304" pitchFamily="18" charset="0"/>
                        <a:cs typeface="Times New Roman" panose="02020603050405020304" pitchFamily="18" charset="0"/>
                      </a:endParaRPr>
                    </a:p>
                  </a:txBody>
                  <a:tcPr/>
                </a:tc>
                <a:tc>
                  <a:txBody>
                    <a:bodyPr/>
                    <a:lstStyle/>
                    <a:p>
                      <a:pPr algn="ctr"/>
                      <a:r>
                        <a:rPr lang="ru-RU" sz="1600" dirty="0" smtClean="0">
                          <a:latin typeface="Times New Roman" panose="02020603050405020304" pitchFamily="18" charset="0"/>
                          <a:cs typeface="Times New Roman" panose="02020603050405020304" pitchFamily="18" charset="0"/>
                        </a:rPr>
                        <a:t>10 рабочих дней</a:t>
                      </a:r>
                      <a:endParaRPr lang="ru-RU" sz="1600" b="0" dirty="0">
                        <a:latin typeface="Times New Roman" panose="02020603050405020304" pitchFamily="18" charset="0"/>
                        <a:cs typeface="Times New Roman" panose="02020603050405020304" pitchFamily="18" charset="0"/>
                      </a:endParaRPr>
                    </a:p>
                  </a:txBody>
                  <a:tcPr/>
                </a:tc>
                <a:tc>
                  <a:txBody>
                    <a:bodyPr/>
                    <a:lstStyle/>
                    <a:p>
                      <a:pPr algn="ctr"/>
                      <a:r>
                        <a:rPr lang="ru-RU" sz="1600" b="0" dirty="0" smtClean="0">
                          <a:latin typeface="Times New Roman" panose="02020603050405020304" pitchFamily="18" charset="0"/>
                          <a:cs typeface="Times New Roman" panose="02020603050405020304" pitchFamily="18" charset="0"/>
                        </a:rPr>
                        <a:t>750 руб.</a:t>
                      </a:r>
                      <a:endParaRPr lang="ru-RU" sz="1600" b="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8013970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154776" y="717377"/>
            <a:ext cx="8834447" cy="6009067"/>
          </a:xfrm>
          <a:prstGeom prst="roundRect">
            <a:avLst>
              <a:gd name="adj" fmla="val 4823"/>
            </a:avLst>
          </a:prstGeom>
          <a:solidFill>
            <a:srgbClr val="3D4187"/>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endParaRPr lang="ru-RU" sz="1600" kern="0" dirty="0" smtClean="0">
              <a:solidFill>
                <a:schemeClr val="bg1"/>
              </a:solidFill>
              <a:latin typeface="Times New Roman" panose="02020603050405020304" pitchFamily="18" charset="0"/>
              <a:cs typeface="Times New Roman" panose="02020603050405020304" pitchFamily="18" charset="0"/>
            </a:endParaRPr>
          </a:p>
          <a:p>
            <a:pPr lvl="0"/>
            <a:endParaRPr lang="ru-RU" dirty="0"/>
          </a:p>
        </p:txBody>
      </p:sp>
      <p:sp>
        <p:nvSpPr>
          <p:cNvPr id="10" name="Прямоугольник 9"/>
          <p:cNvSpPr/>
          <p:nvPr/>
        </p:nvSpPr>
        <p:spPr>
          <a:xfrm>
            <a:off x="1857356" y="236493"/>
            <a:ext cx="7164288" cy="49237"/>
          </a:xfrm>
          <a:prstGeom prst="rect">
            <a:avLst/>
          </a:prstGeom>
          <a:gradFill flip="none" rotWithShape="1">
            <a:gsLst>
              <a:gs pos="0">
                <a:srgbClr val="06068F"/>
              </a:gs>
              <a:gs pos="100000">
                <a:srgbClr val="FFFFFF"/>
              </a:gs>
            </a:gsLst>
            <a:path path="circle">
              <a:fillToRect l="100000" t="100000"/>
            </a:path>
            <a:tileRect r="-100000" b="-10000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dirty="0">
              <a:solidFill>
                <a:srgbClr val="7A3D00"/>
              </a:solidFill>
              <a:latin typeface="Arial" panose="020B0604020202020204" pitchFamily="34" charset="0"/>
              <a:cs typeface="Arial" panose="020B0604020202020204" pitchFamily="34" charset="0"/>
            </a:endParaRPr>
          </a:p>
        </p:txBody>
      </p:sp>
      <p:pic>
        <p:nvPicPr>
          <p:cNvPr id="12" name="Изображение 11" descr="gerb1.png"/>
          <p:cNvPicPr>
            <a:picLocks noChangeAspect="1"/>
          </p:cNvPicPr>
          <p:nvPr/>
        </p:nvPicPr>
        <p:blipFill rotWithShape="1">
          <a:blip r:embed="rId3" cstate="print">
            <a:alphaModFix/>
            <a:extLst>
              <a:ext uri="{28A0092B-C50C-407E-A947-70E740481C1C}">
                <a14:useLocalDpi xmlns:a14="http://schemas.microsoft.com/office/drawing/2010/main" val="0"/>
              </a:ext>
            </a:extLst>
          </a:blip>
          <a:srcRect r="1220"/>
          <a:stretch/>
        </p:blipFill>
        <p:spPr>
          <a:xfrm flipH="1">
            <a:off x="0" y="1"/>
            <a:ext cx="642910" cy="558560"/>
          </a:xfrm>
          <a:prstGeom prst="rect">
            <a:avLst/>
          </a:prstGeom>
        </p:spPr>
      </p:pic>
      <p:sp>
        <p:nvSpPr>
          <p:cNvPr id="9" name="Прямоугольник 15"/>
          <p:cNvSpPr>
            <a:spLocks noChangeArrowheads="1"/>
          </p:cNvSpPr>
          <p:nvPr/>
        </p:nvSpPr>
        <p:spPr bwMode="auto">
          <a:xfrm>
            <a:off x="3500432" y="-24"/>
            <a:ext cx="5499553" cy="215444"/>
          </a:xfrm>
          <a:prstGeom prst="rect">
            <a:avLst/>
          </a:prstGeom>
          <a:noFill/>
          <a:ln w="9525">
            <a:noFill/>
            <a:miter lim="800000"/>
            <a:headEnd/>
            <a:tailEnd/>
          </a:ln>
        </p:spPr>
        <p:txBody>
          <a:bodyPr wrap="square">
            <a:spAutoFit/>
          </a:bodyPr>
          <a:lstStyle/>
          <a:p>
            <a:pPr algn="r">
              <a:defRPr/>
            </a:pPr>
            <a:r>
              <a:rPr lang="ru-RU" sz="800" b="1" dirty="0">
                <a:solidFill>
                  <a:schemeClr val="tx2">
                    <a:lumMod val="50000"/>
                  </a:schemeClr>
                </a:solidFill>
                <a:latin typeface="Arial" panose="020B0604020202020204" pitchFamily="34" charset="0"/>
                <a:cs typeface="Arial" panose="020B0604020202020204" pitchFamily="34" charset="0"/>
              </a:rPr>
              <a:t>ДЕПАРТАМЕНТ ОБРАЗОВАНИЯ И НАУКИ КОСТРОМСКОЙ ОБЛАСТИ</a:t>
            </a:r>
          </a:p>
        </p:txBody>
      </p:sp>
      <p:sp>
        <p:nvSpPr>
          <p:cNvPr id="11" name="Прямоугольник 15"/>
          <p:cNvSpPr>
            <a:spLocks noChangeArrowheads="1"/>
          </p:cNvSpPr>
          <p:nvPr/>
        </p:nvSpPr>
        <p:spPr bwMode="auto">
          <a:xfrm>
            <a:off x="0" y="332656"/>
            <a:ext cx="9144000" cy="384721"/>
          </a:xfrm>
          <a:prstGeom prst="rect">
            <a:avLst/>
          </a:prstGeom>
          <a:noFill/>
          <a:ln w="9525">
            <a:noFill/>
            <a:miter lim="800000"/>
            <a:headEnd/>
            <a:tailEnd/>
          </a:ln>
        </p:spPr>
        <p:txBody>
          <a:bodyPr wrap="square">
            <a:spAutoFit/>
          </a:bodyPr>
          <a:lstStyle/>
          <a:p>
            <a:pPr algn="ctr"/>
            <a:r>
              <a:rPr lang="ru-RU" sz="1900" b="1" cap="small" dirty="0" smtClean="0">
                <a:latin typeface="Times New Roman" panose="02020603050405020304" pitchFamily="18" charset="0"/>
                <a:cs typeface="Times New Roman" panose="02020603050405020304" pitchFamily="18" charset="0"/>
              </a:rPr>
              <a:t>Лицензирование образовательной деятельности</a:t>
            </a:r>
            <a:endParaRPr lang="ru-RU" sz="1900" cap="small" dirty="0">
              <a:latin typeface="Times New Roman" panose="02020603050405020304" pitchFamily="18" charset="0"/>
              <a:cs typeface="Times New Roman" panose="02020603050405020304" pitchFamily="18" charset="0"/>
            </a:endParaRPr>
          </a:p>
        </p:txBody>
      </p:sp>
      <p:sp>
        <p:nvSpPr>
          <p:cNvPr id="2" name="Скругленный прямоугольник 1"/>
          <p:cNvSpPr/>
          <p:nvPr/>
        </p:nvSpPr>
        <p:spPr>
          <a:xfrm>
            <a:off x="321455" y="888522"/>
            <a:ext cx="8510284" cy="5672384"/>
          </a:xfrm>
          <a:prstGeom prst="roundRect">
            <a:avLst>
              <a:gd name="adj" fmla="val 41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кругленный прямоугольник 14"/>
          <p:cNvSpPr/>
          <p:nvPr/>
        </p:nvSpPr>
        <p:spPr>
          <a:xfrm>
            <a:off x="431712" y="1019555"/>
            <a:ext cx="8257829" cy="386551"/>
          </a:xfrm>
          <a:prstGeom prst="roundRect">
            <a:avLst>
              <a:gd name="adj" fmla="val 13458"/>
            </a:avLst>
          </a:prstGeom>
          <a:solidFill>
            <a:schemeClr val="tx2">
              <a:lumMod val="20000"/>
              <a:lumOff val="80000"/>
            </a:schemeClr>
          </a:solidFill>
          <a:ln>
            <a:solidFill>
              <a:srgbClr val="00206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ru-RU" sz="1600" b="1" dirty="0" smtClean="0">
                <a:latin typeface="Times New Roman" panose="02020603050405020304" pitchFamily="18" charset="0"/>
                <a:cs typeface="Times New Roman" panose="02020603050405020304" pitchFamily="18" charset="0"/>
              </a:rPr>
              <a:t>Переоформление лицензии</a:t>
            </a:r>
            <a:endParaRPr lang="ru-RU" sz="1600" dirty="0">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30208816"/>
              </p:ext>
            </p:extLst>
          </p:nvPr>
        </p:nvGraphicFramePr>
        <p:xfrm>
          <a:off x="431712" y="1509336"/>
          <a:ext cx="8436243" cy="5259524"/>
        </p:xfrm>
        <a:graphic>
          <a:graphicData uri="http://schemas.openxmlformats.org/drawingml/2006/table">
            <a:tbl>
              <a:tblPr firstRow="1" bandRow="1">
                <a:tableStyleId>{5940675A-B579-460E-94D1-54222C63F5DA}</a:tableStyleId>
              </a:tblPr>
              <a:tblGrid>
                <a:gridCol w="465435"/>
                <a:gridCol w="2958861"/>
                <a:gridCol w="3079630"/>
                <a:gridCol w="1000664"/>
                <a:gridCol w="931653"/>
              </a:tblGrid>
              <a:tr h="399783">
                <a:tc>
                  <a:txBody>
                    <a:bodyPr/>
                    <a:lstStyle/>
                    <a:p>
                      <a:pPr algn="ctr"/>
                      <a:r>
                        <a:rPr lang="ru-RU" sz="1200" b="1" dirty="0" smtClean="0">
                          <a:latin typeface="Times New Roman" panose="02020603050405020304" pitchFamily="18" charset="0"/>
                          <a:cs typeface="Times New Roman" panose="02020603050405020304" pitchFamily="18" charset="0"/>
                        </a:rPr>
                        <a:t>№, п/п</a:t>
                      </a:r>
                      <a:endParaRPr lang="ru-RU" sz="1200" b="1" dirty="0">
                        <a:latin typeface="Times New Roman" panose="02020603050405020304" pitchFamily="18" charset="0"/>
                        <a:cs typeface="Times New Roman" panose="02020603050405020304" pitchFamily="18" charset="0"/>
                      </a:endParaRPr>
                    </a:p>
                  </a:txBody>
                  <a:tcPr/>
                </a:tc>
                <a:tc>
                  <a:txBody>
                    <a:bodyPr/>
                    <a:lstStyle/>
                    <a:p>
                      <a:pPr algn="ctr"/>
                      <a:r>
                        <a:rPr lang="ru-RU" sz="1200" b="1" dirty="0" smtClean="0">
                          <a:latin typeface="Times New Roman" panose="02020603050405020304" pitchFamily="18" charset="0"/>
                          <a:cs typeface="Times New Roman" panose="02020603050405020304" pitchFamily="18" charset="0"/>
                        </a:rPr>
                        <a:t>Наименование</a:t>
                      </a:r>
                      <a:r>
                        <a:rPr lang="ru-RU" sz="1200" b="1" baseline="0" dirty="0" smtClean="0">
                          <a:latin typeface="Times New Roman" panose="02020603050405020304" pitchFamily="18" charset="0"/>
                          <a:cs typeface="Times New Roman" panose="02020603050405020304" pitchFamily="18" charset="0"/>
                        </a:rPr>
                        <a:t> процедуры</a:t>
                      </a:r>
                      <a:endParaRPr lang="ru-RU" sz="1200" b="1" dirty="0">
                        <a:latin typeface="Times New Roman" panose="02020603050405020304" pitchFamily="18" charset="0"/>
                        <a:cs typeface="Times New Roman" panose="02020603050405020304" pitchFamily="18" charset="0"/>
                      </a:endParaRPr>
                    </a:p>
                  </a:txBody>
                  <a:tcPr/>
                </a:tc>
                <a:tc>
                  <a:txBody>
                    <a:bodyPr/>
                    <a:lstStyle/>
                    <a:p>
                      <a:pPr algn="ctr"/>
                      <a:r>
                        <a:rPr lang="ru-RU" sz="1200" b="1" dirty="0" smtClean="0">
                          <a:latin typeface="Times New Roman" panose="02020603050405020304" pitchFamily="18" charset="0"/>
                          <a:cs typeface="Times New Roman" panose="02020603050405020304" pitchFamily="18" charset="0"/>
                        </a:rPr>
                        <a:t>НПА</a:t>
                      </a:r>
                      <a:endParaRPr lang="ru-RU" sz="1200" b="1" dirty="0">
                        <a:latin typeface="Times New Roman" panose="02020603050405020304" pitchFamily="18" charset="0"/>
                        <a:cs typeface="Times New Roman" panose="02020603050405020304" pitchFamily="18" charset="0"/>
                      </a:endParaRPr>
                    </a:p>
                  </a:txBody>
                  <a:tcPr/>
                </a:tc>
                <a:tc>
                  <a:txBody>
                    <a:bodyPr/>
                    <a:lstStyle/>
                    <a:p>
                      <a:pPr algn="ctr"/>
                      <a:r>
                        <a:rPr lang="ru-RU" sz="1200" b="1" dirty="0" smtClean="0">
                          <a:latin typeface="Times New Roman" panose="02020603050405020304" pitchFamily="18" charset="0"/>
                          <a:cs typeface="Times New Roman" panose="02020603050405020304" pitchFamily="18" charset="0"/>
                        </a:rPr>
                        <a:t>Срок оказания услуги</a:t>
                      </a:r>
                      <a:endParaRPr lang="ru-RU" sz="1200" b="1" dirty="0">
                        <a:latin typeface="Times New Roman" panose="02020603050405020304" pitchFamily="18" charset="0"/>
                        <a:cs typeface="Times New Roman" panose="02020603050405020304" pitchFamily="18" charset="0"/>
                      </a:endParaRPr>
                    </a:p>
                  </a:txBody>
                  <a:tcPr/>
                </a:tc>
                <a:tc>
                  <a:txBody>
                    <a:bodyPr/>
                    <a:lstStyle/>
                    <a:p>
                      <a:pPr algn="ctr"/>
                      <a:r>
                        <a:rPr lang="ru-RU" sz="1200" b="1" dirty="0" smtClean="0">
                          <a:latin typeface="Times New Roman" panose="02020603050405020304" pitchFamily="18" charset="0"/>
                          <a:cs typeface="Times New Roman" panose="02020603050405020304" pitchFamily="18" charset="0"/>
                        </a:rPr>
                        <a:t>Размер гос. пошлины</a:t>
                      </a:r>
                      <a:endParaRPr lang="ru-RU" sz="1200" b="1" dirty="0">
                        <a:latin typeface="Times New Roman" panose="02020603050405020304" pitchFamily="18" charset="0"/>
                        <a:cs typeface="Times New Roman" panose="02020603050405020304" pitchFamily="18" charset="0"/>
                      </a:endParaRPr>
                    </a:p>
                  </a:txBody>
                  <a:tcPr/>
                </a:tc>
              </a:tr>
              <a:tr h="352244">
                <a:tc>
                  <a:txBody>
                    <a:bodyPr/>
                    <a:lstStyle/>
                    <a:p>
                      <a:r>
                        <a:rPr lang="ru-RU" sz="1200" b="0" dirty="0" smtClean="0">
                          <a:latin typeface="Times New Roman" panose="02020603050405020304" pitchFamily="18" charset="0"/>
                          <a:cs typeface="Times New Roman" panose="02020603050405020304" pitchFamily="18" charset="0"/>
                        </a:rPr>
                        <a:t>6.</a:t>
                      </a:r>
                      <a:endParaRPr lang="ru-RU" sz="1200" b="0" dirty="0">
                        <a:latin typeface="Times New Roman" panose="02020603050405020304" pitchFamily="18" charset="0"/>
                        <a:cs typeface="Times New Roman" panose="02020603050405020304" pitchFamily="18" charset="0"/>
                      </a:endParaRPr>
                    </a:p>
                  </a:txBody>
                  <a:tcPr/>
                </a:tc>
                <a:tc gridSpan="4">
                  <a:txBody>
                    <a:bodyPr/>
                    <a:lstStyle/>
                    <a:p>
                      <a:r>
                        <a:rPr lang="ru-RU" sz="1600" b="1" dirty="0" smtClean="0">
                          <a:latin typeface="Times New Roman" panose="02020603050405020304" pitchFamily="18" charset="0"/>
                          <a:cs typeface="Times New Roman" panose="02020603050405020304" pitchFamily="18" charset="0"/>
                        </a:rPr>
                        <a:t>В связи с изменением перечня образовательных услуг</a:t>
                      </a:r>
                      <a:endParaRPr lang="ru-RU" sz="1600" b="1" dirty="0">
                        <a:latin typeface="Times New Roman" panose="02020603050405020304" pitchFamily="18" charset="0"/>
                        <a:cs typeface="Times New Roman" panose="02020603050405020304" pitchFamily="18" charset="0"/>
                      </a:endParaRPr>
                    </a:p>
                  </a:txBody>
                  <a:tcPr/>
                </a:tc>
                <a:tc hMerge="1">
                  <a:txBody>
                    <a:bodyPr/>
                    <a:lstStyle/>
                    <a:p>
                      <a:endParaRPr lang="ru-RU"/>
                    </a:p>
                  </a:txBody>
                  <a:tcPr/>
                </a:tc>
                <a:tc hMerge="1">
                  <a:txBody>
                    <a:bodyPr/>
                    <a:lstStyle/>
                    <a:p>
                      <a:pPr algn="ctr"/>
                      <a:endParaRPr lang="ru-RU" sz="1200" b="0" dirty="0">
                        <a:latin typeface="Times New Roman" panose="02020603050405020304" pitchFamily="18" charset="0"/>
                        <a:cs typeface="Times New Roman" panose="02020603050405020304" pitchFamily="18" charset="0"/>
                      </a:endParaRPr>
                    </a:p>
                  </a:txBody>
                  <a:tcPr/>
                </a:tc>
                <a:tc hMerge="1">
                  <a:txBody>
                    <a:bodyPr/>
                    <a:lstStyle/>
                    <a:p>
                      <a:endParaRPr lang="ru-RU"/>
                    </a:p>
                  </a:txBody>
                  <a:tcPr/>
                </a:tc>
              </a:tr>
              <a:tr h="1028014">
                <a:tc>
                  <a:txBody>
                    <a:bodyPr/>
                    <a:lstStyle/>
                    <a:p>
                      <a:r>
                        <a:rPr lang="ru-RU" sz="1200" b="0" dirty="0" smtClean="0">
                          <a:latin typeface="Times New Roman" panose="02020603050405020304" pitchFamily="18" charset="0"/>
                          <a:cs typeface="Times New Roman" panose="02020603050405020304" pitchFamily="18" charset="0"/>
                        </a:rPr>
                        <a:t>6.1.</a:t>
                      </a:r>
                      <a:endParaRPr lang="ru-RU" sz="1200" b="0" dirty="0">
                        <a:latin typeface="Times New Roman" panose="02020603050405020304" pitchFamily="18" charset="0"/>
                        <a:cs typeface="Times New Roman" panose="02020603050405020304" pitchFamily="18" charset="0"/>
                      </a:endParaRPr>
                    </a:p>
                  </a:txBody>
                  <a:tcPr/>
                </a:tc>
                <a:tc>
                  <a:txBody>
                    <a:bodyPr/>
                    <a:lstStyle/>
                    <a:p>
                      <a:r>
                        <a:rPr lang="ru-RU" sz="1600" dirty="0" smtClean="0">
                          <a:latin typeface="Times New Roman" panose="02020603050405020304" pitchFamily="18" charset="0"/>
                          <a:cs typeface="Times New Roman" panose="02020603050405020304" pitchFamily="18" charset="0"/>
                        </a:rPr>
                        <a:t>При намерении лицензиата выполнять новые работы, оказывать новые услуги, составляющие лицензируемый вид деятельности</a:t>
                      </a:r>
                      <a:endParaRPr lang="ru-RU" sz="1600" b="0" dirty="0">
                        <a:latin typeface="Times New Roman" panose="02020603050405020304" pitchFamily="18" charset="0"/>
                        <a:cs typeface="Times New Roman" panose="02020603050405020304" pitchFamily="18" charset="0"/>
                      </a:endParaRPr>
                    </a:p>
                  </a:txBody>
                  <a:tcPr/>
                </a:tc>
                <a:tc>
                  <a:txBody>
                    <a:bodyPr/>
                    <a:lstStyle/>
                    <a:p>
                      <a:pPr algn="just"/>
                      <a:r>
                        <a:rPr lang="ru-RU" sz="1200" dirty="0" smtClean="0">
                          <a:latin typeface="Times New Roman" panose="02020603050405020304" pitchFamily="18" charset="0"/>
                          <a:cs typeface="Times New Roman" panose="02020603050405020304" pitchFamily="18" charset="0"/>
                        </a:rPr>
                        <a:t>часть 9 статьи 18 Федерального закона 04.05.2011 № 99-ФЗ «О лицензировании отдельных видов деятельности»; пункты 13, 17 Положения о лицензировании образовательной деятельности, утвержденного постановлением Правительства Российской Федерации от 28.10.2013 № 966 </a:t>
                      </a:r>
                      <a:endParaRPr lang="ru-RU" sz="1200" b="0" dirty="0">
                        <a:latin typeface="Times New Roman" panose="02020603050405020304" pitchFamily="18" charset="0"/>
                        <a:cs typeface="Times New Roman" panose="02020603050405020304" pitchFamily="18" charset="0"/>
                      </a:endParaRPr>
                    </a:p>
                  </a:txBody>
                  <a:tcPr/>
                </a:tc>
                <a:tc>
                  <a:txBody>
                    <a:bodyPr/>
                    <a:lstStyle/>
                    <a:p>
                      <a:pPr algn="ctr"/>
                      <a:r>
                        <a:rPr lang="ru-RU" sz="1600" dirty="0" smtClean="0">
                          <a:latin typeface="Times New Roman" panose="02020603050405020304" pitchFamily="18" charset="0"/>
                          <a:cs typeface="Times New Roman" panose="02020603050405020304" pitchFamily="18" charset="0"/>
                        </a:rPr>
                        <a:t>30 рабочих дней</a:t>
                      </a:r>
                      <a:endParaRPr lang="ru-RU" sz="1600" b="0" dirty="0">
                        <a:latin typeface="Times New Roman" panose="02020603050405020304" pitchFamily="18" charset="0"/>
                        <a:cs typeface="Times New Roman" panose="02020603050405020304" pitchFamily="18" charset="0"/>
                      </a:endParaRPr>
                    </a:p>
                  </a:txBody>
                  <a:tcPr/>
                </a:tc>
                <a:tc>
                  <a:txBody>
                    <a:bodyPr/>
                    <a:lstStyle/>
                    <a:p>
                      <a:pPr algn="ctr"/>
                      <a:r>
                        <a:rPr lang="ru-RU" sz="1600" b="0" dirty="0" smtClean="0">
                          <a:latin typeface="Times New Roman" panose="02020603050405020304" pitchFamily="18" charset="0"/>
                          <a:cs typeface="Times New Roman" panose="02020603050405020304" pitchFamily="18" charset="0"/>
                        </a:rPr>
                        <a:t>3500 руб.</a:t>
                      </a:r>
                      <a:endParaRPr lang="ru-RU" sz="1600" b="0" dirty="0">
                        <a:latin typeface="Times New Roman" panose="02020603050405020304" pitchFamily="18" charset="0"/>
                        <a:cs typeface="Times New Roman" panose="02020603050405020304" pitchFamily="18" charset="0"/>
                      </a:endParaRPr>
                    </a:p>
                  </a:txBody>
                  <a:tcPr/>
                </a:tc>
              </a:tr>
              <a:tr h="556841">
                <a:tc>
                  <a:txBody>
                    <a:bodyPr/>
                    <a:lstStyle/>
                    <a:p>
                      <a:r>
                        <a:rPr lang="ru-RU" sz="1200" b="0" dirty="0" smtClean="0">
                          <a:latin typeface="Times New Roman" panose="02020603050405020304" pitchFamily="18" charset="0"/>
                          <a:cs typeface="Times New Roman" panose="02020603050405020304" pitchFamily="18" charset="0"/>
                        </a:rPr>
                        <a:t>6.2.</a:t>
                      </a:r>
                      <a:endParaRPr lang="ru-RU" sz="1200" b="0" dirty="0">
                        <a:latin typeface="Times New Roman" panose="02020603050405020304" pitchFamily="18" charset="0"/>
                        <a:cs typeface="Times New Roman" panose="02020603050405020304" pitchFamily="18" charset="0"/>
                      </a:endParaRPr>
                    </a:p>
                  </a:txBody>
                  <a:tcPr/>
                </a:tc>
                <a:tc>
                  <a:txBody>
                    <a:bodyPr/>
                    <a:lstStyle/>
                    <a:p>
                      <a:r>
                        <a:rPr lang="ru-RU" sz="1600" dirty="0" smtClean="0">
                          <a:latin typeface="Times New Roman" panose="02020603050405020304" pitchFamily="18" charset="0"/>
                          <a:cs typeface="Times New Roman" panose="02020603050405020304" pitchFamily="18" charset="0"/>
                        </a:rPr>
                        <a:t>При намерении лицензиата прекратить выполнения части услуг, указанных в лицензии </a:t>
                      </a:r>
                      <a:endParaRPr lang="ru-RU" sz="1600" b="0" dirty="0">
                        <a:latin typeface="Times New Roman" panose="02020603050405020304" pitchFamily="18" charset="0"/>
                        <a:cs typeface="Times New Roman" panose="02020603050405020304" pitchFamily="18" charset="0"/>
                      </a:endParaRPr>
                    </a:p>
                  </a:txBody>
                  <a:tcPr/>
                </a:tc>
                <a:tc>
                  <a:txBody>
                    <a:bodyPr/>
                    <a:lstStyle/>
                    <a:p>
                      <a:pPr algn="just"/>
                      <a:r>
                        <a:rPr lang="ru-RU" sz="1200" dirty="0" smtClean="0">
                          <a:latin typeface="Times New Roman" panose="02020603050405020304" pitchFamily="18" charset="0"/>
                          <a:cs typeface="Times New Roman" panose="02020603050405020304" pitchFamily="18" charset="0"/>
                        </a:rPr>
                        <a:t>часть 9 статьи 18 </a:t>
                      </a:r>
                      <a:r>
                        <a:rPr lang="ru-RU" sz="1200" dirty="0" smtClean="0">
                          <a:latin typeface="Times New Roman" panose="02020603050405020304" pitchFamily="18" charset="0"/>
                          <a:cs typeface="Times New Roman" panose="02020603050405020304" pitchFamily="18" charset="0"/>
                        </a:rPr>
                        <a:t>ФЗ</a:t>
                      </a:r>
                      <a:r>
                        <a:rPr lang="ru-RU" sz="1200" baseline="0" dirty="0" smtClean="0">
                          <a:latin typeface="Times New Roman" panose="02020603050405020304" pitchFamily="18" charset="0"/>
                          <a:cs typeface="Times New Roman" panose="02020603050405020304" pitchFamily="18" charset="0"/>
                        </a:rPr>
                        <a:t> от </a:t>
                      </a:r>
                      <a:r>
                        <a:rPr lang="ru-RU" sz="1200" dirty="0" smtClean="0">
                          <a:latin typeface="Times New Roman" panose="02020603050405020304" pitchFamily="18" charset="0"/>
                          <a:cs typeface="Times New Roman" panose="02020603050405020304" pitchFamily="18" charset="0"/>
                        </a:rPr>
                        <a:t>04.05.2011 </a:t>
                      </a:r>
                      <a:r>
                        <a:rPr lang="ru-RU" sz="1200" dirty="0" smtClean="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99-ФЗ</a:t>
                      </a:r>
                      <a:endParaRPr lang="ru-RU" sz="1200" b="0" dirty="0">
                        <a:latin typeface="Times New Roman" panose="02020603050405020304" pitchFamily="18" charset="0"/>
                        <a:cs typeface="Times New Roman" panose="02020603050405020304" pitchFamily="18" charset="0"/>
                      </a:endParaRPr>
                    </a:p>
                  </a:txBody>
                  <a:tcPr/>
                </a:tc>
                <a:tc>
                  <a:txBody>
                    <a:bodyPr/>
                    <a:lstStyle/>
                    <a:p>
                      <a:pPr algn="ctr"/>
                      <a:r>
                        <a:rPr lang="ru-RU" sz="1600" dirty="0" smtClean="0">
                          <a:latin typeface="Times New Roman" panose="02020603050405020304" pitchFamily="18" charset="0"/>
                          <a:cs typeface="Times New Roman" panose="02020603050405020304" pitchFamily="18" charset="0"/>
                        </a:rPr>
                        <a:t>10 рабочих дней</a:t>
                      </a:r>
                      <a:endParaRPr lang="ru-RU" sz="1600" b="0" dirty="0">
                        <a:latin typeface="Times New Roman" panose="02020603050405020304" pitchFamily="18" charset="0"/>
                        <a:cs typeface="Times New Roman" panose="02020603050405020304" pitchFamily="18" charset="0"/>
                      </a:endParaRPr>
                    </a:p>
                  </a:txBody>
                  <a:tcPr/>
                </a:tc>
                <a:tc>
                  <a:txBody>
                    <a:bodyPr/>
                    <a:lstStyle/>
                    <a:p>
                      <a:pPr algn="ctr"/>
                      <a:r>
                        <a:rPr lang="ru-RU" sz="1600" b="0" dirty="0" smtClean="0">
                          <a:latin typeface="Times New Roman" panose="02020603050405020304" pitchFamily="18" charset="0"/>
                          <a:cs typeface="Times New Roman" panose="02020603050405020304" pitchFamily="18" charset="0"/>
                        </a:rPr>
                        <a:t>750 руб.</a:t>
                      </a:r>
                      <a:endParaRPr lang="ru-RU" sz="1600" b="0" dirty="0">
                        <a:latin typeface="Times New Roman" panose="02020603050405020304" pitchFamily="18" charset="0"/>
                        <a:cs typeface="Times New Roman" panose="02020603050405020304" pitchFamily="18" charset="0"/>
                      </a:endParaRPr>
                    </a:p>
                  </a:txBody>
                  <a:tcPr/>
                </a:tc>
              </a:tr>
              <a:tr h="1028014">
                <a:tc>
                  <a:txBody>
                    <a:bodyPr/>
                    <a:lstStyle/>
                    <a:p>
                      <a:r>
                        <a:rPr lang="ru-RU" sz="1200" b="0" dirty="0" smtClean="0">
                          <a:latin typeface="Times New Roman" panose="02020603050405020304" pitchFamily="18" charset="0"/>
                          <a:cs typeface="Times New Roman" panose="02020603050405020304" pitchFamily="18" charset="0"/>
                        </a:rPr>
                        <a:t>6.3.</a:t>
                      </a:r>
                      <a:endParaRPr lang="ru-RU" sz="1200" b="0" dirty="0">
                        <a:latin typeface="Times New Roman" panose="02020603050405020304" pitchFamily="18" charset="0"/>
                        <a:cs typeface="Times New Roman" panose="02020603050405020304" pitchFamily="18" charset="0"/>
                      </a:endParaRPr>
                    </a:p>
                  </a:txBody>
                  <a:tcPr/>
                </a:tc>
                <a:tc>
                  <a:txBody>
                    <a:bodyPr/>
                    <a:lstStyle/>
                    <a:p>
                      <a:r>
                        <a:rPr lang="ru-RU" sz="1600" dirty="0" smtClean="0">
                          <a:latin typeface="Times New Roman" panose="02020603050405020304" pitchFamily="18" charset="0"/>
                          <a:cs typeface="Times New Roman" panose="02020603050405020304" pitchFamily="18" charset="0"/>
                        </a:rPr>
                        <a:t>При изменении наименований образовательных программ, указанных в приложении к лицензии </a:t>
                      </a:r>
                      <a:endParaRPr lang="ru-RU" sz="1600" b="0" dirty="0">
                        <a:latin typeface="Times New Roman" panose="02020603050405020304" pitchFamily="18" charset="0"/>
                        <a:cs typeface="Times New Roman" panose="02020603050405020304" pitchFamily="18" charset="0"/>
                      </a:endParaRPr>
                    </a:p>
                  </a:txBody>
                  <a:tcPr/>
                </a:tc>
                <a:tc>
                  <a:txBody>
                    <a:bodyPr/>
                    <a:lstStyle/>
                    <a:p>
                      <a:pPr algn="just"/>
                      <a:r>
                        <a:rPr lang="ru-RU" sz="1200" dirty="0" smtClean="0">
                          <a:latin typeface="Times New Roman" panose="02020603050405020304" pitchFamily="18" charset="0"/>
                          <a:cs typeface="Times New Roman" panose="02020603050405020304" pitchFamily="18" charset="0"/>
                        </a:rPr>
                        <a:t>частью 8 статьи 11 Федерального закона от 29.12.2012 № 273-ФЗ «Об образовании в Российской Федерации», пункт 19 Положения о </a:t>
                      </a:r>
                      <a:r>
                        <a:rPr lang="ru-RU" sz="1200" dirty="0" smtClean="0">
                          <a:latin typeface="Times New Roman" panose="02020603050405020304" pitchFamily="18" charset="0"/>
                          <a:cs typeface="Times New Roman" panose="02020603050405020304" pitchFamily="18" charset="0"/>
                        </a:rPr>
                        <a:t>лицензировании</a:t>
                      </a:r>
                      <a:endParaRPr lang="ru-RU" sz="1200" b="0" dirty="0">
                        <a:latin typeface="Times New Roman" panose="02020603050405020304" pitchFamily="18" charset="0"/>
                        <a:cs typeface="Times New Roman" panose="02020603050405020304" pitchFamily="18" charset="0"/>
                      </a:endParaRPr>
                    </a:p>
                  </a:txBody>
                  <a:tcPr/>
                </a:tc>
                <a:tc>
                  <a:txBody>
                    <a:bodyPr/>
                    <a:lstStyle/>
                    <a:p>
                      <a:pPr algn="ctr"/>
                      <a:r>
                        <a:rPr lang="ru-RU" sz="1600" dirty="0" smtClean="0">
                          <a:latin typeface="Times New Roman" panose="02020603050405020304" pitchFamily="18" charset="0"/>
                          <a:cs typeface="Times New Roman" panose="02020603050405020304" pitchFamily="18" charset="0"/>
                        </a:rPr>
                        <a:t>10 рабочих дней</a:t>
                      </a:r>
                      <a:endParaRPr lang="ru-RU" sz="1600" b="0" dirty="0">
                        <a:latin typeface="Times New Roman" panose="02020603050405020304" pitchFamily="18" charset="0"/>
                        <a:cs typeface="Times New Roman" panose="02020603050405020304" pitchFamily="18" charset="0"/>
                      </a:endParaRPr>
                    </a:p>
                  </a:txBody>
                  <a:tcPr/>
                </a:tc>
                <a:tc>
                  <a:txBody>
                    <a:bodyPr/>
                    <a:lstStyle/>
                    <a:p>
                      <a:pPr algn="ctr"/>
                      <a:r>
                        <a:rPr lang="ru-RU" sz="1600" b="0" dirty="0" smtClean="0">
                          <a:latin typeface="Times New Roman" panose="02020603050405020304" pitchFamily="18" charset="0"/>
                          <a:cs typeface="Times New Roman" panose="02020603050405020304" pitchFamily="18" charset="0"/>
                        </a:rPr>
                        <a:t>750 руб.</a:t>
                      </a:r>
                      <a:endParaRPr lang="ru-RU" sz="1600" b="0" dirty="0">
                        <a:latin typeface="Times New Roman" panose="02020603050405020304" pitchFamily="18" charset="0"/>
                        <a:cs typeface="Times New Roman" panose="02020603050405020304" pitchFamily="18" charset="0"/>
                      </a:endParaRPr>
                    </a:p>
                  </a:txBody>
                  <a:tcPr/>
                </a:tc>
              </a:tr>
              <a:tr h="556841">
                <a:tc>
                  <a:txBody>
                    <a:bodyPr/>
                    <a:lstStyle/>
                    <a:p>
                      <a:r>
                        <a:rPr lang="ru-RU" sz="1200" b="0" dirty="0" smtClean="0">
                          <a:latin typeface="Times New Roman" panose="02020603050405020304" pitchFamily="18" charset="0"/>
                          <a:cs typeface="Times New Roman" panose="02020603050405020304" pitchFamily="18" charset="0"/>
                        </a:rPr>
                        <a:t>7.</a:t>
                      </a:r>
                      <a:endParaRPr lang="ru-RU" sz="1200" b="0" dirty="0">
                        <a:latin typeface="Times New Roman" panose="02020603050405020304" pitchFamily="18" charset="0"/>
                        <a:cs typeface="Times New Roman" panose="02020603050405020304" pitchFamily="18" charset="0"/>
                      </a:endParaRPr>
                    </a:p>
                  </a:txBody>
                  <a:tcPr/>
                </a:tc>
                <a:tc>
                  <a:txBody>
                    <a:bodyPr/>
                    <a:lstStyle/>
                    <a:p>
                      <a:r>
                        <a:rPr lang="ru-RU" sz="1600" dirty="0" smtClean="0">
                          <a:latin typeface="Times New Roman" panose="02020603050405020304" pitchFamily="18" charset="0"/>
                          <a:cs typeface="Times New Roman" panose="02020603050405020304" pitchFamily="18" charset="0"/>
                        </a:rPr>
                        <a:t>Предоставление дубликата лицензии </a:t>
                      </a:r>
                      <a:endParaRPr lang="ru-RU" sz="1600" b="0" dirty="0">
                        <a:latin typeface="Times New Roman" panose="02020603050405020304" pitchFamily="18" charset="0"/>
                        <a:cs typeface="Times New Roman" panose="02020603050405020304" pitchFamily="18" charset="0"/>
                      </a:endParaRPr>
                    </a:p>
                  </a:txBody>
                  <a:tcPr/>
                </a:tc>
                <a:tc>
                  <a:txBody>
                    <a:bodyPr/>
                    <a:lstStyle/>
                    <a:p>
                      <a:pPr algn="just"/>
                      <a:r>
                        <a:rPr lang="ru-RU" sz="1200" dirty="0" smtClean="0">
                          <a:latin typeface="Times New Roman" panose="02020603050405020304" pitchFamily="18" charset="0"/>
                          <a:cs typeface="Times New Roman" panose="02020603050405020304" pitchFamily="18" charset="0"/>
                        </a:rPr>
                        <a:t>части 1, 2 статья 17 </a:t>
                      </a:r>
                      <a:r>
                        <a:rPr lang="ru-RU" sz="1200" dirty="0" smtClean="0">
                          <a:latin typeface="Times New Roman" panose="02020603050405020304" pitchFamily="18" charset="0"/>
                          <a:cs typeface="Times New Roman" panose="02020603050405020304" pitchFamily="18" charset="0"/>
                        </a:rPr>
                        <a:t>ФЗ</a:t>
                      </a:r>
                      <a:r>
                        <a:rPr lang="ru-RU" sz="1200" baseline="0" dirty="0" smtClean="0">
                          <a:latin typeface="Times New Roman" panose="02020603050405020304" pitchFamily="18" charset="0"/>
                          <a:cs typeface="Times New Roman" panose="02020603050405020304" pitchFamily="18" charset="0"/>
                        </a:rPr>
                        <a:t> от </a:t>
                      </a:r>
                      <a:r>
                        <a:rPr lang="ru-RU" sz="1200" dirty="0" smtClean="0">
                          <a:latin typeface="Times New Roman" panose="02020603050405020304" pitchFamily="18" charset="0"/>
                          <a:cs typeface="Times New Roman" panose="02020603050405020304" pitchFamily="18" charset="0"/>
                        </a:rPr>
                        <a:t>04.05.2011 </a:t>
                      </a:r>
                      <a:r>
                        <a:rPr lang="ru-RU" sz="1200" dirty="0" smtClean="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99-ФЗ</a:t>
                      </a:r>
                      <a:endParaRPr lang="ru-RU" sz="1200" b="0" dirty="0">
                        <a:latin typeface="Times New Roman" panose="02020603050405020304" pitchFamily="18" charset="0"/>
                        <a:cs typeface="Times New Roman" panose="02020603050405020304" pitchFamily="18" charset="0"/>
                      </a:endParaRPr>
                    </a:p>
                  </a:txBody>
                  <a:tcPr/>
                </a:tc>
                <a:tc>
                  <a:txBody>
                    <a:bodyPr/>
                    <a:lstStyle/>
                    <a:p>
                      <a:pPr algn="ctr"/>
                      <a:r>
                        <a:rPr lang="ru-RU" sz="1600" dirty="0" smtClean="0">
                          <a:latin typeface="Times New Roman" panose="02020603050405020304" pitchFamily="18" charset="0"/>
                          <a:cs typeface="Times New Roman" panose="02020603050405020304" pitchFamily="18" charset="0"/>
                        </a:rPr>
                        <a:t>3 рабочих дня</a:t>
                      </a:r>
                      <a:endParaRPr lang="ru-RU" sz="1600" b="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dirty="0" smtClean="0">
                          <a:latin typeface="Times New Roman" panose="02020603050405020304" pitchFamily="18" charset="0"/>
                          <a:cs typeface="Times New Roman" panose="02020603050405020304" pitchFamily="18" charset="0"/>
                        </a:rPr>
                        <a:t>750 руб.</a:t>
                      </a:r>
                    </a:p>
                    <a:p>
                      <a:pPr algn="ctr"/>
                      <a:endParaRPr lang="ru-RU" sz="1600" b="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10884401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154776" y="717377"/>
            <a:ext cx="8834447" cy="6009067"/>
          </a:xfrm>
          <a:prstGeom prst="roundRect">
            <a:avLst>
              <a:gd name="adj" fmla="val 4823"/>
            </a:avLst>
          </a:prstGeom>
          <a:solidFill>
            <a:srgbClr val="3D4187"/>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endParaRPr lang="ru-RU" sz="1600" kern="0" dirty="0" smtClean="0">
              <a:solidFill>
                <a:schemeClr val="bg1"/>
              </a:solidFill>
              <a:latin typeface="Times New Roman" panose="02020603050405020304" pitchFamily="18" charset="0"/>
              <a:cs typeface="Times New Roman" panose="02020603050405020304" pitchFamily="18" charset="0"/>
            </a:endParaRPr>
          </a:p>
          <a:p>
            <a:pPr lvl="0"/>
            <a:endParaRPr lang="ru-RU" dirty="0"/>
          </a:p>
        </p:txBody>
      </p:sp>
      <p:sp>
        <p:nvSpPr>
          <p:cNvPr id="10" name="Прямоугольник 9"/>
          <p:cNvSpPr/>
          <p:nvPr/>
        </p:nvSpPr>
        <p:spPr>
          <a:xfrm>
            <a:off x="1857356" y="236493"/>
            <a:ext cx="7164288" cy="49237"/>
          </a:xfrm>
          <a:prstGeom prst="rect">
            <a:avLst/>
          </a:prstGeom>
          <a:gradFill flip="none" rotWithShape="1">
            <a:gsLst>
              <a:gs pos="0">
                <a:srgbClr val="06068F"/>
              </a:gs>
              <a:gs pos="100000">
                <a:srgbClr val="FFFFFF"/>
              </a:gs>
            </a:gsLst>
            <a:path path="circle">
              <a:fillToRect l="100000" t="100000"/>
            </a:path>
            <a:tileRect r="-100000" b="-10000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dirty="0">
              <a:solidFill>
                <a:srgbClr val="7A3D00"/>
              </a:solidFill>
              <a:latin typeface="Arial" panose="020B0604020202020204" pitchFamily="34" charset="0"/>
              <a:cs typeface="Arial" panose="020B0604020202020204" pitchFamily="34" charset="0"/>
            </a:endParaRPr>
          </a:p>
        </p:txBody>
      </p:sp>
      <p:pic>
        <p:nvPicPr>
          <p:cNvPr id="12" name="Изображение 11" descr="gerb1.png"/>
          <p:cNvPicPr>
            <a:picLocks noChangeAspect="1"/>
          </p:cNvPicPr>
          <p:nvPr/>
        </p:nvPicPr>
        <p:blipFill rotWithShape="1">
          <a:blip r:embed="rId3" cstate="print">
            <a:alphaModFix/>
            <a:extLst>
              <a:ext uri="{28A0092B-C50C-407E-A947-70E740481C1C}">
                <a14:useLocalDpi xmlns:a14="http://schemas.microsoft.com/office/drawing/2010/main" val="0"/>
              </a:ext>
            </a:extLst>
          </a:blip>
          <a:srcRect r="1220"/>
          <a:stretch/>
        </p:blipFill>
        <p:spPr>
          <a:xfrm flipH="1">
            <a:off x="0" y="1"/>
            <a:ext cx="642910" cy="558560"/>
          </a:xfrm>
          <a:prstGeom prst="rect">
            <a:avLst/>
          </a:prstGeom>
        </p:spPr>
      </p:pic>
      <p:sp>
        <p:nvSpPr>
          <p:cNvPr id="9" name="Прямоугольник 15"/>
          <p:cNvSpPr>
            <a:spLocks noChangeArrowheads="1"/>
          </p:cNvSpPr>
          <p:nvPr/>
        </p:nvSpPr>
        <p:spPr bwMode="auto">
          <a:xfrm>
            <a:off x="3500432" y="-24"/>
            <a:ext cx="5499553" cy="215444"/>
          </a:xfrm>
          <a:prstGeom prst="rect">
            <a:avLst/>
          </a:prstGeom>
          <a:noFill/>
          <a:ln w="9525">
            <a:noFill/>
            <a:miter lim="800000"/>
            <a:headEnd/>
            <a:tailEnd/>
          </a:ln>
        </p:spPr>
        <p:txBody>
          <a:bodyPr wrap="square">
            <a:spAutoFit/>
          </a:bodyPr>
          <a:lstStyle/>
          <a:p>
            <a:pPr algn="r">
              <a:defRPr/>
            </a:pPr>
            <a:r>
              <a:rPr lang="ru-RU" sz="800" b="1" dirty="0">
                <a:solidFill>
                  <a:schemeClr val="tx2">
                    <a:lumMod val="50000"/>
                  </a:schemeClr>
                </a:solidFill>
                <a:latin typeface="Arial" panose="020B0604020202020204" pitchFamily="34" charset="0"/>
                <a:cs typeface="Arial" panose="020B0604020202020204" pitchFamily="34" charset="0"/>
              </a:rPr>
              <a:t>ДЕПАРТАМЕНТ ОБРАЗОВАНИЯ И НАУКИ КОСТРОМСКОЙ ОБЛАСТИ</a:t>
            </a:r>
          </a:p>
        </p:txBody>
      </p:sp>
      <p:sp>
        <p:nvSpPr>
          <p:cNvPr id="11" name="Прямоугольник 15"/>
          <p:cNvSpPr>
            <a:spLocks noChangeArrowheads="1"/>
          </p:cNvSpPr>
          <p:nvPr/>
        </p:nvSpPr>
        <p:spPr bwMode="auto">
          <a:xfrm>
            <a:off x="0" y="332656"/>
            <a:ext cx="9144000" cy="384721"/>
          </a:xfrm>
          <a:prstGeom prst="rect">
            <a:avLst/>
          </a:prstGeom>
          <a:noFill/>
          <a:ln w="9525">
            <a:noFill/>
            <a:miter lim="800000"/>
            <a:headEnd/>
            <a:tailEnd/>
          </a:ln>
        </p:spPr>
        <p:txBody>
          <a:bodyPr wrap="square">
            <a:spAutoFit/>
          </a:bodyPr>
          <a:lstStyle/>
          <a:p>
            <a:pPr algn="ctr"/>
            <a:r>
              <a:rPr lang="ru-RU" sz="1900" b="1" cap="small" dirty="0" smtClean="0">
                <a:latin typeface="Times New Roman" panose="02020603050405020304" pitchFamily="18" charset="0"/>
                <a:cs typeface="Times New Roman" panose="02020603050405020304" pitchFamily="18" charset="0"/>
              </a:rPr>
              <a:t>Лицензирование образовательной деятельности</a:t>
            </a:r>
            <a:endParaRPr lang="ru-RU" sz="1900" cap="small" dirty="0">
              <a:latin typeface="Times New Roman" panose="02020603050405020304" pitchFamily="18" charset="0"/>
              <a:cs typeface="Times New Roman" panose="02020603050405020304" pitchFamily="18" charset="0"/>
            </a:endParaRPr>
          </a:p>
        </p:txBody>
      </p:sp>
      <p:sp>
        <p:nvSpPr>
          <p:cNvPr id="2" name="Скругленный прямоугольник 1"/>
          <p:cNvSpPr/>
          <p:nvPr/>
        </p:nvSpPr>
        <p:spPr>
          <a:xfrm>
            <a:off x="321455" y="888522"/>
            <a:ext cx="8510284" cy="5672384"/>
          </a:xfrm>
          <a:prstGeom prst="roundRect">
            <a:avLst>
              <a:gd name="adj" fmla="val 41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кругленный прямоугольник 14"/>
          <p:cNvSpPr/>
          <p:nvPr/>
        </p:nvSpPr>
        <p:spPr>
          <a:xfrm>
            <a:off x="431711" y="1012567"/>
            <a:ext cx="8257829" cy="315901"/>
          </a:xfrm>
          <a:prstGeom prst="roundRect">
            <a:avLst>
              <a:gd name="adj" fmla="val 13458"/>
            </a:avLst>
          </a:prstGeom>
          <a:solidFill>
            <a:schemeClr val="tx2">
              <a:lumMod val="20000"/>
              <a:lumOff val="80000"/>
            </a:schemeClr>
          </a:solidFill>
          <a:ln>
            <a:solidFill>
              <a:srgbClr val="00206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ru-RU" sz="1600" b="1" dirty="0" smtClean="0">
                <a:latin typeface="Times New Roman" panose="02020603050405020304" pitchFamily="18" charset="0"/>
                <a:cs typeface="Times New Roman" panose="02020603050405020304" pitchFamily="18" charset="0"/>
              </a:rPr>
              <a:t>Переоформление лицензии</a:t>
            </a:r>
            <a:endParaRPr lang="ru-RU" sz="1600" dirty="0">
              <a:latin typeface="Times New Roman" panose="02020603050405020304" pitchFamily="18" charset="0"/>
              <a:cs typeface="Times New Roman" panose="02020603050405020304" pitchFamily="18" charset="0"/>
            </a:endParaRPr>
          </a:p>
        </p:txBody>
      </p:sp>
      <p:graphicFrame>
        <p:nvGraphicFramePr>
          <p:cNvPr id="13" name="Таблица 12"/>
          <p:cNvGraphicFramePr>
            <a:graphicFrameLocks noGrp="1"/>
          </p:cNvGraphicFramePr>
          <p:nvPr>
            <p:extLst>
              <p:ext uri="{D42A27DB-BD31-4B8C-83A1-F6EECF244321}">
                <p14:modId xmlns:p14="http://schemas.microsoft.com/office/powerpoint/2010/main" val="2040084045"/>
              </p:ext>
            </p:extLst>
          </p:nvPr>
        </p:nvGraphicFramePr>
        <p:xfrm>
          <a:off x="431711" y="1417320"/>
          <a:ext cx="8332727" cy="5181600"/>
        </p:xfrm>
        <a:graphic>
          <a:graphicData uri="http://schemas.openxmlformats.org/drawingml/2006/table">
            <a:tbl>
              <a:tblPr firstRow="1" bandRow="1">
                <a:tableStyleId>{5940675A-B579-460E-94D1-54222C63F5DA}</a:tableStyleId>
              </a:tblPr>
              <a:tblGrid>
                <a:gridCol w="418941"/>
                <a:gridCol w="4073484"/>
                <a:gridCol w="1787215"/>
                <a:gridCol w="1139530"/>
                <a:gridCol w="913557"/>
              </a:tblGrid>
              <a:tr h="351095">
                <a:tc>
                  <a:txBody>
                    <a:bodyPr/>
                    <a:lstStyle/>
                    <a:p>
                      <a:pPr algn="ctr"/>
                      <a:r>
                        <a:rPr lang="ru-RU" sz="1100" b="1" dirty="0" smtClean="0">
                          <a:latin typeface="Times New Roman" panose="02020603050405020304" pitchFamily="18" charset="0"/>
                          <a:cs typeface="Times New Roman" panose="02020603050405020304" pitchFamily="18" charset="0"/>
                        </a:rPr>
                        <a:t>№, п/п</a:t>
                      </a:r>
                      <a:endParaRPr lang="ru-RU" sz="1100" b="1" dirty="0">
                        <a:latin typeface="Times New Roman" panose="02020603050405020304" pitchFamily="18" charset="0"/>
                        <a:cs typeface="Times New Roman" panose="02020603050405020304" pitchFamily="18" charset="0"/>
                      </a:endParaRPr>
                    </a:p>
                  </a:txBody>
                  <a:tcPr/>
                </a:tc>
                <a:tc>
                  <a:txBody>
                    <a:bodyPr/>
                    <a:lstStyle/>
                    <a:p>
                      <a:pPr algn="ctr"/>
                      <a:r>
                        <a:rPr lang="ru-RU" sz="1100" b="1" dirty="0" smtClean="0">
                          <a:latin typeface="Times New Roman" panose="02020603050405020304" pitchFamily="18" charset="0"/>
                          <a:cs typeface="Times New Roman" panose="02020603050405020304" pitchFamily="18" charset="0"/>
                        </a:rPr>
                        <a:t>Наименование</a:t>
                      </a:r>
                      <a:r>
                        <a:rPr lang="ru-RU" sz="1100" b="1" baseline="0" dirty="0" smtClean="0">
                          <a:latin typeface="Times New Roman" panose="02020603050405020304" pitchFamily="18" charset="0"/>
                          <a:cs typeface="Times New Roman" panose="02020603050405020304" pitchFamily="18" charset="0"/>
                        </a:rPr>
                        <a:t> процедуры</a:t>
                      </a:r>
                      <a:endParaRPr lang="ru-RU" sz="1100" b="1" dirty="0">
                        <a:latin typeface="Times New Roman" panose="02020603050405020304" pitchFamily="18" charset="0"/>
                        <a:cs typeface="Times New Roman" panose="02020603050405020304" pitchFamily="18" charset="0"/>
                      </a:endParaRPr>
                    </a:p>
                  </a:txBody>
                  <a:tcPr/>
                </a:tc>
                <a:tc>
                  <a:txBody>
                    <a:bodyPr/>
                    <a:lstStyle/>
                    <a:p>
                      <a:pPr algn="ctr"/>
                      <a:r>
                        <a:rPr lang="ru-RU" sz="1100" b="1" dirty="0" smtClean="0">
                          <a:latin typeface="Times New Roman" panose="02020603050405020304" pitchFamily="18" charset="0"/>
                          <a:cs typeface="Times New Roman" panose="02020603050405020304" pitchFamily="18" charset="0"/>
                        </a:rPr>
                        <a:t>НПА</a:t>
                      </a:r>
                      <a:endParaRPr lang="ru-RU" sz="1100" b="1" dirty="0">
                        <a:latin typeface="Times New Roman" panose="02020603050405020304" pitchFamily="18" charset="0"/>
                        <a:cs typeface="Times New Roman" panose="02020603050405020304" pitchFamily="18" charset="0"/>
                      </a:endParaRPr>
                    </a:p>
                  </a:txBody>
                  <a:tcPr/>
                </a:tc>
                <a:tc>
                  <a:txBody>
                    <a:bodyPr/>
                    <a:lstStyle/>
                    <a:p>
                      <a:pPr algn="ctr"/>
                      <a:r>
                        <a:rPr lang="ru-RU" sz="1100" b="1" dirty="0" smtClean="0">
                          <a:latin typeface="Times New Roman" panose="02020603050405020304" pitchFamily="18" charset="0"/>
                          <a:cs typeface="Times New Roman" panose="02020603050405020304" pitchFamily="18" charset="0"/>
                        </a:rPr>
                        <a:t>Срок оказания услуги</a:t>
                      </a:r>
                      <a:endParaRPr lang="ru-RU" sz="1100" b="1" dirty="0">
                        <a:latin typeface="Times New Roman" panose="02020603050405020304" pitchFamily="18" charset="0"/>
                        <a:cs typeface="Times New Roman" panose="02020603050405020304" pitchFamily="18" charset="0"/>
                      </a:endParaRPr>
                    </a:p>
                  </a:txBody>
                  <a:tcPr/>
                </a:tc>
                <a:tc>
                  <a:txBody>
                    <a:bodyPr/>
                    <a:lstStyle/>
                    <a:p>
                      <a:pPr algn="ctr"/>
                      <a:r>
                        <a:rPr lang="ru-RU" sz="1100" b="1" dirty="0" smtClean="0">
                          <a:latin typeface="Times New Roman" panose="02020603050405020304" pitchFamily="18" charset="0"/>
                          <a:cs typeface="Times New Roman" panose="02020603050405020304" pitchFamily="18" charset="0"/>
                        </a:rPr>
                        <a:t>Размер гос. пошлины</a:t>
                      </a:r>
                      <a:endParaRPr lang="ru-RU" sz="1100" b="1" dirty="0">
                        <a:latin typeface="Times New Roman" panose="02020603050405020304" pitchFamily="18" charset="0"/>
                        <a:cs typeface="Times New Roman" panose="02020603050405020304" pitchFamily="18" charset="0"/>
                      </a:endParaRPr>
                    </a:p>
                  </a:txBody>
                  <a:tcPr/>
                </a:tc>
              </a:tr>
              <a:tr h="901833">
                <a:tc>
                  <a:txBody>
                    <a:bodyPr/>
                    <a:lstStyle/>
                    <a:p>
                      <a:r>
                        <a:rPr lang="ru-RU" sz="1200" b="0" dirty="0" smtClean="0">
                          <a:latin typeface="Times New Roman" panose="02020603050405020304" pitchFamily="18" charset="0"/>
                          <a:cs typeface="Times New Roman" panose="02020603050405020304" pitchFamily="18" charset="0"/>
                        </a:rPr>
                        <a:t>8.</a:t>
                      </a:r>
                      <a:endParaRPr lang="ru-RU" sz="1200" b="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Предоставление копии лицензии </a:t>
                      </a:r>
                      <a:endParaRPr lang="ru-RU" sz="1200" b="0" dirty="0">
                        <a:latin typeface="Times New Roman" panose="02020603050405020304" pitchFamily="18" charset="0"/>
                        <a:cs typeface="Times New Roman" panose="02020603050405020304" pitchFamily="18" charset="0"/>
                      </a:endParaRPr>
                    </a:p>
                  </a:txBody>
                  <a:tcPr/>
                </a:tc>
                <a:tc>
                  <a:txBody>
                    <a:bodyPr/>
                    <a:lstStyle/>
                    <a:p>
                      <a:pPr algn="just"/>
                      <a:r>
                        <a:rPr lang="ru-RU" sz="1100" dirty="0" smtClean="0">
                          <a:latin typeface="Times New Roman" panose="02020603050405020304" pitchFamily="18" charset="0"/>
                          <a:cs typeface="Times New Roman" panose="02020603050405020304" pitchFamily="18" charset="0"/>
                        </a:rPr>
                        <a:t>часть 4 статья 17 Федерального закона 04.05.2011 № 99-ФЗ «О лицензировании отдельных видов деятельности» </a:t>
                      </a:r>
                      <a:endParaRPr lang="ru-RU" sz="1100" b="0" dirty="0">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latin typeface="Times New Roman" panose="02020603050405020304" pitchFamily="18" charset="0"/>
                          <a:cs typeface="Times New Roman" panose="02020603050405020304" pitchFamily="18" charset="0"/>
                        </a:rPr>
                        <a:t>3 рабочих дня</a:t>
                      </a:r>
                      <a:endParaRPr lang="ru-RU" sz="1200" b="0" dirty="0">
                        <a:latin typeface="Times New Roman" panose="02020603050405020304" pitchFamily="18" charset="0"/>
                        <a:cs typeface="Times New Roman" panose="02020603050405020304" pitchFamily="18" charset="0"/>
                      </a:endParaRPr>
                    </a:p>
                  </a:txBody>
                  <a:tcPr/>
                </a:tc>
                <a:tc>
                  <a:txBody>
                    <a:bodyPr/>
                    <a:lstStyle/>
                    <a:p>
                      <a:pPr algn="ctr"/>
                      <a:r>
                        <a:rPr lang="ru-RU" sz="1200" b="0" dirty="0" smtClean="0">
                          <a:latin typeface="Times New Roman" panose="02020603050405020304" pitchFamily="18" charset="0"/>
                          <a:cs typeface="Times New Roman" panose="02020603050405020304" pitchFamily="18" charset="0"/>
                        </a:rPr>
                        <a:t>Не взимается</a:t>
                      </a:r>
                      <a:endParaRPr lang="ru-RU" sz="1200" b="0" dirty="0">
                        <a:latin typeface="Times New Roman" panose="02020603050405020304" pitchFamily="18" charset="0"/>
                        <a:cs typeface="Times New Roman" panose="02020603050405020304" pitchFamily="18" charset="0"/>
                      </a:endParaRPr>
                    </a:p>
                  </a:txBody>
                  <a:tcPr/>
                </a:tc>
              </a:tr>
              <a:tr h="266115">
                <a:tc>
                  <a:txBody>
                    <a:bodyPr/>
                    <a:lstStyle/>
                    <a:p>
                      <a:r>
                        <a:rPr lang="ru-RU" sz="1200" b="0" dirty="0" smtClean="0">
                          <a:latin typeface="Times New Roman" panose="02020603050405020304" pitchFamily="18" charset="0"/>
                          <a:cs typeface="Times New Roman" panose="02020603050405020304" pitchFamily="18" charset="0"/>
                        </a:rPr>
                        <a:t>9.</a:t>
                      </a:r>
                      <a:endParaRPr lang="ru-RU" sz="1200" b="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Прекращение действия лицензии </a:t>
                      </a:r>
                      <a:endParaRPr lang="ru-RU" sz="1200" b="0" dirty="0">
                        <a:latin typeface="Times New Roman" panose="02020603050405020304" pitchFamily="18" charset="0"/>
                        <a:cs typeface="Times New Roman" panose="02020603050405020304" pitchFamily="18" charset="0"/>
                      </a:endParaRPr>
                    </a:p>
                  </a:txBody>
                  <a:tcPr/>
                </a:tc>
                <a:tc>
                  <a:txBody>
                    <a:bodyPr/>
                    <a:lstStyle/>
                    <a:p>
                      <a:pPr algn="just"/>
                      <a:endParaRPr lang="ru-RU" sz="1200" b="0" dirty="0">
                        <a:latin typeface="Times New Roman" panose="02020603050405020304" pitchFamily="18" charset="0"/>
                        <a:cs typeface="Times New Roman" panose="02020603050405020304" pitchFamily="18" charset="0"/>
                      </a:endParaRPr>
                    </a:p>
                  </a:txBody>
                  <a:tcPr/>
                </a:tc>
                <a:tc>
                  <a:txBody>
                    <a:bodyPr/>
                    <a:lstStyle/>
                    <a:p>
                      <a:pPr algn="ctr"/>
                      <a:endParaRPr lang="ru-RU" sz="1200" b="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b="0" dirty="0" smtClean="0">
                        <a:latin typeface="Times New Roman" panose="02020603050405020304" pitchFamily="18" charset="0"/>
                        <a:cs typeface="Times New Roman" panose="02020603050405020304" pitchFamily="18" charset="0"/>
                      </a:endParaRPr>
                    </a:p>
                  </a:txBody>
                  <a:tcPr/>
                </a:tc>
              </a:tr>
              <a:tr h="620934">
                <a:tc>
                  <a:txBody>
                    <a:bodyPr/>
                    <a:lstStyle/>
                    <a:p>
                      <a:r>
                        <a:rPr lang="ru-RU" sz="1200" b="0" dirty="0" smtClean="0">
                          <a:latin typeface="Times New Roman" panose="02020603050405020304" pitchFamily="18" charset="0"/>
                          <a:cs typeface="Times New Roman" panose="02020603050405020304" pitchFamily="18" charset="0"/>
                        </a:rPr>
                        <a:t>9.1.</a:t>
                      </a:r>
                      <a:endParaRPr lang="ru-RU" sz="1200" b="0" dirty="0">
                        <a:latin typeface="Times New Roman" panose="02020603050405020304" pitchFamily="18" charset="0"/>
                        <a:cs typeface="Times New Roman" panose="02020603050405020304" pitchFamily="18" charset="0"/>
                      </a:endParaRPr>
                    </a:p>
                  </a:txBody>
                  <a:tcPr/>
                </a:tc>
                <a:tc>
                  <a:txBody>
                    <a:bodyPr/>
                    <a:lstStyle/>
                    <a:p>
                      <a:pPr marL="0" indent="0" algn="just">
                        <a:lnSpc>
                          <a:spcPct val="100000"/>
                        </a:lnSpc>
                        <a:spcBef>
                          <a:spcPts val="600"/>
                        </a:spcBef>
                        <a:buNone/>
                      </a:pPr>
                      <a:r>
                        <a:rPr lang="ru-RU" sz="1200" dirty="0" smtClean="0">
                          <a:latin typeface="Times New Roman" panose="02020603050405020304" pitchFamily="18" charset="0"/>
                          <a:cs typeface="Times New Roman" panose="02020603050405020304" pitchFamily="18" charset="0"/>
                        </a:rPr>
                        <a:t>Представление лицензиатом в лицензирующий орган заявления о прекращении лицензируемого вида деятельности; </a:t>
                      </a:r>
                    </a:p>
                  </a:txBody>
                  <a:tcPr/>
                </a:tc>
                <a:tc rowSpan="4">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anose="02020603050405020304" pitchFamily="18" charset="0"/>
                          <a:cs typeface="Times New Roman" panose="02020603050405020304" pitchFamily="18" charset="0"/>
                        </a:rPr>
                        <a:t>часть 16 статья 20 Федерального закона 04.05.2011 № 99-ФЗ «О лицензировании отдельных видов деятельности»</a:t>
                      </a:r>
                      <a:endParaRPr lang="ru-RU" sz="1200" b="0" dirty="0" smtClean="0">
                        <a:latin typeface="Times New Roman" panose="02020603050405020304" pitchFamily="18" charset="0"/>
                        <a:cs typeface="Times New Roman" panose="02020603050405020304" pitchFamily="18" charset="0"/>
                      </a:endParaRPr>
                    </a:p>
                  </a:txBody>
                  <a:tcPr anchor="ctr"/>
                </a:tc>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anose="02020603050405020304" pitchFamily="18" charset="0"/>
                          <a:cs typeface="Times New Roman" panose="02020603050405020304" pitchFamily="18" charset="0"/>
                        </a:rPr>
                        <a:t>10 рабочих дней</a:t>
                      </a:r>
                      <a:endParaRPr lang="ru-RU" sz="1200" b="0" dirty="0" smtClean="0">
                        <a:latin typeface="Times New Roman" panose="02020603050405020304" pitchFamily="18" charset="0"/>
                        <a:cs typeface="Times New Roman" panose="02020603050405020304" pitchFamily="18" charset="0"/>
                      </a:endParaRPr>
                    </a:p>
                    <a:p>
                      <a:pPr algn="ctr"/>
                      <a:endParaRPr lang="ru-RU" sz="1200" b="0" dirty="0">
                        <a:latin typeface="Times New Roman" panose="02020603050405020304" pitchFamily="18" charset="0"/>
                        <a:cs typeface="Times New Roman" panose="02020603050405020304" pitchFamily="18" charset="0"/>
                      </a:endParaRPr>
                    </a:p>
                  </a:txBody>
                  <a:tcPr/>
                </a:tc>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0" dirty="0" smtClean="0">
                          <a:latin typeface="Times New Roman" panose="02020603050405020304" pitchFamily="18" charset="0"/>
                          <a:cs typeface="Times New Roman" panose="02020603050405020304" pitchFamily="18" charset="0"/>
                        </a:rPr>
                        <a:t>не взимается</a:t>
                      </a:r>
                    </a:p>
                  </a:txBody>
                  <a:tcPr/>
                </a:tc>
              </a:tr>
              <a:tr h="975754">
                <a:tc>
                  <a:txBody>
                    <a:bodyPr/>
                    <a:lstStyle/>
                    <a:p>
                      <a:r>
                        <a:rPr lang="ru-RU" sz="1200" b="0" dirty="0" smtClean="0">
                          <a:latin typeface="Times New Roman" panose="02020603050405020304" pitchFamily="18" charset="0"/>
                          <a:cs typeface="Times New Roman" panose="02020603050405020304" pitchFamily="18" charset="0"/>
                        </a:rPr>
                        <a:t>9.2.</a:t>
                      </a:r>
                      <a:endParaRPr lang="ru-RU" sz="1200" b="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anose="02020603050405020304" pitchFamily="18" charset="0"/>
                          <a:cs typeface="Times New Roman" panose="02020603050405020304" pitchFamily="18" charset="0"/>
                        </a:rPr>
                        <a:t>Прекращение физическим лицом деятельности в качестве индивидуального предпринимателя в соответствии с законодательством Российской Федерации о государственной регистрации юридических лиц и индивидуальных предпринимателей</a:t>
                      </a:r>
                      <a:endParaRPr lang="ru-RU" sz="1200" b="0" dirty="0" smtClean="0">
                        <a:latin typeface="Times New Roman" panose="02020603050405020304" pitchFamily="18" charset="0"/>
                        <a:cs typeface="Times New Roman" panose="02020603050405020304" pitchFamily="18" charset="0"/>
                      </a:endParaRPr>
                    </a:p>
                  </a:txBody>
                  <a:tcPr/>
                </a:tc>
                <a:tc v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ru-RU" sz="1100" b="0" dirty="0" smtClean="0">
                        <a:latin typeface="Times New Roman" panose="02020603050405020304" pitchFamily="18" charset="0"/>
                        <a:cs typeface="Times New Roman" panose="02020603050405020304" pitchFamily="18" charset="0"/>
                      </a:endParaRPr>
                    </a:p>
                  </a:txBody>
                  <a:tcPr/>
                </a:tc>
                <a:tc vMerge="1">
                  <a:txBody>
                    <a:bodyPr/>
                    <a:lstStyle/>
                    <a:p>
                      <a:pPr algn="ctr"/>
                      <a:endParaRPr lang="ru-RU" sz="1100" b="0" dirty="0">
                        <a:latin typeface="Times New Roman" panose="02020603050405020304" pitchFamily="18" charset="0"/>
                        <a:cs typeface="Times New Roman" panose="02020603050405020304" pitchFamily="18" charset="0"/>
                      </a:endParaRPr>
                    </a:p>
                  </a:txBody>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100" b="0" dirty="0" smtClean="0">
                        <a:latin typeface="Times New Roman" panose="02020603050405020304" pitchFamily="18" charset="0"/>
                        <a:cs typeface="Times New Roman" panose="02020603050405020304" pitchFamily="18" charset="0"/>
                      </a:endParaRPr>
                    </a:p>
                  </a:txBody>
                  <a:tcPr/>
                </a:tc>
              </a:tr>
              <a:tr h="975754">
                <a:tc>
                  <a:txBody>
                    <a:bodyPr/>
                    <a:lstStyle/>
                    <a:p>
                      <a:r>
                        <a:rPr lang="ru-RU" sz="1200" b="0" dirty="0" smtClean="0">
                          <a:latin typeface="Times New Roman" panose="02020603050405020304" pitchFamily="18" charset="0"/>
                          <a:cs typeface="Times New Roman" panose="02020603050405020304" pitchFamily="18" charset="0"/>
                        </a:rPr>
                        <a:t>9.3.</a:t>
                      </a:r>
                      <a:endParaRPr lang="ru-RU" sz="1200" b="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Прекращение деятельности юридического лица в соответствии с законодательством Российской Федерации о государственной регистрации юридических лиц и индивидуальных предпринимателей (за исключением реорганизации в форме преобразования или слияния)</a:t>
                      </a:r>
                      <a:endParaRPr lang="ru-RU" sz="1200" b="0" dirty="0">
                        <a:latin typeface="Times New Roman" panose="02020603050405020304" pitchFamily="18" charset="0"/>
                        <a:cs typeface="Times New Roman" panose="02020603050405020304" pitchFamily="18" charset="0"/>
                      </a:endParaRPr>
                    </a:p>
                  </a:txBody>
                  <a:tcPr/>
                </a:tc>
                <a:tc v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ru-RU" sz="1100" b="0" dirty="0" smtClean="0">
                        <a:latin typeface="Times New Roman" panose="02020603050405020304" pitchFamily="18" charset="0"/>
                        <a:cs typeface="Times New Roman" panose="02020603050405020304" pitchFamily="18" charset="0"/>
                      </a:endParaRPr>
                    </a:p>
                  </a:txBody>
                  <a:tcPr/>
                </a:tc>
                <a:tc vMerge="1">
                  <a:txBody>
                    <a:bodyPr/>
                    <a:lstStyle/>
                    <a:p>
                      <a:pPr algn="ctr"/>
                      <a:endParaRPr lang="ru-RU" sz="1100" b="0" dirty="0">
                        <a:latin typeface="Times New Roman" panose="02020603050405020304" pitchFamily="18" charset="0"/>
                        <a:cs typeface="Times New Roman" panose="02020603050405020304" pitchFamily="18" charset="0"/>
                      </a:endParaRPr>
                    </a:p>
                  </a:txBody>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100" b="0" dirty="0" smtClean="0">
                        <a:latin typeface="Times New Roman" panose="02020603050405020304" pitchFamily="18" charset="0"/>
                        <a:cs typeface="Times New Roman" panose="02020603050405020304" pitchFamily="18" charset="0"/>
                      </a:endParaRPr>
                    </a:p>
                  </a:txBody>
                  <a:tcPr/>
                </a:tc>
              </a:tr>
              <a:tr h="266115">
                <a:tc>
                  <a:txBody>
                    <a:bodyPr/>
                    <a:lstStyle/>
                    <a:p>
                      <a:r>
                        <a:rPr lang="ru-RU" sz="1200" b="0" dirty="0" smtClean="0">
                          <a:latin typeface="Times New Roman" panose="02020603050405020304" pitchFamily="18" charset="0"/>
                          <a:cs typeface="Times New Roman" panose="02020603050405020304" pitchFamily="18" charset="0"/>
                        </a:rPr>
                        <a:t>9.4</a:t>
                      </a:r>
                      <a:endParaRPr lang="ru-RU" sz="1200" b="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anose="02020603050405020304" pitchFamily="18" charset="0"/>
                          <a:cs typeface="Times New Roman" panose="02020603050405020304" pitchFamily="18" charset="0"/>
                        </a:rPr>
                        <a:t>Наличие решения суда об аннулировании лицензии</a:t>
                      </a:r>
                    </a:p>
                  </a:txBody>
                  <a:tcPr/>
                </a:tc>
                <a:tc v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ru-RU" sz="1100" b="0" dirty="0" smtClean="0">
                        <a:latin typeface="Times New Roman" panose="02020603050405020304" pitchFamily="18" charset="0"/>
                        <a:cs typeface="Times New Roman" panose="02020603050405020304" pitchFamily="18" charset="0"/>
                      </a:endParaRPr>
                    </a:p>
                  </a:txBody>
                  <a:tcPr/>
                </a:tc>
                <a:tc vMerge="1">
                  <a:txBody>
                    <a:bodyPr/>
                    <a:lstStyle/>
                    <a:p>
                      <a:pPr algn="ctr"/>
                      <a:endParaRPr lang="ru-RU" sz="1100" b="0" dirty="0">
                        <a:latin typeface="Times New Roman" panose="02020603050405020304" pitchFamily="18" charset="0"/>
                        <a:cs typeface="Times New Roman" panose="02020603050405020304" pitchFamily="18" charset="0"/>
                      </a:endParaRPr>
                    </a:p>
                  </a:txBody>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100" b="0" dirty="0" smtClean="0">
                        <a:latin typeface="Times New Roman" panose="02020603050405020304" pitchFamily="18" charset="0"/>
                        <a:cs typeface="Times New Roman" panose="02020603050405020304" pitchFamily="18" charset="0"/>
                      </a:endParaRPr>
                    </a:p>
                  </a:txBody>
                  <a:tcPr/>
                </a:tc>
              </a:tr>
              <a:tr h="443525">
                <a:tc>
                  <a:txBody>
                    <a:bodyPr/>
                    <a:lstStyle/>
                    <a:p>
                      <a:r>
                        <a:rPr lang="ru-RU" sz="1200" b="0" dirty="0" smtClean="0">
                          <a:latin typeface="Times New Roman" panose="02020603050405020304" pitchFamily="18" charset="0"/>
                          <a:cs typeface="Times New Roman" panose="02020603050405020304" pitchFamily="18" charset="0"/>
                        </a:rPr>
                        <a:t>10.</a:t>
                      </a:r>
                      <a:endParaRPr lang="ru-RU" sz="1200" b="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Исключение из реестра лицензий, переоформленных иным лицензионным органом, в связи с утратой полномочий.</a:t>
                      </a:r>
                      <a:endParaRPr lang="ru-RU" sz="1200" b="0" dirty="0">
                        <a:latin typeface="Times New Roman" panose="02020603050405020304" pitchFamily="18" charset="0"/>
                        <a:cs typeface="Times New Roman" panose="02020603050405020304" pitchFamily="18" charset="0"/>
                      </a:endParaRPr>
                    </a:p>
                  </a:txBody>
                  <a:tcPr/>
                </a:tc>
                <a:tc>
                  <a:txBody>
                    <a:bodyPr/>
                    <a:lstStyle/>
                    <a:p>
                      <a:pPr algn="just"/>
                      <a:endParaRPr lang="ru-RU" sz="1200" b="0" dirty="0">
                        <a:latin typeface="Times New Roman" panose="02020603050405020304" pitchFamily="18" charset="0"/>
                        <a:cs typeface="Times New Roman" panose="02020603050405020304" pitchFamily="18" charset="0"/>
                      </a:endParaRPr>
                    </a:p>
                  </a:txBody>
                  <a:tcPr/>
                </a:tc>
                <a:tc>
                  <a:txBody>
                    <a:bodyPr/>
                    <a:lstStyle/>
                    <a:p>
                      <a:pPr algn="ctr"/>
                      <a:endParaRPr lang="ru-RU" sz="1200" b="0" dirty="0">
                        <a:latin typeface="Times New Roman" panose="02020603050405020304" pitchFamily="18" charset="0"/>
                        <a:cs typeface="Times New Roman" panose="02020603050405020304" pitchFamily="18" charset="0"/>
                      </a:endParaRPr>
                    </a:p>
                  </a:txBody>
                  <a:tcPr/>
                </a:tc>
                <a:tc>
                  <a:txBody>
                    <a:bodyPr/>
                    <a:lstStyle/>
                    <a:p>
                      <a:pPr algn="ctr"/>
                      <a:r>
                        <a:rPr lang="ru-RU" sz="1200" b="0" dirty="0" smtClean="0">
                          <a:latin typeface="Times New Roman" panose="02020603050405020304" pitchFamily="18" charset="0"/>
                          <a:cs typeface="Times New Roman" panose="02020603050405020304" pitchFamily="18" charset="0"/>
                        </a:rPr>
                        <a:t>не взимается</a:t>
                      </a:r>
                      <a:endParaRPr lang="ru-RU" sz="1200" b="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1030282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154776" y="1078302"/>
            <a:ext cx="8834447" cy="5648142"/>
          </a:xfrm>
          <a:prstGeom prst="roundRect">
            <a:avLst>
              <a:gd name="adj" fmla="val 4823"/>
            </a:avLst>
          </a:prstGeom>
          <a:solidFill>
            <a:srgbClr val="3D4187"/>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endParaRPr lang="ru-RU" sz="1600" kern="0" dirty="0" smtClean="0">
              <a:solidFill>
                <a:schemeClr val="bg1"/>
              </a:solidFill>
              <a:latin typeface="Times New Roman" panose="02020603050405020304" pitchFamily="18" charset="0"/>
              <a:cs typeface="Times New Roman" panose="02020603050405020304" pitchFamily="18" charset="0"/>
            </a:endParaRPr>
          </a:p>
          <a:p>
            <a:pPr lvl="0"/>
            <a:endParaRPr lang="ru-RU" dirty="0"/>
          </a:p>
        </p:txBody>
      </p:sp>
      <p:sp>
        <p:nvSpPr>
          <p:cNvPr id="10" name="Прямоугольник 9"/>
          <p:cNvSpPr/>
          <p:nvPr/>
        </p:nvSpPr>
        <p:spPr>
          <a:xfrm>
            <a:off x="1857356" y="236493"/>
            <a:ext cx="7164288" cy="49237"/>
          </a:xfrm>
          <a:prstGeom prst="rect">
            <a:avLst/>
          </a:prstGeom>
          <a:gradFill flip="none" rotWithShape="1">
            <a:gsLst>
              <a:gs pos="0">
                <a:srgbClr val="06068F"/>
              </a:gs>
              <a:gs pos="100000">
                <a:srgbClr val="FFFFFF"/>
              </a:gs>
            </a:gsLst>
            <a:path path="circle">
              <a:fillToRect l="100000" t="100000"/>
            </a:path>
            <a:tileRect r="-100000" b="-10000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dirty="0">
              <a:solidFill>
                <a:srgbClr val="7A3D00"/>
              </a:solidFill>
              <a:latin typeface="Arial" panose="020B0604020202020204" pitchFamily="34" charset="0"/>
              <a:cs typeface="Arial" panose="020B0604020202020204" pitchFamily="34" charset="0"/>
            </a:endParaRPr>
          </a:p>
        </p:txBody>
      </p:sp>
      <p:pic>
        <p:nvPicPr>
          <p:cNvPr id="12" name="Изображение 11" descr="gerb1.png"/>
          <p:cNvPicPr>
            <a:picLocks noChangeAspect="1"/>
          </p:cNvPicPr>
          <p:nvPr/>
        </p:nvPicPr>
        <p:blipFill rotWithShape="1">
          <a:blip r:embed="rId3" cstate="print">
            <a:alphaModFix/>
            <a:extLst>
              <a:ext uri="{28A0092B-C50C-407E-A947-70E740481C1C}">
                <a14:useLocalDpi xmlns:a14="http://schemas.microsoft.com/office/drawing/2010/main" val="0"/>
              </a:ext>
            </a:extLst>
          </a:blip>
          <a:srcRect r="1220"/>
          <a:stretch/>
        </p:blipFill>
        <p:spPr>
          <a:xfrm flipH="1">
            <a:off x="0" y="1"/>
            <a:ext cx="642910" cy="558560"/>
          </a:xfrm>
          <a:prstGeom prst="rect">
            <a:avLst/>
          </a:prstGeom>
        </p:spPr>
      </p:pic>
      <p:sp>
        <p:nvSpPr>
          <p:cNvPr id="9" name="Прямоугольник 15"/>
          <p:cNvSpPr>
            <a:spLocks noChangeArrowheads="1"/>
          </p:cNvSpPr>
          <p:nvPr/>
        </p:nvSpPr>
        <p:spPr bwMode="auto">
          <a:xfrm>
            <a:off x="3500432" y="-24"/>
            <a:ext cx="5499553" cy="215444"/>
          </a:xfrm>
          <a:prstGeom prst="rect">
            <a:avLst/>
          </a:prstGeom>
          <a:noFill/>
          <a:ln w="9525">
            <a:noFill/>
            <a:miter lim="800000"/>
            <a:headEnd/>
            <a:tailEnd/>
          </a:ln>
        </p:spPr>
        <p:txBody>
          <a:bodyPr wrap="square">
            <a:spAutoFit/>
          </a:bodyPr>
          <a:lstStyle/>
          <a:p>
            <a:pPr algn="r">
              <a:defRPr/>
            </a:pPr>
            <a:r>
              <a:rPr lang="ru-RU" sz="800" b="1" dirty="0">
                <a:solidFill>
                  <a:schemeClr val="tx2">
                    <a:lumMod val="50000"/>
                  </a:schemeClr>
                </a:solidFill>
                <a:latin typeface="Arial" panose="020B0604020202020204" pitchFamily="34" charset="0"/>
                <a:cs typeface="Arial" panose="020B0604020202020204" pitchFamily="34" charset="0"/>
              </a:rPr>
              <a:t>ДЕПАРТАМЕНТ ОБРАЗОВАНИЯ И НАУКИ КОСТРОМСКОЙ ОБЛАСТИ</a:t>
            </a:r>
          </a:p>
        </p:txBody>
      </p:sp>
      <p:sp>
        <p:nvSpPr>
          <p:cNvPr id="11" name="Прямоугольник 15"/>
          <p:cNvSpPr>
            <a:spLocks noChangeArrowheads="1"/>
          </p:cNvSpPr>
          <p:nvPr/>
        </p:nvSpPr>
        <p:spPr bwMode="auto">
          <a:xfrm>
            <a:off x="0" y="332656"/>
            <a:ext cx="9144000" cy="677108"/>
          </a:xfrm>
          <a:prstGeom prst="rect">
            <a:avLst/>
          </a:prstGeom>
          <a:noFill/>
          <a:ln w="9525">
            <a:noFill/>
            <a:miter lim="800000"/>
            <a:headEnd/>
            <a:tailEnd/>
          </a:ln>
        </p:spPr>
        <p:txBody>
          <a:bodyPr wrap="square">
            <a:spAutoFit/>
          </a:bodyPr>
          <a:lstStyle/>
          <a:p>
            <a:pPr algn="ctr"/>
            <a:r>
              <a:rPr lang="ru-RU" sz="1900" b="1" cap="small" dirty="0" smtClean="0">
                <a:latin typeface="Times New Roman" panose="02020603050405020304" pitchFamily="18" charset="0"/>
                <a:cs typeface="Times New Roman" panose="02020603050405020304" pitchFamily="18" charset="0"/>
              </a:rPr>
              <a:t>Лицензирование образовательной деятельности </a:t>
            </a:r>
          </a:p>
          <a:p>
            <a:pPr algn="ctr"/>
            <a:r>
              <a:rPr lang="ru-RU" sz="1900" b="1" cap="small" dirty="0" smtClean="0">
                <a:latin typeface="Times New Roman" panose="02020603050405020304" pitchFamily="18" charset="0"/>
                <a:cs typeface="Times New Roman" panose="02020603050405020304" pitchFamily="18" charset="0"/>
              </a:rPr>
              <a:t>и проведение проверок</a:t>
            </a:r>
            <a:endParaRPr lang="ru-RU" sz="1900" cap="small" dirty="0">
              <a:latin typeface="Times New Roman" panose="02020603050405020304" pitchFamily="18" charset="0"/>
              <a:cs typeface="Times New Roman" panose="02020603050405020304" pitchFamily="18" charset="0"/>
            </a:endParaRPr>
          </a:p>
        </p:txBody>
      </p:sp>
      <p:sp>
        <p:nvSpPr>
          <p:cNvPr id="2" name="Скругленный прямоугольник 1"/>
          <p:cNvSpPr/>
          <p:nvPr/>
        </p:nvSpPr>
        <p:spPr>
          <a:xfrm>
            <a:off x="316857" y="1242204"/>
            <a:ext cx="8510284" cy="5322642"/>
          </a:xfrm>
          <a:prstGeom prst="roundRect">
            <a:avLst>
              <a:gd name="adj" fmla="val 41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a:p>
            <a:r>
              <a:rPr lang="ru-RU" b="1" dirty="0"/>
              <a:t>Свидетельство о государственной аккредитации выдается на</a:t>
            </a:r>
            <a:r>
              <a:rPr lang="ru-RU" dirty="0"/>
              <a:t>: </a:t>
            </a:r>
          </a:p>
          <a:p>
            <a:r>
              <a:rPr lang="ru-RU" dirty="0"/>
              <a:t>1) шесть лет для организации, осуществляющей образовательную деятельность по основным профессиональным образовательным программам; </a:t>
            </a:r>
          </a:p>
          <a:p>
            <a:r>
              <a:rPr lang="ru-RU" dirty="0"/>
              <a:t>2) двенадцать лет для организации, осуществляющей образовательную деятельность по основным общеобразовательным программам </a:t>
            </a:r>
          </a:p>
        </p:txBody>
      </p:sp>
      <p:sp>
        <p:nvSpPr>
          <p:cNvPr id="3" name="Скругленный прямоугольник 2"/>
          <p:cNvSpPr/>
          <p:nvPr/>
        </p:nvSpPr>
        <p:spPr>
          <a:xfrm>
            <a:off x="517585" y="1481661"/>
            <a:ext cx="3967704" cy="2029290"/>
          </a:xfrm>
          <a:prstGeom prst="roundRect">
            <a:avLst>
              <a:gd name="adj" fmla="val 13458"/>
            </a:avLst>
          </a:prstGeom>
          <a:solidFill>
            <a:schemeClr val="accent5">
              <a:lumMod val="20000"/>
              <a:lumOff val="80000"/>
            </a:schemeClr>
          </a:solidFill>
          <a:ln>
            <a:solidFill>
              <a:srgbClr val="00206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ru-RU" sz="1600" b="1" dirty="0" smtClean="0">
                <a:latin typeface="Times New Roman" panose="02020603050405020304" pitchFamily="18" charset="0"/>
                <a:cs typeface="Times New Roman" panose="02020603050405020304" pitchFamily="18" charset="0"/>
              </a:rPr>
              <a:t>Предмет </a:t>
            </a:r>
            <a:r>
              <a:rPr lang="ru-RU" sz="1600" b="1" dirty="0">
                <a:latin typeface="Times New Roman" panose="02020603050405020304" pitchFamily="18" charset="0"/>
                <a:cs typeface="Times New Roman" panose="02020603050405020304" pitchFamily="18" charset="0"/>
              </a:rPr>
              <a:t>документарной проверки: </a:t>
            </a:r>
            <a:endParaRPr lang="ru-RU" sz="1600" dirty="0">
              <a:latin typeface="Times New Roman" panose="02020603050405020304" pitchFamily="18" charset="0"/>
              <a:cs typeface="Times New Roman" panose="02020603050405020304" pitchFamily="18" charset="0"/>
            </a:endParaRPr>
          </a:p>
          <a:p>
            <a:pPr algn="ctr"/>
            <a:r>
              <a:rPr lang="ru-RU" sz="1600" dirty="0">
                <a:latin typeface="Times New Roman" panose="02020603050405020304" pitchFamily="18" charset="0"/>
                <a:cs typeface="Times New Roman" panose="02020603050405020304" pitchFamily="18" charset="0"/>
              </a:rPr>
              <a:t>сведения, содержащиеся в представленных заявлениях и документах, в целях оценки соответствия таких сведений положениям Федерального закона о лицензировании отдельных видов деятельности </a:t>
            </a:r>
          </a:p>
        </p:txBody>
      </p:sp>
      <p:sp>
        <p:nvSpPr>
          <p:cNvPr id="15" name="Скругленный прямоугольник 14"/>
          <p:cNvSpPr/>
          <p:nvPr/>
        </p:nvSpPr>
        <p:spPr>
          <a:xfrm>
            <a:off x="517584" y="3726461"/>
            <a:ext cx="8081633" cy="1000815"/>
          </a:xfrm>
          <a:prstGeom prst="roundRect">
            <a:avLst>
              <a:gd name="adj" fmla="val 13458"/>
            </a:avLst>
          </a:prstGeom>
          <a:ln>
            <a:solidFill>
              <a:srgbClr val="00206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ru-RU" sz="1600" b="1" dirty="0" smtClean="0"/>
              <a:t>ОСНОВАНИЯ </a:t>
            </a:r>
            <a:r>
              <a:rPr lang="ru-RU" sz="1600" b="1" dirty="0"/>
              <a:t>ПРОВЕДЕНИЯ ДОКУМЕНТАРНОЙ </a:t>
            </a:r>
            <a:r>
              <a:rPr lang="ru-RU" sz="1600" b="1" dirty="0" smtClean="0"/>
              <a:t>И </a:t>
            </a:r>
            <a:r>
              <a:rPr lang="ru-RU" sz="1600" b="1" dirty="0"/>
              <a:t>ВНЕПЛАНОВОЙ ВЫЕЗДНОЙ </a:t>
            </a:r>
            <a:r>
              <a:rPr lang="ru-RU" sz="1600" b="1" dirty="0" smtClean="0"/>
              <a:t>ПРОВЕРКИ: </a:t>
            </a:r>
            <a:endParaRPr lang="ru-RU" sz="1600" dirty="0"/>
          </a:p>
          <a:p>
            <a:pPr algn="ctr"/>
            <a:r>
              <a:rPr lang="ru-RU" sz="1600" b="1" dirty="0"/>
              <a:t>ЗАЯВЛЕНИЕ СОИСКАТЕЛЯ ЛИЦЕНЗИИ О ПРЕДОСТАВЛЕНИИ ЛИЦЕНЗИИ, </a:t>
            </a:r>
            <a:endParaRPr lang="ru-RU" sz="1600" b="1" dirty="0" smtClean="0"/>
          </a:p>
          <a:p>
            <a:pPr algn="ctr"/>
            <a:r>
              <a:rPr lang="ru-RU" sz="1600" b="1" dirty="0" smtClean="0"/>
              <a:t>ИЛИ </a:t>
            </a:r>
            <a:r>
              <a:rPr lang="ru-RU" sz="1600" b="1" dirty="0"/>
              <a:t>ЗАЯВЛЕНИЕ ЛИЦЕНЗИАТА О ПЕРЕОФОРМЛЕНИИ ЛИЦЕНЗИИ </a:t>
            </a:r>
            <a:endParaRPr lang="ru-RU" sz="1600" b="1" dirty="0">
              <a:solidFill>
                <a:srgbClr val="002060"/>
              </a:solidFill>
              <a:latin typeface="Times New Roman" panose="02020603050405020304" pitchFamily="18" charset="0"/>
              <a:cs typeface="Times New Roman" panose="02020603050405020304" pitchFamily="18" charset="0"/>
            </a:endParaRPr>
          </a:p>
        </p:txBody>
      </p:sp>
      <p:sp>
        <p:nvSpPr>
          <p:cNvPr id="17" name="Скругленный прямоугольник 16"/>
          <p:cNvSpPr/>
          <p:nvPr/>
        </p:nvSpPr>
        <p:spPr>
          <a:xfrm>
            <a:off x="4640332" y="1481661"/>
            <a:ext cx="3958886" cy="2029290"/>
          </a:xfrm>
          <a:prstGeom prst="roundRect">
            <a:avLst>
              <a:gd name="adj" fmla="val 13458"/>
            </a:avLst>
          </a:prstGeom>
          <a:solidFill>
            <a:schemeClr val="accent5">
              <a:lumMod val="20000"/>
              <a:lumOff val="80000"/>
            </a:schemeClr>
          </a:solidFill>
          <a:ln>
            <a:solidFill>
              <a:srgbClr val="00206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ru-RU" sz="1600" b="1" dirty="0" smtClean="0">
                <a:latin typeface="Times New Roman" panose="02020603050405020304" pitchFamily="18" charset="0"/>
                <a:cs typeface="Times New Roman" panose="02020603050405020304" pitchFamily="18" charset="0"/>
              </a:rPr>
              <a:t>Предмет </a:t>
            </a:r>
            <a:r>
              <a:rPr lang="ru-RU" sz="1600" b="1" dirty="0">
                <a:latin typeface="Times New Roman" panose="02020603050405020304" pitchFamily="18" charset="0"/>
                <a:cs typeface="Times New Roman" panose="02020603050405020304" pitchFamily="18" charset="0"/>
              </a:rPr>
              <a:t>внеплановой выездной проверки: </a:t>
            </a:r>
            <a:r>
              <a:rPr lang="ru-RU" sz="1600" dirty="0">
                <a:latin typeface="Times New Roman" panose="02020603050405020304" pitchFamily="18" charset="0"/>
                <a:cs typeface="Times New Roman" panose="02020603050405020304" pitchFamily="18" charset="0"/>
              </a:rPr>
              <a:t>состояние помещений, зданий, сооружений, технических средств, оборудования и наличие необходимых педагогических работников в целях оценки соответствия их лицензионным требованиям </a:t>
            </a:r>
            <a:endParaRPr lang="ru-RU"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6055" y="5160085"/>
            <a:ext cx="1027077" cy="1283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Скругленный прямоугольник 18"/>
          <p:cNvSpPr/>
          <p:nvPr/>
        </p:nvSpPr>
        <p:spPr>
          <a:xfrm>
            <a:off x="1403132" y="5167970"/>
            <a:ext cx="7196086" cy="748860"/>
          </a:xfrm>
          <a:prstGeom prst="roundRect">
            <a:avLst>
              <a:gd name="adj" fmla="val 13458"/>
            </a:avLst>
          </a:prstGeom>
          <a:ln>
            <a:solidFill>
              <a:srgbClr val="00206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ru-RU" sz="1600" b="1" dirty="0" smtClean="0"/>
              <a:t>ВНЕПЛАНОВЫЕ </a:t>
            </a:r>
            <a:r>
              <a:rPr lang="ru-RU" sz="1600" b="1" dirty="0"/>
              <a:t>ВЫЕЗДНЫЕ ПРОВЕРКИ ПРОВОДЯТСЯ БЕЗ СОГЛАСОВАНИЯ С ОРГАНОМ ПРОКУРАТУРЫ </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98458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154776" y="1337094"/>
            <a:ext cx="8834447" cy="5389350"/>
          </a:xfrm>
          <a:prstGeom prst="roundRect">
            <a:avLst>
              <a:gd name="adj" fmla="val 4823"/>
            </a:avLst>
          </a:prstGeom>
          <a:solidFill>
            <a:srgbClr val="3D4187"/>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endParaRPr lang="ru-RU" sz="1600" kern="0" dirty="0" smtClean="0">
              <a:solidFill>
                <a:schemeClr val="bg1"/>
              </a:solidFill>
              <a:latin typeface="Times New Roman" panose="02020603050405020304" pitchFamily="18" charset="0"/>
              <a:cs typeface="Times New Roman" panose="02020603050405020304" pitchFamily="18" charset="0"/>
            </a:endParaRPr>
          </a:p>
          <a:p>
            <a:pPr lvl="0"/>
            <a:endParaRPr lang="ru-RU" dirty="0"/>
          </a:p>
        </p:txBody>
      </p:sp>
      <p:sp>
        <p:nvSpPr>
          <p:cNvPr id="10" name="Прямоугольник 9"/>
          <p:cNvSpPr/>
          <p:nvPr/>
        </p:nvSpPr>
        <p:spPr>
          <a:xfrm>
            <a:off x="1857356" y="236493"/>
            <a:ext cx="7164288" cy="49237"/>
          </a:xfrm>
          <a:prstGeom prst="rect">
            <a:avLst/>
          </a:prstGeom>
          <a:gradFill flip="none" rotWithShape="1">
            <a:gsLst>
              <a:gs pos="0">
                <a:srgbClr val="06068F"/>
              </a:gs>
              <a:gs pos="100000">
                <a:srgbClr val="FFFFFF"/>
              </a:gs>
            </a:gsLst>
            <a:path path="circle">
              <a:fillToRect l="100000" t="100000"/>
            </a:path>
            <a:tileRect r="-100000" b="-10000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dirty="0">
              <a:solidFill>
                <a:srgbClr val="7A3D00"/>
              </a:solidFill>
              <a:latin typeface="Arial" panose="020B0604020202020204" pitchFamily="34" charset="0"/>
              <a:cs typeface="Arial" panose="020B0604020202020204" pitchFamily="34" charset="0"/>
            </a:endParaRPr>
          </a:p>
        </p:txBody>
      </p:sp>
      <p:pic>
        <p:nvPicPr>
          <p:cNvPr id="12" name="Изображение 11" descr="gerb1.png"/>
          <p:cNvPicPr>
            <a:picLocks noChangeAspect="1"/>
          </p:cNvPicPr>
          <p:nvPr/>
        </p:nvPicPr>
        <p:blipFill rotWithShape="1">
          <a:blip r:embed="rId3" cstate="print">
            <a:alphaModFix/>
            <a:extLst>
              <a:ext uri="{28A0092B-C50C-407E-A947-70E740481C1C}">
                <a14:useLocalDpi xmlns:a14="http://schemas.microsoft.com/office/drawing/2010/main" val="0"/>
              </a:ext>
            </a:extLst>
          </a:blip>
          <a:srcRect r="1220"/>
          <a:stretch/>
        </p:blipFill>
        <p:spPr>
          <a:xfrm flipH="1">
            <a:off x="0" y="1"/>
            <a:ext cx="642910" cy="558560"/>
          </a:xfrm>
          <a:prstGeom prst="rect">
            <a:avLst/>
          </a:prstGeom>
        </p:spPr>
      </p:pic>
      <p:sp>
        <p:nvSpPr>
          <p:cNvPr id="9" name="Прямоугольник 15"/>
          <p:cNvSpPr>
            <a:spLocks noChangeArrowheads="1"/>
          </p:cNvSpPr>
          <p:nvPr/>
        </p:nvSpPr>
        <p:spPr bwMode="auto">
          <a:xfrm>
            <a:off x="3500432" y="-24"/>
            <a:ext cx="5499553" cy="215444"/>
          </a:xfrm>
          <a:prstGeom prst="rect">
            <a:avLst/>
          </a:prstGeom>
          <a:noFill/>
          <a:ln w="9525">
            <a:noFill/>
            <a:miter lim="800000"/>
            <a:headEnd/>
            <a:tailEnd/>
          </a:ln>
        </p:spPr>
        <p:txBody>
          <a:bodyPr wrap="square">
            <a:spAutoFit/>
          </a:bodyPr>
          <a:lstStyle/>
          <a:p>
            <a:pPr algn="r">
              <a:defRPr/>
            </a:pPr>
            <a:r>
              <a:rPr lang="ru-RU" sz="800" b="1" dirty="0">
                <a:solidFill>
                  <a:schemeClr val="tx2">
                    <a:lumMod val="50000"/>
                  </a:schemeClr>
                </a:solidFill>
                <a:latin typeface="Arial" panose="020B0604020202020204" pitchFamily="34" charset="0"/>
                <a:cs typeface="Arial" panose="020B0604020202020204" pitchFamily="34" charset="0"/>
              </a:rPr>
              <a:t>ДЕПАРТАМЕНТ ОБРАЗОВАНИЯ И НАУКИ КОСТРОМСКОЙ ОБЛАСТИ</a:t>
            </a:r>
          </a:p>
        </p:txBody>
      </p:sp>
      <p:sp>
        <p:nvSpPr>
          <p:cNvPr id="11" name="Прямоугольник 15"/>
          <p:cNvSpPr>
            <a:spLocks noChangeArrowheads="1"/>
          </p:cNvSpPr>
          <p:nvPr/>
        </p:nvSpPr>
        <p:spPr bwMode="auto">
          <a:xfrm>
            <a:off x="0" y="332656"/>
            <a:ext cx="9144000" cy="707886"/>
          </a:xfrm>
          <a:prstGeom prst="rect">
            <a:avLst/>
          </a:prstGeom>
          <a:noFill/>
          <a:ln w="9525">
            <a:noFill/>
            <a:miter lim="800000"/>
            <a:headEnd/>
            <a:tailEnd/>
          </a:ln>
        </p:spPr>
        <p:txBody>
          <a:bodyPr wrap="square">
            <a:spAutoFit/>
          </a:bodyPr>
          <a:lstStyle/>
          <a:p>
            <a:pPr algn="ctr"/>
            <a:r>
              <a:rPr lang="ru-RU" sz="2000" b="1" cap="small" dirty="0">
                <a:latin typeface="Times New Roman" panose="02020603050405020304" pitchFamily="18" charset="0"/>
                <a:cs typeface="Times New Roman" panose="02020603050405020304" pitchFamily="18" charset="0"/>
              </a:rPr>
              <a:t>Лицензионные требования, предъявляемые к соискателю </a:t>
            </a:r>
          </a:p>
          <a:p>
            <a:pPr algn="ctr"/>
            <a:r>
              <a:rPr lang="ru-RU" sz="2000" b="1" cap="small" dirty="0">
                <a:latin typeface="Times New Roman" panose="02020603050405020304" pitchFamily="18" charset="0"/>
                <a:cs typeface="Times New Roman" panose="02020603050405020304" pitchFamily="18" charset="0"/>
              </a:rPr>
              <a:t>лицензии на осуществление образовательной </a:t>
            </a:r>
            <a:r>
              <a:rPr lang="ru-RU" sz="2000" b="1" cap="small" dirty="0" smtClean="0">
                <a:latin typeface="Times New Roman" panose="02020603050405020304" pitchFamily="18" charset="0"/>
                <a:cs typeface="Times New Roman" panose="02020603050405020304" pitchFamily="18" charset="0"/>
              </a:rPr>
              <a:t>деятельности</a:t>
            </a:r>
            <a:endParaRPr lang="ru-RU" sz="1900" cap="small" dirty="0">
              <a:latin typeface="Times New Roman" panose="02020603050405020304" pitchFamily="18" charset="0"/>
              <a:cs typeface="Times New Roman" panose="02020603050405020304" pitchFamily="18" charset="0"/>
            </a:endParaRPr>
          </a:p>
        </p:txBody>
      </p:sp>
      <p:sp>
        <p:nvSpPr>
          <p:cNvPr id="2" name="Скругленный прямоугольник 1"/>
          <p:cNvSpPr/>
          <p:nvPr/>
        </p:nvSpPr>
        <p:spPr>
          <a:xfrm>
            <a:off x="321455" y="1518248"/>
            <a:ext cx="8510284" cy="5042657"/>
          </a:xfrm>
          <a:prstGeom prst="roundRect">
            <a:avLst>
              <a:gd name="adj" fmla="val 41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кругленный прямоугольник 14"/>
          <p:cNvSpPr/>
          <p:nvPr/>
        </p:nvSpPr>
        <p:spPr>
          <a:xfrm>
            <a:off x="321456" y="1795930"/>
            <a:ext cx="8384056" cy="1680516"/>
          </a:xfrm>
          <a:prstGeom prst="roundRect">
            <a:avLst>
              <a:gd name="adj" fmla="val 13458"/>
            </a:avLst>
          </a:prstGeom>
          <a:solidFill>
            <a:schemeClr val="accent1">
              <a:lumMod val="20000"/>
              <a:lumOff val="80000"/>
            </a:schemeClr>
          </a:solidFill>
          <a:ln>
            <a:solidFill>
              <a:srgbClr val="00206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ru-RU" sz="1600" dirty="0" smtClean="0">
                <a:latin typeface="Times New Roman" panose="02020603050405020304" pitchFamily="18" charset="0"/>
                <a:cs typeface="Times New Roman" panose="02020603050405020304" pitchFamily="18" charset="0"/>
              </a:rPr>
              <a:t>в </a:t>
            </a:r>
            <a:r>
              <a:rPr lang="ru-RU" sz="1600" dirty="0">
                <a:latin typeface="Times New Roman" panose="02020603050405020304" pitchFamily="18" charset="0"/>
                <a:cs typeface="Times New Roman" panose="02020603050405020304" pitchFamily="18" charset="0"/>
              </a:rPr>
              <a:t>соответствии с П</a:t>
            </a:r>
            <a:r>
              <a:rPr lang="ru-RU" sz="1600" dirty="0" smtClean="0">
                <a:latin typeface="Times New Roman" panose="02020603050405020304" pitchFamily="18" charset="0"/>
                <a:cs typeface="Times New Roman" panose="02020603050405020304" pitchFamily="18" charset="0"/>
              </a:rPr>
              <a:t>оложением </a:t>
            </a:r>
            <a:r>
              <a:rPr lang="ru-RU" sz="1600" dirty="0">
                <a:latin typeface="Times New Roman" panose="02020603050405020304" pitchFamily="18" charset="0"/>
                <a:cs typeface="Times New Roman" panose="02020603050405020304" pitchFamily="18" charset="0"/>
              </a:rPr>
              <a:t>о лицензировании образовательной деятельности, утвержденным постановлением Правительства Российской Федерации </a:t>
            </a:r>
            <a:endParaRPr lang="ru-RU" sz="1600" dirty="0" smtClean="0">
              <a:latin typeface="Times New Roman" panose="02020603050405020304" pitchFamily="18" charset="0"/>
              <a:cs typeface="Times New Roman" panose="02020603050405020304" pitchFamily="18" charset="0"/>
            </a:endParaRPr>
          </a:p>
          <a:p>
            <a:pPr algn="ctr"/>
            <a:r>
              <a:rPr lang="ru-RU" sz="1600" dirty="0" smtClean="0">
                <a:latin typeface="Times New Roman" panose="02020603050405020304" pitchFamily="18" charset="0"/>
                <a:cs typeface="Times New Roman" panose="02020603050405020304" pitchFamily="18" charset="0"/>
              </a:rPr>
              <a:t>от </a:t>
            </a:r>
            <a:r>
              <a:rPr lang="ru-RU" sz="1600" dirty="0">
                <a:latin typeface="Times New Roman" panose="02020603050405020304" pitchFamily="18" charset="0"/>
                <a:cs typeface="Times New Roman" panose="02020603050405020304" pitchFamily="18" charset="0"/>
              </a:rPr>
              <a:t>28.10. 2013 </a:t>
            </a:r>
            <a:r>
              <a:rPr lang="ru-RU" sz="1600" dirty="0" smtClean="0">
                <a:latin typeface="Times New Roman" panose="02020603050405020304" pitchFamily="18" charset="0"/>
                <a:cs typeface="Times New Roman" panose="02020603050405020304" pitchFamily="18" charset="0"/>
              </a:rPr>
              <a:t>№966 </a:t>
            </a:r>
            <a:endParaRPr lang="ru-RU" sz="1600" b="1" dirty="0">
              <a:latin typeface="Times New Roman" panose="02020603050405020304" pitchFamily="18" charset="0"/>
              <a:cs typeface="Times New Roman" panose="02020603050405020304" pitchFamily="18" charset="0"/>
            </a:endParaRPr>
          </a:p>
          <a:p>
            <a:pPr algn="ctr"/>
            <a:r>
              <a:rPr lang="ru-RU" sz="1600" dirty="0">
                <a:latin typeface="Times New Roman" panose="02020603050405020304" pitchFamily="18" charset="0"/>
                <a:cs typeface="Times New Roman" panose="02020603050405020304" pitchFamily="18" charset="0"/>
              </a:rPr>
              <a:t>(в редакции постановления Правительства РФ от 12 ноября 2016 г. № 1177)</a:t>
            </a:r>
            <a:endParaRPr lang="ru-RU" sz="1600" b="1" dirty="0">
              <a:latin typeface="Times New Roman" panose="02020603050405020304" pitchFamily="18" charset="0"/>
              <a:cs typeface="Times New Roman" panose="02020603050405020304" pitchFamily="18" charset="0"/>
            </a:endParaRPr>
          </a:p>
          <a:p>
            <a:pPr algn="ctr"/>
            <a:endParaRPr lang="ru-RU" b="1" cap="small" dirty="0">
              <a:latin typeface="Times New Roman" panose="02020603050405020304" pitchFamily="18" charset="0"/>
              <a:cs typeface="Times New Roman" panose="02020603050405020304" pitchFamily="18" charset="0"/>
            </a:endParaRPr>
          </a:p>
        </p:txBody>
      </p:sp>
      <p:pic>
        <p:nvPicPr>
          <p:cNvPr id="1026" name="Picture 2"/>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3985410" y="3911612"/>
            <a:ext cx="1009283" cy="1907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31446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154776" y="1004121"/>
            <a:ext cx="8834447" cy="5722323"/>
          </a:xfrm>
          <a:prstGeom prst="roundRect">
            <a:avLst>
              <a:gd name="adj" fmla="val 4823"/>
            </a:avLst>
          </a:prstGeom>
          <a:solidFill>
            <a:srgbClr val="3D4187"/>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endParaRPr lang="ru-RU" sz="1600" kern="0" dirty="0" smtClean="0">
              <a:solidFill>
                <a:schemeClr val="bg1"/>
              </a:solidFill>
              <a:latin typeface="Times New Roman" panose="02020603050405020304" pitchFamily="18" charset="0"/>
              <a:cs typeface="Times New Roman" panose="02020603050405020304" pitchFamily="18" charset="0"/>
            </a:endParaRPr>
          </a:p>
          <a:p>
            <a:pPr lvl="0"/>
            <a:endParaRPr lang="ru-RU" dirty="0"/>
          </a:p>
        </p:txBody>
      </p:sp>
      <p:sp>
        <p:nvSpPr>
          <p:cNvPr id="2" name="Скругленный прямоугольник 1"/>
          <p:cNvSpPr/>
          <p:nvPr/>
        </p:nvSpPr>
        <p:spPr>
          <a:xfrm>
            <a:off x="298944" y="1138985"/>
            <a:ext cx="8510284" cy="5425417"/>
          </a:xfrm>
          <a:prstGeom prst="roundRect">
            <a:avLst>
              <a:gd name="adj" fmla="val 41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t>2016 г. № 1386 </a:t>
            </a:r>
            <a:endParaRPr lang="ru-RU" dirty="0"/>
          </a:p>
        </p:txBody>
      </p:sp>
      <p:sp>
        <p:nvSpPr>
          <p:cNvPr id="10" name="Прямоугольник 9"/>
          <p:cNvSpPr/>
          <p:nvPr/>
        </p:nvSpPr>
        <p:spPr>
          <a:xfrm>
            <a:off x="1857356" y="236493"/>
            <a:ext cx="7164288" cy="49237"/>
          </a:xfrm>
          <a:prstGeom prst="rect">
            <a:avLst/>
          </a:prstGeom>
          <a:gradFill flip="none" rotWithShape="1">
            <a:gsLst>
              <a:gs pos="0">
                <a:srgbClr val="06068F"/>
              </a:gs>
              <a:gs pos="100000">
                <a:srgbClr val="FFFFFF"/>
              </a:gs>
            </a:gsLst>
            <a:path path="circle">
              <a:fillToRect l="100000" t="100000"/>
            </a:path>
            <a:tileRect r="-100000" b="-10000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dirty="0">
              <a:solidFill>
                <a:srgbClr val="7A3D00"/>
              </a:solidFill>
              <a:latin typeface="Arial" panose="020B0604020202020204" pitchFamily="34" charset="0"/>
              <a:cs typeface="Arial" panose="020B0604020202020204" pitchFamily="34" charset="0"/>
            </a:endParaRPr>
          </a:p>
        </p:txBody>
      </p:sp>
      <p:pic>
        <p:nvPicPr>
          <p:cNvPr id="12" name="Изображение 11" descr="gerb1.png"/>
          <p:cNvPicPr>
            <a:picLocks noChangeAspect="1"/>
          </p:cNvPicPr>
          <p:nvPr/>
        </p:nvPicPr>
        <p:blipFill rotWithShape="1">
          <a:blip r:embed="rId3" cstate="print">
            <a:alphaModFix/>
            <a:extLst>
              <a:ext uri="{28A0092B-C50C-407E-A947-70E740481C1C}">
                <a14:useLocalDpi xmlns:a14="http://schemas.microsoft.com/office/drawing/2010/main" val="0"/>
              </a:ext>
            </a:extLst>
          </a:blip>
          <a:srcRect r="1220"/>
          <a:stretch/>
        </p:blipFill>
        <p:spPr>
          <a:xfrm flipH="1">
            <a:off x="0" y="1"/>
            <a:ext cx="642910" cy="558560"/>
          </a:xfrm>
          <a:prstGeom prst="rect">
            <a:avLst/>
          </a:prstGeom>
        </p:spPr>
      </p:pic>
      <p:sp>
        <p:nvSpPr>
          <p:cNvPr id="9" name="Прямоугольник 15"/>
          <p:cNvSpPr>
            <a:spLocks noChangeArrowheads="1"/>
          </p:cNvSpPr>
          <p:nvPr/>
        </p:nvSpPr>
        <p:spPr bwMode="auto">
          <a:xfrm>
            <a:off x="3500432" y="-24"/>
            <a:ext cx="5499553" cy="215444"/>
          </a:xfrm>
          <a:prstGeom prst="rect">
            <a:avLst/>
          </a:prstGeom>
          <a:noFill/>
          <a:ln w="9525">
            <a:noFill/>
            <a:miter lim="800000"/>
            <a:headEnd/>
            <a:tailEnd/>
          </a:ln>
        </p:spPr>
        <p:txBody>
          <a:bodyPr wrap="square">
            <a:spAutoFit/>
          </a:bodyPr>
          <a:lstStyle/>
          <a:p>
            <a:pPr algn="r">
              <a:defRPr/>
            </a:pPr>
            <a:r>
              <a:rPr lang="ru-RU" sz="800" b="1" dirty="0">
                <a:solidFill>
                  <a:schemeClr val="tx2">
                    <a:lumMod val="50000"/>
                  </a:schemeClr>
                </a:solidFill>
                <a:latin typeface="Arial" panose="020B0604020202020204" pitchFamily="34" charset="0"/>
                <a:cs typeface="Arial" panose="020B0604020202020204" pitchFamily="34" charset="0"/>
              </a:rPr>
              <a:t>ДЕПАРТАМЕНТ ОБРАЗОВАНИЯ И НАУКИ КОСТРОМСКОЙ ОБЛАСТИ</a:t>
            </a:r>
          </a:p>
        </p:txBody>
      </p:sp>
      <p:sp>
        <p:nvSpPr>
          <p:cNvPr id="21" name="Прямоугольник 15"/>
          <p:cNvSpPr>
            <a:spLocks noChangeArrowheads="1"/>
          </p:cNvSpPr>
          <p:nvPr/>
        </p:nvSpPr>
        <p:spPr bwMode="auto">
          <a:xfrm>
            <a:off x="0" y="296235"/>
            <a:ext cx="9144000" cy="707886"/>
          </a:xfrm>
          <a:prstGeom prst="rect">
            <a:avLst/>
          </a:prstGeom>
          <a:noFill/>
          <a:ln w="9525">
            <a:noFill/>
            <a:miter lim="800000"/>
            <a:headEnd/>
            <a:tailEnd/>
          </a:ln>
        </p:spPr>
        <p:txBody>
          <a:bodyPr wrap="square">
            <a:spAutoFit/>
          </a:bodyPr>
          <a:lstStyle/>
          <a:p>
            <a:pPr algn="ctr"/>
            <a:r>
              <a:rPr lang="ru-RU" sz="2000" b="1" cap="small" dirty="0">
                <a:latin typeface="Times New Roman" panose="02020603050405020304" pitchFamily="18" charset="0"/>
                <a:cs typeface="Times New Roman" panose="02020603050405020304" pitchFamily="18" charset="0"/>
              </a:rPr>
              <a:t>Лицензионные требования, предъявляемые к соискателю </a:t>
            </a:r>
            <a:endParaRPr lang="ru-RU" sz="2000" b="1" cap="small" dirty="0" smtClean="0">
              <a:latin typeface="Times New Roman" panose="02020603050405020304" pitchFamily="18" charset="0"/>
              <a:cs typeface="Times New Roman" panose="02020603050405020304" pitchFamily="18" charset="0"/>
            </a:endParaRPr>
          </a:p>
          <a:p>
            <a:pPr algn="ctr"/>
            <a:r>
              <a:rPr lang="ru-RU" sz="2000" b="1" cap="small" dirty="0" smtClean="0">
                <a:latin typeface="Times New Roman" panose="02020603050405020304" pitchFamily="18" charset="0"/>
                <a:cs typeface="Times New Roman" panose="02020603050405020304" pitchFamily="18" charset="0"/>
              </a:rPr>
              <a:t>лицензии </a:t>
            </a:r>
            <a:r>
              <a:rPr lang="ru-RU" sz="2000" b="1" cap="small" dirty="0">
                <a:latin typeface="Times New Roman" panose="02020603050405020304" pitchFamily="18" charset="0"/>
                <a:cs typeface="Times New Roman" panose="02020603050405020304" pitchFamily="18" charset="0"/>
              </a:rPr>
              <a:t>на осуществление образовательной деятельности</a:t>
            </a:r>
          </a:p>
        </p:txBody>
      </p:sp>
      <p:sp>
        <p:nvSpPr>
          <p:cNvPr id="16" name="Скругленный прямоугольник 15"/>
          <p:cNvSpPr/>
          <p:nvPr/>
        </p:nvSpPr>
        <p:spPr>
          <a:xfrm>
            <a:off x="384518" y="1285336"/>
            <a:ext cx="8339137" cy="5132717"/>
          </a:xfrm>
          <a:prstGeom prst="roundRect">
            <a:avLst>
              <a:gd name="adj" fmla="val 4840"/>
            </a:avLst>
          </a:prstGeom>
          <a:noFill/>
          <a:ln>
            <a:solidFill>
              <a:srgbClr val="002060"/>
            </a:solidFill>
          </a:ln>
        </p:spPr>
        <p:style>
          <a:lnRef idx="2">
            <a:schemeClr val="accent5"/>
          </a:lnRef>
          <a:fillRef idx="1">
            <a:schemeClr val="lt1"/>
          </a:fillRef>
          <a:effectRef idx="0">
            <a:schemeClr val="accent5"/>
          </a:effectRef>
          <a:fontRef idx="minor">
            <a:schemeClr val="dk1"/>
          </a:fontRef>
        </p:style>
        <p:txBody>
          <a:bodyPr rtlCol="0" anchor="ctr"/>
          <a:lstStyle/>
          <a:p>
            <a:pPr indent="180975" algn="just"/>
            <a:endParaRPr lang="ru-RU" sz="1300" dirty="0" smtClean="0">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816623432"/>
              </p:ext>
            </p:extLst>
          </p:nvPr>
        </p:nvGraphicFramePr>
        <p:xfrm>
          <a:off x="298944" y="1138986"/>
          <a:ext cx="8510284" cy="6222370"/>
        </p:xfrm>
        <a:graphic>
          <a:graphicData uri="http://schemas.openxmlformats.org/drawingml/2006/table">
            <a:tbl>
              <a:tblPr firstRow="1" bandRow="1">
                <a:tableStyleId>{5940675A-B579-460E-94D1-54222C63F5DA}</a:tableStyleId>
              </a:tblPr>
              <a:tblGrid>
                <a:gridCol w="3585033"/>
                <a:gridCol w="4925251"/>
              </a:tblGrid>
              <a:tr h="646682">
                <a:tc>
                  <a:txBody>
                    <a:bodyPr/>
                    <a:lstStyle/>
                    <a:p>
                      <a:pPr algn="ctr"/>
                      <a:r>
                        <a:rPr lang="ru-RU" sz="1200" b="1" i="0" u="none" strike="noStrike" baseline="0" dirty="0" smtClean="0">
                          <a:latin typeface="Times New Roman" panose="02020603050405020304" pitchFamily="18" charset="0"/>
                          <a:cs typeface="Times New Roman" panose="02020603050405020304" pitchFamily="18" charset="0"/>
                        </a:rPr>
                        <a:t>Лицензионные требования, предъявляемые к соискателям лицензии (пункты 4, 5 Положения о лицензировании)</a:t>
                      </a:r>
                      <a:endParaRPr lang="ru-RU" sz="1200" b="1" dirty="0">
                        <a:latin typeface="Times New Roman" panose="02020603050405020304" pitchFamily="18" charset="0"/>
                        <a:cs typeface="Times New Roman" panose="02020603050405020304" pitchFamily="18" charset="0"/>
                      </a:endParaRPr>
                    </a:p>
                  </a:txBody>
                  <a:tcP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i="0" u="none" strike="noStrike" baseline="0" dirty="0" smtClean="0">
                          <a:latin typeface="Times New Roman" panose="02020603050405020304" pitchFamily="18" charset="0"/>
                          <a:cs typeface="Times New Roman" panose="02020603050405020304" pitchFamily="18" charset="0"/>
                        </a:rPr>
                        <a:t>Документы, предоставляемые в лицензионный орган (пункт 10 Положения о лицензировании) </a:t>
                      </a:r>
                    </a:p>
                    <a:p>
                      <a:pPr algn="ctr"/>
                      <a:endParaRPr lang="ru-RU" sz="1200" b="1" dirty="0">
                        <a:latin typeface="Times New Roman" panose="02020603050405020304" pitchFamily="18" charset="0"/>
                        <a:cs typeface="Times New Roman" panose="02020603050405020304" pitchFamily="18" charset="0"/>
                      </a:endParaRPr>
                    </a:p>
                  </a:txBody>
                  <a:tcPr>
                    <a:solidFill>
                      <a:schemeClr val="accent5">
                        <a:lumMod val="20000"/>
                        <a:lumOff val="80000"/>
                      </a:schemeClr>
                    </a:solidFill>
                  </a:tcPr>
                </a:tc>
              </a:tr>
              <a:tr h="2934220">
                <a:tc>
                  <a:txBody>
                    <a:bodyPr/>
                    <a:lstStyle/>
                    <a:p>
                      <a:pPr algn="just"/>
                      <a:r>
                        <a:rPr lang="ru-RU" sz="1400" dirty="0" smtClean="0">
                          <a:latin typeface="Times New Roman" panose="02020603050405020304" pitchFamily="18" charset="0"/>
                          <a:cs typeface="Times New Roman" panose="02020603050405020304" pitchFamily="18" charset="0"/>
                        </a:rPr>
                        <a:t>Наличие </a:t>
                      </a:r>
                      <a:r>
                        <a:rPr lang="ru-RU" sz="1400" dirty="0" smtClean="0">
                          <a:latin typeface="Times New Roman" panose="02020603050405020304" pitchFamily="18" charset="0"/>
                          <a:cs typeface="Times New Roman" panose="02020603050405020304" pitchFamily="18" charset="0"/>
                        </a:rPr>
                        <a:t>на праве собственности или ином законном основании зданий, строений, сооружений, помещений и территорий, необходимых для осуществления образовательной деятельности по заявленным к лицензированию образовательным программам</a:t>
                      </a:r>
                      <a:endParaRPr lang="ru-RU" sz="1400" dirty="0">
                        <a:latin typeface="Times New Roman" panose="02020603050405020304" pitchFamily="18" charset="0"/>
                        <a:cs typeface="Times New Roman" panose="02020603050405020304" pitchFamily="18" charset="0"/>
                      </a:endParaRPr>
                    </a:p>
                  </a:txBody>
                  <a:tcPr/>
                </a:tc>
                <a:tc>
                  <a:txBody>
                    <a:bodyPr/>
                    <a:lstStyle/>
                    <a:p>
                      <a:pPr algn="just"/>
                      <a:r>
                        <a:rPr lang="ru-RU" sz="1400" b="0" i="0" u="none" strike="noStrike" baseline="0" dirty="0" smtClean="0">
                          <a:latin typeface="Times New Roman" panose="02020603050405020304" pitchFamily="18" charset="0"/>
                          <a:cs typeface="Times New Roman" panose="02020603050405020304" pitchFamily="18" charset="0"/>
                        </a:rPr>
                        <a:t>Реквизиты </a:t>
                      </a:r>
                      <a:r>
                        <a:rPr lang="ru-RU" sz="1400" b="0" i="0" u="none" strike="noStrike" baseline="0" dirty="0" smtClean="0">
                          <a:latin typeface="Times New Roman" panose="02020603050405020304" pitchFamily="18" charset="0"/>
                          <a:cs typeface="Times New Roman" panose="02020603050405020304" pitchFamily="18" charset="0"/>
                        </a:rPr>
                        <a:t>документов, подтверждающих наличие у соискателя лицензии на праве собственности или ином законном основании зданий, строений, сооружений, помещений и территорий в каждом из мест осуществления образовательной деятельности, а также копии правоустанавливающих документов в случае, если права на указанные здания, строения, сооружения, помещения и территории и сделки с ними не подлежат обязательной государственной регистрации в соответствии с законодательством </a:t>
                      </a:r>
                      <a:r>
                        <a:rPr lang="ru-RU" sz="1400" b="0" i="0" u="none" strike="noStrike" baseline="0" dirty="0" smtClean="0">
                          <a:latin typeface="Times New Roman" panose="02020603050405020304" pitchFamily="18" charset="0"/>
                          <a:cs typeface="Times New Roman" panose="02020603050405020304" pitchFamily="18" charset="0"/>
                        </a:rPr>
                        <a:t>РФ</a:t>
                      </a:r>
                    </a:p>
                    <a:p>
                      <a:pPr algn="just"/>
                      <a:r>
                        <a:rPr lang="ru-RU" sz="1400" b="0" i="0" u="none" strike="noStrike" baseline="0" dirty="0" smtClean="0">
                          <a:latin typeface="Times New Roman" panose="02020603050405020304" pitchFamily="18" charset="0"/>
                          <a:cs typeface="Times New Roman" panose="02020603050405020304" pitchFamily="18" charset="0"/>
                        </a:rPr>
                        <a:t> </a:t>
                      </a:r>
                      <a:r>
                        <a:rPr lang="ru-RU" sz="1400" b="0" i="0" u="none" strike="noStrike" baseline="0" dirty="0" smtClean="0">
                          <a:latin typeface="Times New Roman" panose="02020603050405020304" pitchFamily="18" charset="0"/>
                          <a:cs typeface="Times New Roman" panose="02020603050405020304" pitchFamily="18" charset="0"/>
                        </a:rPr>
                        <a:t>Свидетельство на право или выписка из </a:t>
                      </a:r>
                      <a:r>
                        <a:rPr lang="ru-RU" sz="1400" b="0" i="0" u="none" strike="noStrike" baseline="0" dirty="0" err="1" smtClean="0">
                          <a:latin typeface="Times New Roman" panose="02020603050405020304" pitchFamily="18" charset="0"/>
                          <a:cs typeface="Times New Roman" panose="02020603050405020304" pitchFamily="18" charset="0"/>
                        </a:rPr>
                        <a:t>Росреестра</a:t>
                      </a:r>
                      <a:r>
                        <a:rPr lang="ru-RU" sz="1400" b="0" i="0" u="none" strike="noStrike" baseline="0" dirty="0" smtClean="0">
                          <a:latin typeface="Times New Roman" panose="02020603050405020304" pitchFamily="18" charset="0"/>
                          <a:cs typeface="Times New Roman" panose="02020603050405020304" pitchFamily="18" charset="0"/>
                        </a:rPr>
                        <a:t>: собственность, оперативное управление, хозяйственное ведение; Договор аренды, субаренды; Договор безвозмездного пользования </a:t>
                      </a:r>
                    </a:p>
                  </a:txBody>
                  <a:tcPr/>
                </a:tc>
              </a:tr>
              <a:tr h="2497208">
                <a:tc>
                  <a:txBody>
                    <a:bodyPr/>
                    <a:lstStyle/>
                    <a:p>
                      <a:pPr algn="just"/>
                      <a:r>
                        <a:rPr lang="ru-RU" sz="1400" dirty="0" smtClean="0">
                          <a:latin typeface="Times New Roman" panose="02020603050405020304" pitchFamily="18" charset="0"/>
                          <a:cs typeface="Times New Roman" panose="02020603050405020304" pitchFamily="18" charset="0"/>
                        </a:rPr>
                        <a:t>Наличие </a:t>
                      </a:r>
                      <a:r>
                        <a:rPr lang="ru-RU" sz="1400" dirty="0" smtClean="0">
                          <a:latin typeface="Times New Roman" panose="02020603050405020304" pitchFamily="18" charset="0"/>
                          <a:cs typeface="Times New Roman" panose="02020603050405020304" pitchFamily="18" charset="0"/>
                        </a:rPr>
                        <a:t>материально-технического обеспечения образовательной деятельности, оборудование помещений в соответствии с государственными и местными нормами и требованиями, в том числе в соответствии с требованиями </a:t>
                      </a:r>
                      <a:r>
                        <a:rPr lang="ru-RU" sz="1400" dirty="0" smtClean="0">
                          <a:latin typeface="Times New Roman" panose="02020603050405020304" pitchFamily="18" charset="0"/>
                          <a:cs typeface="Times New Roman" panose="02020603050405020304" pitchFamily="18" charset="0"/>
                        </a:rPr>
                        <a:t>ФГОС, ФГТ, </a:t>
                      </a:r>
                      <a:r>
                        <a:rPr lang="ru-RU" sz="1400" dirty="0" smtClean="0">
                          <a:latin typeface="Times New Roman" panose="02020603050405020304" pitchFamily="18" charset="0"/>
                          <a:cs typeface="Times New Roman" panose="02020603050405020304" pitchFamily="18" charset="0"/>
                        </a:rPr>
                        <a:t>образовательными стандартами</a:t>
                      </a:r>
                      <a:endParaRPr lang="ru-RU" sz="1400" dirty="0">
                        <a:latin typeface="Times New Roman" panose="02020603050405020304" pitchFamily="18" charset="0"/>
                        <a:cs typeface="Times New Roman" panose="02020603050405020304" pitchFamily="18" charset="0"/>
                      </a:endParaRPr>
                    </a:p>
                  </a:txBody>
                  <a:tcPr/>
                </a:tc>
                <a:tc>
                  <a:txBody>
                    <a:bodyPr/>
                    <a:lstStyle/>
                    <a:p>
                      <a:r>
                        <a:rPr lang="ru-RU" sz="1400" b="0" i="0" u="none" strike="noStrike" baseline="0" dirty="0" smtClean="0">
                          <a:latin typeface="Times New Roman" panose="02020603050405020304" pitchFamily="18" charset="0"/>
                          <a:cs typeface="Times New Roman" panose="02020603050405020304" pitchFamily="18" charset="0"/>
                        </a:rPr>
                        <a:t>Справка о материально-техническом обеспечении образовательной деятельности по образовательным программам </a:t>
                      </a:r>
                    </a:p>
                    <a:p>
                      <a:endParaRPr lang="ru-RU" sz="14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8675206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154776" y="804041"/>
            <a:ext cx="8834447" cy="5922403"/>
          </a:xfrm>
          <a:prstGeom prst="roundRect">
            <a:avLst>
              <a:gd name="adj" fmla="val 4823"/>
            </a:avLst>
          </a:prstGeom>
          <a:solidFill>
            <a:srgbClr val="3D4187"/>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endParaRPr lang="ru-RU" sz="1600" kern="0" dirty="0" smtClean="0">
              <a:solidFill>
                <a:schemeClr val="bg1"/>
              </a:solidFill>
              <a:latin typeface="Times New Roman" panose="02020603050405020304" pitchFamily="18" charset="0"/>
              <a:cs typeface="Times New Roman" panose="02020603050405020304" pitchFamily="18" charset="0"/>
            </a:endParaRPr>
          </a:p>
          <a:p>
            <a:pPr lvl="0"/>
            <a:endParaRPr lang="ru-RU" dirty="0"/>
          </a:p>
        </p:txBody>
      </p:sp>
      <p:sp>
        <p:nvSpPr>
          <p:cNvPr id="10" name="Прямоугольник 9"/>
          <p:cNvSpPr/>
          <p:nvPr/>
        </p:nvSpPr>
        <p:spPr>
          <a:xfrm>
            <a:off x="1857356" y="236493"/>
            <a:ext cx="7164288" cy="49237"/>
          </a:xfrm>
          <a:prstGeom prst="rect">
            <a:avLst/>
          </a:prstGeom>
          <a:gradFill flip="none" rotWithShape="1">
            <a:gsLst>
              <a:gs pos="0">
                <a:srgbClr val="06068F"/>
              </a:gs>
              <a:gs pos="100000">
                <a:srgbClr val="FFFFFF"/>
              </a:gs>
            </a:gsLst>
            <a:path path="circle">
              <a:fillToRect l="100000" t="100000"/>
            </a:path>
            <a:tileRect r="-100000" b="-10000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dirty="0">
              <a:solidFill>
                <a:srgbClr val="7A3D00"/>
              </a:solidFill>
              <a:latin typeface="Arial" panose="020B0604020202020204" pitchFamily="34" charset="0"/>
              <a:cs typeface="Arial" panose="020B0604020202020204" pitchFamily="34" charset="0"/>
            </a:endParaRPr>
          </a:p>
        </p:txBody>
      </p:sp>
      <p:pic>
        <p:nvPicPr>
          <p:cNvPr id="12" name="Изображение 11" descr="gerb1.png"/>
          <p:cNvPicPr>
            <a:picLocks noChangeAspect="1"/>
          </p:cNvPicPr>
          <p:nvPr/>
        </p:nvPicPr>
        <p:blipFill rotWithShape="1">
          <a:blip r:embed="rId3" cstate="print">
            <a:alphaModFix/>
            <a:extLst>
              <a:ext uri="{28A0092B-C50C-407E-A947-70E740481C1C}">
                <a14:useLocalDpi xmlns:a14="http://schemas.microsoft.com/office/drawing/2010/main" val="0"/>
              </a:ext>
            </a:extLst>
          </a:blip>
          <a:srcRect r="1220"/>
          <a:stretch/>
        </p:blipFill>
        <p:spPr>
          <a:xfrm flipH="1">
            <a:off x="0" y="1"/>
            <a:ext cx="642910" cy="558560"/>
          </a:xfrm>
          <a:prstGeom prst="rect">
            <a:avLst/>
          </a:prstGeom>
        </p:spPr>
      </p:pic>
      <p:sp>
        <p:nvSpPr>
          <p:cNvPr id="9" name="Прямоугольник 15"/>
          <p:cNvSpPr>
            <a:spLocks noChangeArrowheads="1"/>
          </p:cNvSpPr>
          <p:nvPr/>
        </p:nvSpPr>
        <p:spPr bwMode="auto">
          <a:xfrm>
            <a:off x="3500432" y="-24"/>
            <a:ext cx="5499553" cy="215444"/>
          </a:xfrm>
          <a:prstGeom prst="rect">
            <a:avLst/>
          </a:prstGeom>
          <a:noFill/>
          <a:ln w="9525">
            <a:noFill/>
            <a:miter lim="800000"/>
            <a:headEnd/>
            <a:tailEnd/>
          </a:ln>
        </p:spPr>
        <p:txBody>
          <a:bodyPr wrap="square">
            <a:spAutoFit/>
          </a:bodyPr>
          <a:lstStyle/>
          <a:p>
            <a:pPr algn="r">
              <a:defRPr/>
            </a:pPr>
            <a:r>
              <a:rPr lang="ru-RU" sz="800" b="1" dirty="0">
                <a:solidFill>
                  <a:schemeClr val="tx2">
                    <a:lumMod val="50000"/>
                  </a:schemeClr>
                </a:solidFill>
                <a:latin typeface="Arial" panose="020B0604020202020204" pitchFamily="34" charset="0"/>
                <a:cs typeface="Arial" panose="020B0604020202020204" pitchFamily="34" charset="0"/>
              </a:rPr>
              <a:t>ДЕПАРТАМЕНТ ОБРАЗОВАНИЯ И НАУКИ КОСТРОМСКОЙ ОБЛАСТИ</a:t>
            </a:r>
          </a:p>
        </p:txBody>
      </p:sp>
      <p:sp>
        <p:nvSpPr>
          <p:cNvPr id="11" name="Прямоугольник 15"/>
          <p:cNvSpPr>
            <a:spLocks noChangeArrowheads="1"/>
          </p:cNvSpPr>
          <p:nvPr/>
        </p:nvSpPr>
        <p:spPr bwMode="auto">
          <a:xfrm>
            <a:off x="0" y="332656"/>
            <a:ext cx="9144000" cy="384721"/>
          </a:xfrm>
          <a:prstGeom prst="rect">
            <a:avLst/>
          </a:prstGeom>
          <a:noFill/>
          <a:ln w="9525">
            <a:noFill/>
            <a:miter lim="800000"/>
            <a:headEnd/>
            <a:tailEnd/>
          </a:ln>
        </p:spPr>
        <p:txBody>
          <a:bodyPr wrap="square">
            <a:spAutoFit/>
          </a:bodyPr>
          <a:lstStyle/>
          <a:p>
            <a:pPr algn="ctr"/>
            <a:r>
              <a:rPr lang="ru-RU" sz="1900" b="1" cap="small" dirty="0" smtClean="0">
                <a:latin typeface="Times New Roman" panose="02020603050405020304" pitchFamily="18" charset="0"/>
                <a:cs typeface="Times New Roman" panose="02020603050405020304" pitchFamily="18" charset="0"/>
              </a:rPr>
              <a:t>Лицензирование образовательной деятельности</a:t>
            </a:r>
            <a:endParaRPr lang="ru-RU" sz="1900" cap="small" dirty="0">
              <a:latin typeface="Times New Roman" panose="02020603050405020304" pitchFamily="18" charset="0"/>
              <a:cs typeface="Times New Roman" panose="02020603050405020304" pitchFamily="18" charset="0"/>
            </a:endParaRPr>
          </a:p>
        </p:txBody>
      </p:sp>
      <p:sp>
        <p:nvSpPr>
          <p:cNvPr id="2" name="Скругленный прямоугольник 1"/>
          <p:cNvSpPr/>
          <p:nvPr/>
        </p:nvSpPr>
        <p:spPr>
          <a:xfrm>
            <a:off x="316857" y="961698"/>
            <a:ext cx="8510284" cy="5599208"/>
          </a:xfrm>
          <a:prstGeom prst="roundRect">
            <a:avLst>
              <a:gd name="adj" fmla="val 41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Скругленный прямоугольник 2"/>
          <p:cNvSpPr/>
          <p:nvPr/>
        </p:nvSpPr>
        <p:spPr>
          <a:xfrm>
            <a:off x="431810" y="1119352"/>
            <a:ext cx="8213835" cy="1891267"/>
          </a:xfrm>
          <a:prstGeom prst="roundRect">
            <a:avLst>
              <a:gd name="adj" fmla="val 13458"/>
            </a:avLst>
          </a:prstGeom>
          <a:solidFill>
            <a:schemeClr val="accent5">
              <a:lumMod val="20000"/>
              <a:lumOff val="80000"/>
            </a:schemeClr>
          </a:solidFill>
          <a:ln>
            <a:solidFill>
              <a:srgbClr val="002060"/>
            </a:solidFill>
          </a:ln>
        </p:spPr>
        <p:style>
          <a:lnRef idx="2">
            <a:schemeClr val="accent5"/>
          </a:lnRef>
          <a:fillRef idx="1">
            <a:schemeClr val="lt1"/>
          </a:fillRef>
          <a:effectRef idx="0">
            <a:schemeClr val="accent5"/>
          </a:effectRef>
          <a:fontRef idx="minor">
            <a:schemeClr val="dk1"/>
          </a:fontRef>
        </p:style>
        <p:txBody>
          <a:bodyPr rtlCol="0" anchor="ctr"/>
          <a:lstStyle/>
          <a:p>
            <a:endParaRPr lang="ru-RU" dirty="0"/>
          </a:p>
          <a:p>
            <a:pPr indent="361950" algn="just"/>
            <a:r>
              <a:rPr lang="ru-RU" b="1" dirty="0" smtClean="0">
                <a:latin typeface="Times New Roman" panose="02020603050405020304" pitchFamily="18" charset="0"/>
                <a:cs typeface="Times New Roman" panose="02020603050405020304" pitchFamily="18" charset="0"/>
              </a:rPr>
              <a:t>Лицензирование </a:t>
            </a:r>
            <a:r>
              <a:rPr lang="ru-RU" dirty="0">
                <a:latin typeface="Times New Roman" panose="02020603050405020304" pitchFamily="18" charset="0"/>
                <a:cs typeface="Times New Roman" panose="02020603050405020304" pitchFamily="18" charset="0"/>
              </a:rPr>
              <a:t>- деятельность лицензирующих органов по </a:t>
            </a:r>
            <a:r>
              <a:rPr lang="ru-RU" dirty="0" smtClean="0">
                <a:latin typeface="Times New Roman" panose="02020603050405020304" pitchFamily="18" charset="0"/>
                <a:cs typeface="Times New Roman" panose="02020603050405020304" pitchFamily="18" charset="0"/>
              </a:rPr>
              <a:t>предоставлению</a:t>
            </a:r>
            <a:r>
              <a:rPr lang="ru-RU" dirty="0">
                <a:latin typeface="Times New Roman" panose="02020603050405020304" pitchFamily="18" charset="0"/>
                <a:cs typeface="Times New Roman" panose="02020603050405020304" pitchFamily="18" charset="0"/>
              </a:rPr>
              <a:t>, переоформлению лицензий, осуществлению лицензионного контроля, приостановлению, возобновлению, прекращению действия и аннулированию лицензий, формированию и ведению реестра лицензий, формированию государственного информационного ресурса, а также по предоставлению в установленном порядке информации по вопросам лицензирования. </a:t>
            </a:r>
          </a:p>
          <a:p>
            <a:r>
              <a:rPr lang="ru-RU" dirty="0" smtClean="0"/>
              <a:t>. </a:t>
            </a:r>
            <a:endParaRPr lang="ru-RU" dirty="0">
              <a:latin typeface="Times New Roman" panose="02020603050405020304" pitchFamily="18" charset="0"/>
              <a:cs typeface="Times New Roman" panose="02020603050405020304" pitchFamily="18" charset="0"/>
            </a:endParaRPr>
          </a:p>
        </p:txBody>
      </p:sp>
      <p:sp>
        <p:nvSpPr>
          <p:cNvPr id="15" name="Скругленный прямоугольник 14"/>
          <p:cNvSpPr/>
          <p:nvPr/>
        </p:nvSpPr>
        <p:spPr>
          <a:xfrm>
            <a:off x="398538" y="3105808"/>
            <a:ext cx="8247107" cy="2673890"/>
          </a:xfrm>
          <a:prstGeom prst="roundRect">
            <a:avLst>
              <a:gd name="adj" fmla="val 13458"/>
            </a:avLst>
          </a:prstGeom>
          <a:ln>
            <a:solidFill>
              <a:srgbClr val="002060"/>
            </a:solidFill>
          </a:ln>
        </p:spPr>
        <p:style>
          <a:lnRef idx="2">
            <a:schemeClr val="accent5"/>
          </a:lnRef>
          <a:fillRef idx="1">
            <a:schemeClr val="lt1"/>
          </a:fillRef>
          <a:effectRef idx="0">
            <a:schemeClr val="accent5"/>
          </a:effectRef>
          <a:fontRef idx="minor">
            <a:schemeClr val="dk1"/>
          </a:fontRef>
        </p:style>
        <p:txBody>
          <a:bodyPr rtlCol="0" anchor="ctr"/>
          <a:lstStyle/>
          <a:p>
            <a:pPr indent="361950" algn="just"/>
            <a:r>
              <a:rPr lang="ru-RU" b="1" dirty="0">
                <a:latin typeface="Times New Roman" panose="02020603050405020304" pitchFamily="18" charset="0"/>
                <a:cs typeface="Times New Roman" panose="02020603050405020304" pitchFamily="18" charset="0"/>
              </a:rPr>
              <a:t>Лицензия </a:t>
            </a:r>
            <a:r>
              <a:rPr lang="ru-RU" dirty="0">
                <a:latin typeface="Times New Roman" panose="02020603050405020304" pitchFamily="18" charset="0"/>
                <a:cs typeface="Times New Roman" panose="02020603050405020304" pitchFamily="18" charset="0"/>
              </a:rPr>
              <a:t>- специальное разрешение на право осуществления юридическим лицом или индивидуальным предпринимателем конкретного вида деятельности (выполнения работ, оказания услуг, составляющих лицензируемый вид деятельности), которое подтверждается документом, выданным лицензирующим органом на бумажном носителе или в форме электронного документа, подписанного электронной подписью, в случае, если в заявлении о предоставлении лицензии указывалось на необходимость выдачи такого документа в форме электронного документа. </a:t>
            </a:r>
          </a:p>
          <a:p>
            <a:pPr indent="268288" algn="just"/>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76790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154776" y="1004121"/>
            <a:ext cx="8834447" cy="5722323"/>
          </a:xfrm>
          <a:prstGeom prst="roundRect">
            <a:avLst>
              <a:gd name="adj" fmla="val 4823"/>
            </a:avLst>
          </a:prstGeom>
          <a:solidFill>
            <a:srgbClr val="3D4187"/>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endParaRPr lang="ru-RU" sz="1600" kern="0" dirty="0" smtClean="0">
              <a:solidFill>
                <a:schemeClr val="bg1"/>
              </a:solidFill>
              <a:latin typeface="Times New Roman" panose="02020603050405020304" pitchFamily="18" charset="0"/>
              <a:cs typeface="Times New Roman" panose="02020603050405020304" pitchFamily="18" charset="0"/>
            </a:endParaRPr>
          </a:p>
          <a:p>
            <a:pPr lvl="0"/>
            <a:endParaRPr lang="ru-RU" dirty="0"/>
          </a:p>
        </p:txBody>
      </p:sp>
      <p:sp>
        <p:nvSpPr>
          <p:cNvPr id="2" name="Скругленный прямоугольник 1"/>
          <p:cNvSpPr/>
          <p:nvPr/>
        </p:nvSpPr>
        <p:spPr>
          <a:xfrm>
            <a:off x="316857" y="1147313"/>
            <a:ext cx="8510284" cy="5425417"/>
          </a:xfrm>
          <a:prstGeom prst="roundRect">
            <a:avLst>
              <a:gd name="adj" fmla="val 41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t>2016 г. № 1386 </a:t>
            </a:r>
            <a:endParaRPr lang="ru-RU" dirty="0"/>
          </a:p>
        </p:txBody>
      </p:sp>
      <p:sp>
        <p:nvSpPr>
          <p:cNvPr id="10" name="Прямоугольник 9"/>
          <p:cNvSpPr/>
          <p:nvPr/>
        </p:nvSpPr>
        <p:spPr>
          <a:xfrm>
            <a:off x="1857356" y="236493"/>
            <a:ext cx="7164288" cy="49237"/>
          </a:xfrm>
          <a:prstGeom prst="rect">
            <a:avLst/>
          </a:prstGeom>
          <a:gradFill flip="none" rotWithShape="1">
            <a:gsLst>
              <a:gs pos="0">
                <a:srgbClr val="06068F"/>
              </a:gs>
              <a:gs pos="100000">
                <a:srgbClr val="FFFFFF"/>
              </a:gs>
            </a:gsLst>
            <a:path path="circle">
              <a:fillToRect l="100000" t="100000"/>
            </a:path>
            <a:tileRect r="-100000" b="-10000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dirty="0">
              <a:solidFill>
                <a:srgbClr val="7A3D00"/>
              </a:solidFill>
              <a:latin typeface="Arial" panose="020B0604020202020204" pitchFamily="34" charset="0"/>
              <a:cs typeface="Arial" panose="020B0604020202020204" pitchFamily="34" charset="0"/>
            </a:endParaRPr>
          </a:p>
        </p:txBody>
      </p:sp>
      <p:pic>
        <p:nvPicPr>
          <p:cNvPr id="12" name="Изображение 11" descr="gerb1.png"/>
          <p:cNvPicPr>
            <a:picLocks noChangeAspect="1"/>
          </p:cNvPicPr>
          <p:nvPr/>
        </p:nvPicPr>
        <p:blipFill rotWithShape="1">
          <a:blip r:embed="rId3" cstate="print">
            <a:alphaModFix/>
            <a:extLst>
              <a:ext uri="{28A0092B-C50C-407E-A947-70E740481C1C}">
                <a14:useLocalDpi xmlns:a14="http://schemas.microsoft.com/office/drawing/2010/main" val="0"/>
              </a:ext>
            </a:extLst>
          </a:blip>
          <a:srcRect r="1220"/>
          <a:stretch/>
        </p:blipFill>
        <p:spPr>
          <a:xfrm flipH="1">
            <a:off x="0" y="1"/>
            <a:ext cx="642910" cy="558560"/>
          </a:xfrm>
          <a:prstGeom prst="rect">
            <a:avLst/>
          </a:prstGeom>
        </p:spPr>
      </p:pic>
      <p:sp>
        <p:nvSpPr>
          <p:cNvPr id="9" name="Прямоугольник 15"/>
          <p:cNvSpPr>
            <a:spLocks noChangeArrowheads="1"/>
          </p:cNvSpPr>
          <p:nvPr/>
        </p:nvSpPr>
        <p:spPr bwMode="auto">
          <a:xfrm>
            <a:off x="3500432" y="-24"/>
            <a:ext cx="5499553" cy="215444"/>
          </a:xfrm>
          <a:prstGeom prst="rect">
            <a:avLst/>
          </a:prstGeom>
          <a:noFill/>
          <a:ln w="9525">
            <a:noFill/>
            <a:miter lim="800000"/>
            <a:headEnd/>
            <a:tailEnd/>
          </a:ln>
        </p:spPr>
        <p:txBody>
          <a:bodyPr wrap="square">
            <a:spAutoFit/>
          </a:bodyPr>
          <a:lstStyle/>
          <a:p>
            <a:pPr algn="r">
              <a:defRPr/>
            </a:pPr>
            <a:r>
              <a:rPr lang="ru-RU" sz="800" b="1" dirty="0">
                <a:solidFill>
                  <a:schemeClr val="tx2">
                    <a:lumMod val="50000"/>
                  </a:schemeClr>
                </a:solidFill>
                <a:latin typeface="Arial" panose="020B0604020202020204" pitchFamily="34" charset="0"/>
                <a:cs typeface="Arial" panose="020B0604020202020204" pitchFamily="34" charset="0"/>
              </a:rPr>
              <a:t>ДЕПАРТАМЕНТ ОБРАЗОВАНИЯ И НАУКИ КОСТРОМСКОЙ ОБЛАСТИ</a:t>
            </a:r>
          </a:p>
        </p:txBody>
      </p:sp>
      <p:sp>
        <p:nvSpPr>
          <p:cNvPr id="21" name="Прямоугольник 15"/>
          <p:cNvSpPr>
            <a:spLocks noChangeArrowheads="1"/>
          </p:cNvSpPr>
          <p:nvPr/>
        </p:nvSpPr>
        <p:spPr bwMode="auto">
          <a:xfrm>
            <a:off x="0" y="296235"/>
            <a:ext cx="9144000" cy="707886"/>
          </a:xfrm>
          <a:prstGeom prst="rect">
            <a:avLst/>
          </a:prstGeom>
          <a:noFill/>
          <a:ln w="9525">
            <a:noFill/>
            <a:miter lim="800000"/>
            <a:headEnd/>
            <a:tailEnd/>
          </a:ln>
        </p:spPr>
        <p:txBody>
          <a:bodyPr wrap="square">
            <a:spAutoFit/>
          </a:bodyPr>
          <a:lstStyle/>
          <a:p>
            <a:pPr algn="ctr"/>
            <a:r>
              <a:rPr lang="ru-RU" sz="2000" b="1" cap="small" dirty="0">
                <a:latin typeface="Times New Roman" panose="02020603050405020304" pitchFamily="18" charset="0"/>
                <a:cs typeface="Times New Roman" panose="02020603050405020304" pitchFamily="18" charset="0"/>
              </a:rPr>
              <a:t>Лицензионные требования, предъявляемые к соискателю </a:t>
            </a:r>
            <a:endParaRPr lang="ru-RU" sz="2000" b="1" cap="small" dirty="0" smtClean="0">
              <a:latin typeface="Times New Roman" panose="02020603050405020304" pitchFamily="18" charset="0"/>
              <a:cs typeface="Times New Roman" panose="02020603050405020304" pitchFamily="18" charset="0"/>
            </a:endParaRPr>
          </a:p>
          <a:p>
            <a:pPr algn="ctr"/>
            <a:r>
              <a:rPr lang="ru-RU" sz="2000" b="1" cap="small" dirty="0" smtClean="0">
                <a:latin typeface="Times New Roman" panose="02020603050405020304" pitchFamily="18" charset="0"/>
                <a:cs typeface="Times New Roman" panose="02020603050405020304" pitchFamily="18" charset="0"/>
              </a:rPr>
              <a:t>лицензии </a:t>
            </a:r>
            <a:r>
              <a:rPr lang="ru-RU" sz="2000" b="1" cap="small" dirty="0">
                <a:latin typeface="Times New Roman" panose="02020603050405020304" pitchFamily="18" charset="0"/>
                <a:cs typeface="Times New Roman" panose="02020603050405020304" pitchFamily="18" charset="0"/>
              </a:rPr>
              <a:t>на осуществление образовательной деятельности</a:t>
            </a:r>
          </a:p>
        </p:txBody>
      </p:sp>
      <p:sp>
        <p:nvSpPr>
          <p:cNvPr id="16" name="Скругленный прямоугольник 15"/>
          <p:cNvSpPr/>
          <p:nvPr/>
        </p:nvSpPr>
        <p:spPr>
          <a:xfrm>
            <a:off x="384518" y="1285336"/>
            <a:ext cx="8339137" cy="5132717"/>
          </a:xfrm>
          <a:prstGeom prst="roundRect">
            <a:avLst>
              <a:gd name="adj" fmla="val 4840"/>
            </a:avLst>
          </a:prstGeom>
          <a:noFill/>
          <a:ln>
            <a:solidFill>
              <a:srgbClr val="002060"/>
            </a:solidFill>
          </a:ln>
        </p:spPr>
        <p:style>
          <a:lnRef idx="2">
            <a:schemeClr val="accent5"/>
          </a:lnRef>
          <a:fillRef idx="1">
            <a:schemeClr val="lt1"/>
          </a:fillRef>
          <a:effectRef idx="0">
            <a:schemeClr val="accent5"/>
          </a:effectRef>
          <a:fontRef idx="minor">
            <a:schemeClr val="dk1"/>
          </a:fontRef>
        </p:style>
        <p:txBody>
          <a:bodyPr rtlCol="0" anchor="ctr"/>
          <a:lstStyle/>
          <a:p>
            <a:pPr indent="180975" algn="just"/>
            <a:endParaRPr lang="ru-RU" sz="1300" dirty="0" smtClean="0">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009207951"/>
              </p:ext>
            </p:extLst>
          </p:nvPr>
        </p:nvGraphicFramePr>
        <p:xfrm>
          <a:off x="498233" y="1438192"/>
          <a:ext cx="8093676" cy="4663440"/>
        </p:xfrm>
        <a:graphic>
          <a:graphicData uri="http://schemas.openxmlformats.org/drawingml/2006/table">
            <a:tbl>
              <a:tblPr firstRow="1" bandRow="1">
                <a:tableStyleId>{5940675A-B579-460E-94D1-54222C63F5DA}</a:tableStyleId>
              </a:tblPr>
              <a:tblGrid>
                <a:gridCol w="4168658"/>
                <a:gridCol w="3925018"/>
              </a:tblGrid>
              <a:tr h="597642">
                <a:tc>
                  <a:txBody>
                    <a:bodyPr/>
                    <a:lstStyle/>
                    <a:p>
                      <a:pPr algn="ctr"/>
                      <a:r>
                        <a:rPr lang="ru-RU" sz="1200" b="1" i="0" u="none" strike="noStrike" baseline="0" dirty="0" smtClean="0">
                          <a:latin typeface="Times New Roman" panose="02020603050405020304" pitchFamily="18" charset="0"/>
                          <a:cs typeface="Times New Roman" panose="02020603050405020304" pitchFamily="18" charset="0"/>
                        </a:rPr>
                        <a:t>Лицензионные требования, предъявляемые к соискателям лицензии (пункты 4, 5 Положения о лицензировании)</a:t>
                      </a:r>
                      <a:endParaRPr lang="ru-RU" sz="1200" b="1" dirty="0">
                        <a:latin typeface="Times New Roman" panose="02020603050405020304" pitchFamily="18" charset="0"/>
                        <a:cs typeface="Times New Roman" panose="02020603050405020304" pitchFamily="18" charset="0"/>
                      </a:endParaRPr>
                    </a:p>
                  </a:txBody>
                  <a:tcP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i="0" u="none" strike="noStrike" baseline="0" dirty="0" smtClean="0">
                          <a:latin typeface="Times New Roman" panose="02020603050405020304" pitchFamily="18" charset="0"/>
                          <a:cs typeface="Times New Roman" panose="02020603050405020304" pitchFamily="18" charset="0"/>
                        </a:rPr>
                        <a:t>Документы, предоставляемые в лицензионный орган (пункт 10 Положения о лицензировании) </a:t>
                      </a:r>
                    </a:p>
                    <a:p>
                      <a:pPr algn="ctr"/>
                      <a:endParaRPr lang="ru-RU" sz="1200" b="1" dirty="0">
                        <a:latin typeface="Times New Roman" panose="02020603050405020304" pitchFamily="18" charset="0"/>
                        <a:cs typeface="Times New Roman" panose="02020603050405020304" pitchFamily="18" charset="0"/>
                      </a:endParaRPr>
                    </a:p>
                  </a:txBody>
                  <a:tcPr>
                    <a:solidFill>
                      <a:schemeClr val="accent5">
                        <a:lumMod val="20000"/>
                        <a:lumOff val="80000"/>
                      </a:schemeClr>
                    </a:solidFill>
                  </a:tcPr>
                </a:tc>
              </a:tr>
              <a:tr h="1156634">
                <a:tc>
                  <a:txBody>
                    <a:bodyPr/>
                    <a:lstStyle/>
                    <a:p>
                      <a:pPr algn="just"/>
                      <a:r>
                        <a:rPr lang="ru-RU" sz="1400" dirty="0" smtClean="0">
                          <a:latin typeface="Times New Roman" panose="02020603050405020304" pitchFamily="18" charset="0"/>
                          <a:cs typeface="Times New Roman" panose="02020603050405020304" pitchFamily="18" charset="0"/>
                        </a:rPr>
                        <a:t>Наличие </a:t>
                      </a:r>
                      <a:r>
                        <a:rPr lang="ru-RU" sz="1400" dirty="0" smtClean="0">
                          <a:latin typeface="Times New Roman" panose="02020603050405020304" pitchFamily="18" charset="0"/>
                          <a:cs typeface="Times New Roman" panose="02020603050405020304" pitchFamily="18" charset="0"/>
                        </a:rPr>
                        <a:t>разработанных и утвержденных организацией, осуществляющей образовательную деятельность, образовательных программ в соответствии со статьей 12 Федерального закона «Об образовании в Российской Федерации»</a:t>
                      </a:r>
                      <a:endParaRPr lang="ru-RU" sz="1400" dirty="0">
                        <a:latin typeface="Times New Roman" panose="02020603050405020304" pitchFamily="18" charset="0"/>
                        <a:cs typeface="Times New Roman" panose="02020603050405020304" pitchFamily="18" charset="0"/>
                      </a:endParaRPr>
                    </a:p>
                  </a:txBody>
                  <a:tcPr/>
                </a:tc>
                <a:tc>
                  <a:txBody>
                    <a:bodyPr/>
                    <a:lstStyle/>
                    <a:p>
                      <a:r>
                        <a:rPr lang="ru-RU" sz="1400" b="0" i="0" u="none" strike="noStrike" baseline="0" dirty="0" smtClean="0">
                          <a:latin typeface="Times New Roman" panose="02020603050405020304" pitchFamily="18" charset="0"/>
                          <a:cs typeface="Times New Roman" panose="02020603050405020304" pitchFamily="18" charset="0"/>
                        </a:rPr>
                        <a:t>Справка о наличии разработанных и утвержденных организацией, осуществляющей образовательную деятельность, образовательных программ </a:t>
                      </a:r>
                    </a:p>
                  </a:txBody>
                  <a:tcPr/>
                </a:tc>
              </a:tr>
              <a:tr h="2083448">
                <a:tc>
                  <a:txBody>
                    <a:bodyPr/>
                    <a:lstStyle/>
                    <a:p>
                      <a:pPr algn="just"/>
                      <a:r>
                        <a:rPr lang="ru-RU" sz="1400" dirty="0" smtClean="0">
                          <a:latin typeface="Times New Roman" panose="02020603050405020304" pitchFamily="18" charset="0"/>
                          <a:cs typeface="Times New Roman" panose="02020603050405020304" pitchFamily="18" charset="0"/>
                        </a:rPr>
                        <a:t>Наличие </a:t>
                      </a:r>
                      <a:r>
                        <a:rPr lang="ru-RU" sz="1400" dirty="0" smtClean="0">
                          <a:latin typeface="Times New Roman" panose="02020603050405020304" pitchFamily="18" charset="0"/>
                          <a:cs typeface="Times New Roman" panose="02020603050405020304" pitchFamily="18" charset="0"/>
                        </a:rPr>
                        <a:t>в соответствии с </a:t>
                      </a:r>
                      <a:r>
                        <a:rPr lang="ru-RU" sz="1400" dirty="0" smtClean="0">
                          <a:latin typeface="Times New Roman" panose="02020603050405020304" pitchFamily="18" charset="0"/>
                          <a:cs typeface="Times New Roman" panose="02020603050405020304" pitchFamily="18" charset="0"/>
                          <a:hlinkClick r:id="rId4"/>
                        </a:rPr>
                        <a:t>пунктом 2 статьи 40</a:t>
                      </a:r>
                      <a:r>
                        <a:rPr lang="ru-RU" sz="1400" dirty="0" smtClean="0">
                          <a:latin typeface="Times New Roman" panose="02020603050405020304" pitchFamily="18" charset="0"/>
                          <a:cs typeface="Times New Roman" panose="02020603050405020304" pitchFamily="18" charset="0"/>
                        </a:rPr>
                        <a:t> Федерального закона "О  санитарно-эпидемиологическом благополучии населения" санитарно-эпидемиологического заключения о соответствии санитарным правилам зданий, строений, сооружений, помещений, оборудования и иного имущества, которые предполагается использовать для осуществления образовательной деятельности, учитывающего в том числе требования </a:t>
                      </a:r>
                      <a:r>
                        <a:rPr lang="ru-RU" sz="1400" dirty="0" smtClean="0">
                          <a:latin typeface="Times New Roman" panose="02020603050405020304" pitchFamily="18" charset="0"/>
                          <a:cs typeface="Times New Roman" panose="02020603050405020304" pitchFamily="18" charset="0"/>
                          <a:hlinkClick r:id="rId5"/>
                        </a:rPr>
                        <a:t>статьи 17</a:t>
                      </a:r>
                      <a:r>
                        <a:rPr lang="ru-RU" sz="1400" dirty="0" smtClean="0">
                          <a:latin typeface="Times New Roman" panose="02020603050405020304" pitchFamily="18" charset="0"/>
                          <a:cs typeface="Times New Roman" panose="02020603050405020304" pitchFamily="18" charset="0"/>
                        </a:rPr>
                        <a:t> Федерального закона "О санитарно-эпидемиологическом благополучии населения", а также </a:t>
                      </a:r>
                      <a:r>
                        <a:rPr lang="ru-RU" sz="1400" dirty="0" smtClean="0">
                          <a:latin typeface="Times New Roman" panose="02020603050405020304" pitchFamily="18" charset="0"/>
                          <a:cs typeface="Times New Roman" panose="02020603050405020304" pitchFamily="18" charset="0"/>
                          <a:hlinkClick r:id="rId6"/>
                        </a:rPr>
                        <a:t>статьи 41</a:t>
                      </a:r>
                      <a:r>
                        <a:rPr lang="ru-RU" sz="1400" dirty="0" smtClean="0">
                          <a:latin typeface="Times New Roman" panose="02020603050405020304" pitchFamily="18" charset="0"/>
                          <a:cs typeface="Times New Roman" panose="02020603050405020304" pitchFamily="18" charset="0"/>
                        </a:rPr>
                        <a:t> Федерального закона "Об образовании в Российской Федерации"</a:t>
                      </a:r>
                      <a:endParaRPr lang="ru-RU" sz="1400" dirty="0">
                        <a:latin typeface="Times New Roman" panose="02020603050405020304" pitchFamily="18" charset="0"/>
                        <a:cs typeface="Times New Roman" panose="02020603050405020304" pitchFamily="18" charset="0"/>
                      </a:endParaRPr>
                    </a:p>
                  </a:txBody>
                  <a:tcPr/>
                </a:tc>
                <a:tc>
                  <a:txBody>
                    <a:bodyPr/>
                    <a:lstStyle/>
                    <a:p>
                      <a:pPr algn="just"/>
                      <a:r>
                        <a:rPr lang="ru-RU" sz="1400" b="0" i="0" u="none" strike="noStrike" baseline="0" dirty="0" smtClean="0">
                          <a:latin typeface="Times New Roman" panose="02020603050405020304" pitchFamily="18" charset="0"/>
                          <a:cs typeface="Times New Roman" panose="02020603050405020304" pitchFamily="18" charset="0"/>
                        </a:rPr>
                        <a:t>Реквизиты </a:t>
                      </a:r>
                      <a:r>
                        <a:rPr lang="ru-RU" sz="1400" b="0" i="0" u="none" strike="noStrike" baseline="0" dirty="0" smtClean="0">
                          <a:latin typeface="Times New Roman" panose="02020603050405020304" pitchFamily="18" charset="0"/>
                          <a:cs typeface="Times New Roman" panose="02020603050405020304" pitchFamily="18" charset="0"/>
                        </a:rPr>
                        <a:t>выданного в установленном порядке санитарно-эпидемиологического заключения о соответствии санитарным правилам зданий, строений, сооружений, помещений, оборудования и иного имущества, необходимых для осуществления образовательной деятельности </a:t>
                      </a:r>
                    </a:p>
                    <a:p>
                      <a:endParaRPr lang="ru-RU" sz="14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15005866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154776" y="1004121"/>
            <a:ext cx="8834447" cy="5722323"/>
          </a:xfrm>
          <a:prstGeom prst="roundRect">
            <a:avLst>
              <a:gd name="adj" fmla="val 4823"/>
            </a:avLst>
          </a:prstGeom>
          <a:solidFill>
            <a:srgbClr val="3D4187"/>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endParaRPr lang="ru-RU" sz="1600" kern="0" dirty="0" smtClean="0">
              <a:solidFill>
                <a:schemeClr val="bg1"/>
              </a:solidFill>
              <a:latin typeface="Times New Roman" panose="02020603050405020304" pitchFamily="18" charset="0"/>
              <a:cs typeface="Times New Roman" panose="02020603050405020304" pitchFamily="18" charset="0"/>
            </a:endParaRPr>
          </a:p>
          <a:p>
            <a:pPr lvl="0"/>
            <a:endParaRPr lang="ru-RU" dirty="0"/>
          </a:p>
        </p:txBody>
      </p:sp>
      <p:sp>
        <p:nvSpPr>
          <p:cNvPr id="2" name="Скругленный прямоугольник 1"/>
          <p:cNvSpPr/>
          <p:nvPr/>
        </p:nvSpPr>
        <p:spPr>
          <a:xfrm>
            <a:off x="316857" y="1147313"/>
            <a:ext cx="8510284" cy="5425417"/>
          </a:xfrm>
          <a:prstGeom prst="roundRect">
            <a:avLst>
              <a:gd name="adj" fmla="val 41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t>2016 г. № 1386 </a:t>
            </a:r>
            <a:endParaRPr lang="ru-RU" dirty="0"/>
          </a:p>
        </p:txBody>
      </p:sp>
      <p:sp>
        <p:nvSpPr>
          <p:cNvPr id="10" name="Прямоугольник 9"/>
          <p:cNvSpPr/>
          <p:nvPr/>
        </p:nvSpPr>
        <p:spPr>
          <a:xfrm>
            <a:off x="1857356" y="236493"/>
            <a:ext cx="7164288" cy="49237"/>
          </a:xfrm>
          <a:prstGeom prst="rect">
            <a:avLst/>
          </a:prstGeom>
          <a:gradFill flip="none" rotWithShape="1">
            <a:gsLst>
              <a:gs pos="0">
                <a:srgbClr val="06068F"/>
              </a:gs>
              <a:gs pos="100000">
                <a:srgbClr val="FFFFFF"/>
              </a:gs>
            </a:gsLst>
            <a:path path="circle">
              <a:fillToRect l="100000" t="100000"/>
            </a:path>
            <a:tileRect r="-100000" b="-10000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dirty="0">
              <a:solidFill>
                <a:srgbClr val="7A3D00"/>
              </a:solidFill>
              <a:latin typeface="Arial" panose="020B0604020202020204" pitchFamily="34" charset="0"/>
              <a:cs typeface="Arial" panose="020B0604020202020204" pitchFamily="34" charset="0"/>
            </a:endParaRPr>
          </a:p>
        </p:txBody>
      </p:sp>
      <p:pic>
        <p:nvPicPr>
          <p:cNvPr id="12" name="Изображение 11" descr="gerb1.png"/>
          <p:cNvPicPr>
            <a:picLocks noChangeAspect="1"/>
          </p:cNvPicPr>
          <p:nvPr/>
        </p:nvPicPr>
        <p:blipFill rotWithShape="1">
          <a:blip r:embed="rId3" cstate="print">
            <a:alphaModFix/>
            <a:extLst>
              <a:ext uri="{28A0092B-C50C-407E-A947-70E740481C1C}">
                <a14:useLocalDpi xmlns:a14="http://schemas.microsoft.com/office/drawing/2010/main" val="0"/>
              </a:ext>
            </a:extLst>
          </a:blip>
          <a:srcRect r="1220"/>
          <a:stretch/>
        </p:blipFill>
        <p:spPr>
          <a:xfrm flipH="1">
            <a:off x="0" y="1"/>
            <a:ext cx="642910" cy="558560"/>
          </a:xfrm>
          <a:prstGeom prst="rect">
            <a:avLst/>
          </a:prstGeom>
        </p:spPr>
      </p:pic>
      <p:sp>
        <p:nvSpPr>
          <p:cNvPr id="9" name="Прямоугольник 15"/>
          <p:cNvSpPr>
            <a:spLocks noChangeArrowheads="1"/>
          </p:cNvSpPr>
          <p:nvPr/>
        </p:nvSpPr>
        <p:spPr bwMode="auto">
          <a:xfrm>
            <a:off x="3500432" y="-24"/>
            <a:ext cx="5499553" cy="215444"/>
          </a:xfrm>
          <a:prstGeom prst="rect">
            <a:avLst/>
          </a:prstGeom>
          <a:noFill/>
          <a:ln w="9525">
            <a:noFill/>
            <a:miter lim="800000"/>
            <a:headEnd/>
            <a:tailEnd/>
          </a:ln>
        </p:spPr>
        <p:txBody>
          <a:bodyPr wrap="square">
            <a:spAutoFit/>
          </a:bodyPr>
          <a:lstStyle/>
          <a:p>
            <a:pPr algn="r">
              <a:defRPr/>
            </a:pPr>
            <a:r>
              <a:rPr lang="ru-RU" sz="800" b="1" dirty="0">
                <a:solidFill>
                  <a:schemeClr val="tx2">
                    <a:lumMod val="50000"/>
                  </a:schemeClr>
                </a:solidFill>
                <a:latin typeface="Arial" panose="020B0604020202020204" pitchFamily="34" charset="0"/>
                <a:cs typeface="Arial" panose="020B0604020202020204" pitchFamily="34" charset="0"/>
              </a:rPr>
              <a:t>ДЕПАРТАМЕНТ ОБРАЗОВАНИЯ И НАУКИ КОСТРОМСКОЙ ОБЛАСТИ</a:t>
            </a:r>
          </a:p>
        </p:txBody>
      </p:sp>
      <p:sp>
        <p:nvSpPr>
          <p:cNvPr id="21" name="Прямоугольник 15"/>
          <p:cNvSpPr>
            <a:spLocks noChangeArrowheads="1"/>
          </p:cNvSpPr>
          <p:nvPr/>
        </p:nvSpPr>
        <p:spPr bwMode="auto">
          <a:xfrm>
            <a:off x="0" y="296235"/>
            <a:ext cx="9144000" cy="707886"/>
          </a:xfrm>
          <a:prstGeom prst="rect">
            <a:avLst/>
          </a:prstGeom>
          <a:noFill/>
          <a:ln w="9525">
            <a:noFill/>
            <a:miter lim="800000"/>
            <a:headEnd/>
            <a:tailEnd/>
          </a:ln>
        </p:spPr>
        <p:txBody>
          <a:bodyPr wrap="square">
            <a:spAutoFit/>
          </a:bodyPr>
          <a:lstStyle/>
          <a:p>
            <a:pPr algn="ctr"/>
            <a:r>
              <a:rPr lang="ru-RU" sz="2000" b="1" cap="small" dirty="0">
                <a:latin typeface="Times New Roman" panose="02020603050405020304" pitchFamily="18" charset="0"/>
                <a:cs typeface="Times New Roman" panose="02020603050405020304" pitchFamily="18" charset="0"/>
              </a:rPr>
              <a:t>Лицензионные требования, предъявляемые к соискателю </a:t>
            </a:r>
            <a:endParaRPr lang="ru-RU" sz="2000" b="1" cap="small" dirty="0" smtClean="0">
              <a:latin typeface="Times New Roman" panose="02020603050405020304" pitchFamily="18" charset="0"/>
              <a:cs typeface="Times New Roman" panose="02020603050405020304" pitchFamily="18" charset="0"/>
            </a:endParaRPr>
          </a:p>
          <a:p>
            <a:pPr algn="ctr"/>
            <a:r>
              <a:rPr lang="ru-RU" sz="2000" b="1" cap="small" dirty="0" smtClean="0">
                <a:latin typeface="Times New Roman" panose="02020603050405020304" pitchFamily="18" charset="0"/>
                <a:cs typeface="Times New Roman" panose="02020603050405020304" pitchFamily="18" charset="0"/>
              </a:rPr>
              <a:t>лицензии </a:t>
            </a:r>
            <a:r>
              <a:rPr lang="ru-RU" sz="2000" b="1" cap="small" dirty="0">
                <a:latin typeface="Times New Roman" panose="02020603050405020304" pitchFamily="18" charset="0"/>
                <a:cs typeface="Times New Roman" panose="02020603050405020304" pitchFamily="18" charset="0"/>
              </a:rPr>
              <a:t>на осуществление образовательной деятельности</a:t>
            </a:r>
          </a:p>
        </p:txBody>
      </p:sp>
      <p:sp>
        <p:nvSpPr>
          <p:cNvPr id="16" name="Скругленный прямоугольник 15"/>
          <p:cNvSpPr/>
          <p:nvPr/>
        </p:nvSpPr>
        <p:spPr>
          <a:xfrm>
            <a:off x="384518" y="1285336"/>
            <a:ext cx="8339137" cy="5132717"/>
          </a:xfrm>
          <a:prstGeom prst="roundRect">
            <a:avLst>
              <a:gd name="adj" fmla="val 4840"/>
            </a:avLst>
          </a:prstGeom>
          <a:noFill/>
          <a:ln>
            <a:solidFill>
              <a:srgbClr val="002060"/>
            </a:solidFill>
          </a:ln>
        </p:spPr>
        <p:style>
          <a:lnRef idx="2">
            <a:schemeClr val="accent5"/>
          </a:lnRef>
          <a:fillRef idx="1">
            <a:schemeClr val="lt1"/>
          </a:fillRef>
          <a:effectRef idx="0">
            <a:schemeClr val="accent5"/>
          </a:effectRef>
          <a:fontRef idx="minor">
            <a:schemeClr val="dk1"/>
          </a:fontRef>
        </p:style>
        <p:txBody>
          <a:bodyPr rtlCol="0" anchor="ctr"/>
          <a:lstStyle/>
          <a:p>
            <a:pPr indent="180975" algn="just"/>
            <a:endParaRPr lang="ru-RU" sz="1300" dirty="0" smtClean="0">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4021874535"/>
              </p:ext>
            </p:extLst>
          </p:nvPr>
        </p:nvGraphicFramePr>
        <p:xfrm>
          <a:off x="321455" y="1147314"/>
          <a:ext cx="8505686" cy="5747354"/>
        </p:xfrm>
        <a:graphic>
          <a:graphicData uri="http://schemas.openxmlformats.org/drawingml/2006/table">
            <a:tbl>
              <a:tblPr firstRow="1" bandRow="1">
                <a:tableStyleId>{5940675A-B579-460E-94D1-54222C63F5DA}</a:tableStyleId>
              </a:tblPr>
              <a:tblGrid>
                <a:gridCol w="4887431"/>
                <a:gridCol w="3618255"/>
              </a:tblGrid>
              <a:tr h="871831">
                <a:tc>
                  <a:txBody>
                    <a:bodyPr/>
                    <a:lstStyle/>
                    <a:p>
                      <a:pPr algn="ctr"/>
                      <a:r>
                        <a:rPr lang="ru-RU" sz="1200" b="1" i="0" u="none" strike="noStrike" baseline="0" dirty="0" smtClean="0">
                          <a:latin typeface="Times New Roman" panose="02020603050405020304" pitchFamily="18" charset="0"/>
                          <a:cs typeface="Times New Roman" panose="02020603050405020304" pitchFamily="18" charset="0"/>
                        </a:rPr>
                        <a:t>Лицензионные требования, предъявляемые к соискателям лицензии (пункты 4, 5 Положения о лицензировании)</a:t>
                      </a:r>
                      <a:endParaRPr lang="ru-RU" sz="1200" b="1" dirty="0">
                        <a:latin typeface="Times New Roman" panose="02020603050405020304" pitchFamily="18" charset="0"/>
                        <a:cs typeface="Times New Roman" panose="02020603050405020304" pitchFamily="18" charset="0"/>
                      </a:endParaRPr>
                    </a:p>
                  </a:txBody>
                  <a:tcP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i="0" u="none" strike="noStrike" baseline="0" dirty="0" smtClean="0">
                          <a:latin typeface="Times New Roman" panose="02020603050405020304" pitchFamily="18" charset="0"/>
                          <a:cs typeface="Times New Roman" panose="02020603050405020304" pitchFamily="18" charset="0"/>
                        </a:rPr>
                        <a:t>Документы, предоставляемые в лицензионный орган (пункт 10 Положения о лицензировании) </a:t>
                      </a:r>
                    </a:p>
                    <a:p>
                      <a:pPr algn="ctr"/>
                      <a:endParaRPr lang="ru-RU" sz="1200" b="1" dirty="0">
                        <a:latin typeface="Times New Roman" panose="02020603050405020304" pitchFamily="18" charset="0"/>
                        <a:cs typeface="Times New Roman" panose="02020603050405020304" pitchFamily="18" charset="0"/>
                      </a:endParaRPr>
                    </a:p>
                  </a:txBody>
                  <a:tcPr>
                    <a:solidFill>
                      <a:schemeClr val="accent5">
                        <a:lumMod val="20000"/>
                        <a:lumOff val="80000"/>
                      </a:schemeClr>
                    </a:solidFill>
                  </a:tcPr>
                </a:tc>
              </a:tr>
              <a:tr h="2518349">
                <a:tc>
                  <a:txBody>
                    <a:bodyPr/>
                    <a:lstStyle/>
                    <a:p>
                      <a:pPr algn="just"/>
                      <a:r>
                        <a:rPr lang="ru-RU" sz="1400" dirty="0" smtClean="0">
                          <a:latin typeface="Times New Roman" panose="02020603050405020304" pitchFamily="18" charset="0"/>
                          <a:cs typeface="Times New Roman" panose="02020603050405020304" pitchFamily="18" charset="0"/>
                        </a:rPr>
                        <a:t>Наличие </a:t>
                      </a:r>
                      <a:r>
                        <a:rPr lang="ru-RU" sz="1400" dirty="0" smtClean="0">
                          <a:latin typeface="Times New Roman" panose="02020603050405020304" pitchFamily="18" charset="0"/>
                          <a:cs typeface="Times New Roman" panose="02020603050405020304" pitchFamily="18" charset="0"/>
                        </a:rPr>
                        <a:t>у образовательной организации безопасных условий обучения, воспитания обучающихся, присмотра и ухода за обучающимися, их содержания в соответствии с установленными нормами, обеспечивающими жизнь и здоровье обучающихся, работников образовательной организации, с учетом соответствующих требований, установленных в федеральных государственных образовательных стандартах, федеральных государственных требованиях и (или) образовательных стандартах, в соответствии с </a:t>
                      </a:r>
                      <a:r>
                        <a:rPr lang="ru-RU" sz="1400" dirty="0" smtClean="0">
                          <a:latin typeface="Times New Roman" panose="02020603050405020304" pitchFamily="18" charset="0"/>
                          <a:cs typeface="Times New Roman" panose="02020603050405020304" pitchFamily="18" charset="0"/>
                          <a:hlinkClick r:id="rId4"/>
                        </a:rPr>
                        <a:t>частью 6 статьи 28</a:t>
                      </a:r>
                      <a:r>
                        <a:rPr lang="ru-RU" sz="1400" dirty="0" smtClean="0">
                          <a:latin typeface="Times New Roman" panose="02020603050405020304" pitchFamily="18" charset="0"/>
                          <a:cs typeface="Times New Roman" panose="02020603050405020304" pitchFamily="18" charset="0"/>
                        </a:rPr>
                        <a:t> Федерального закона "Об образовании в Российской Федерации"</a:t>
                      </a:r>
                      <a:endParaRPr lang="ru-RU" sz="14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0" i="0" u="none" strike="noStrike" baseline="0" dirty="0" smtClean="0">
                          <a:latin typeface="Times New Roman" panose="02020603050405020304" pitchFamily="18" charset="0"/>
                          <a:cs typeface="Times New Roman" panose="02020603050405020304" pitchFamily="18" charset="0"/>
                        </a:rPr>
                        <a:t>Реквизиты </a:t>
                      </a:r>
                      <a:r>
                        <a:rPr lang="ru-RU" sz="1400" b="0" i="0" u="none" strike="noStrike" baseline="0" dirty="0" smtClean="0">
                          <a:latin typeface="Times New Roman" panose="02020603050405020304" pitchFamily="18" charset="0"/>
                          <a:cs typeface="Times New Roman" panose="02020603050405020304" pitchFamily="18" charset="0"/>
                        </a:rPr>
                        <a:t>заключения о соответствии объекта защиты обязательным требованиям пожарной безопасности при осуществлении образовательной деятельности (в случае если соискателем лицензии является образовательная организация) </a:t>
                      </a:r>
                    </a:p>
                    <a:p>
                      <a:endParaRPr lang="ru-RU" sz="1400" b="0" i="0" u="none" strike="noStrike" baseline="0" dirty="0" smtClean="0">
                        <a:latin typeface="Times New Roman" panose="02020603050405020304" pitchFamily="18" charset="0"/>
                        <a:cs typeface="Times New Roman" panose="02020603050405020304" pitchFamily="18" charset="0"/>
                      </a:endParaRPr>
                    </a:p>
                  </a:txBody>
                  <a:tcPr/>
                </a:tc>
              </a:tr>
              <a:tr h="2357174">
                <a:tc>
                  <a:txBody>
                    <a:bodyPr/>
                    <a:lstStyle/>
                    <a:p>
                      <a:pPr algn="just"/>
                      <a:r>
                        <a:rPr lang="ru-RU" sz="1400" dirty="0" smtClean="0">
                          <a:latin typeface="Times New Roman" panose="02020603050405020304" pitchFamily="18" charset="0"/>
                          <a:cs typeface="Times New Roman" panose="02020603050405020304" pitchFamily="18" charset="0"/>
                        </a:rPr>
                        <a:t>Наличие </a:t>
                      </a:r>
                      <a:r>
                        <a:rPr lang="ru-RU" sz="1400" dirty="0" smtClean="0">
                          <a:latin typeface="Times New Roman" panose="02020603050405020304" pitchFamily="18" charset="0"/>
                          <a:cs typeface="Times New Roman" panose="02020603050405020304" pitchFamily="18" charset="0"/>
                        </a:rPr>
                        <a:t>у профессиональной образовательной организации, образовательной организации высшего образования, организации, осуществляющей образовательную деятельность по основным программам профессионального обучения, специальных условий для получения образования обучающимися с ограниченными возможностями здоровья в соответствии со </a:t>
                      </a:r>
                      <a:r>
                        <a:rPr lang="ru-RU" sz="1400" dirty="0" smtClean="0">
                          <a:latin typeface="Times New Roman" panose="02020603050405020304" pitchFamily="18" charset="0"/>
                          <a:cs typeface="Times New Roman" panose="02020603050405020304" pitchFamily="18" charset="0"/>
                          <a:hlinkClick r:id="rId5"/>
                        </a:rPr>
                        <a:t>статьей 79</a:t>
                      </a:r>
                      <a:r>
                        <a:rPr lang="ru-RU" sz="1400" dirty="0" smtClean="0">
                          <a:latin typeface="Times New Roman" panose="02020603050405020304" pitchFamily="18" charset="0"/>
                          <a:cs typeface="Times New Roman" panose="02020603050405020304" pitchFamily="18" charset="0"/>
                        </a:rPr>
                        <a:t> Федерального закона "Об образовании в Российской Федерации"</a:t>
                      </a:r>
                      <a:endParaRPr lang="ru-RU" sz="1400" dirty="0">
                        <a:latin typeface="Times New Roman" panose="02020603050405020304" pitchFamily="18" charset="0"/>
                        <a:cs typeface="Times New Roman" panose="02020603050405020304" pitchFamily="18" charset="0"/>
                      </a:endParaRPr>
                    </a:p>
                  </a:txBody>
                  <a:tcPr/>
                </a:tc>
                <a:tc>
                  <a:txBody>
                    <a:bodyPr/>
                    <a:lstStyle/>
                    <a:p>
                      <a:pPr algn="just"/>
                      <a:r>
                        <a:rPr lang="ru-RU" sz="1400" b="0" i="0" u="none" strike="noStrike" baseline="0" dirty="0" smtClean="0">
                          <a:latin typeface="Times New Roman" panose="02020603050405020304" pitchFamily="18" charset="0"/>
                          <a:cs typeface="Times New Roman" panose="02020603050405020304" pitchFamily="18" charset="0"/>
                        </a:rPr>
                        <a:t>Справка о наличии у профессиональной образовательной организации, образовательной организации высшего образования, организации, осуществляющей образовательную деятельность по основным программам профессионального обучения, специальных условий для получения образования обучающимися с ограниченными возможностями здоровья </a:t>
                      </a:r>
                      <a:endParaRPr lang="ru-RU" sz="1400" b="0" i="0" u="none" strike="noStrike" kern="1200" baseline="0" dirty="0" smtClean="0">
                        <a:solidFill>
                          <a:schemeClr val="tx1"/>
                        </a:solidFill>
                        <a:latin typeface="+mn-lt"/>
                        <a:ea typeface="+mn-ea"/>
                        <a:cs typeface="+mn-cs"/>
                      </a:endParaRPr>
                    </a:p>
                  </a:txBody>
                  <a:tcPr/>
                </a:tc>
              </a:tr>
            </a:tbl>
          </a:graphicData>
        </a:graphic>
      </p:graphicFrame>
    </p:spTree>
    <p:extLst>
      <p:ext uri="{BB962C8B-B14F-4D97-AF65-F5344CB8AC3E}">
        <p14:creationId xmlns:p14="http://schemas.microsoft.com/office/powerpoint/2010/main" val="24576692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154776" y="1004121"/>
            <a:ext cx="8834447" cy="5722323"/>
          </a:xfrm>
          <a:prstGeom prst="roundRect">
            <a:avLst>
              <a:gd name="adj" fmla="val 4823"/>
            </a:avLst>
          </a:prstGeom>
          <a:solidFill>
            <a:srgbClr val="3D4187"/>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endParaRPr lang="ru-RU" sz="1600" kern="0" dirty="0" smtClean="0">
              <a:solidFill>
                <a:schemeClr val="bg1"/>
              </a:solidFill>
              <a:latin typeface="Times New Roman" panose="02020603050405020304" pitchFamily="18" charset="0"/>
              <a:cs typeface="Times New Roman" panose="02020603050405020304" pitchFamily="18" charset="0"/>
            </a:endParaRPr>
          </a:p>
          <a:p>
            <a:pPr lvl="0"/>
            <a:endParaRPr lang="ru-RU" dirty="0"/>
          </a:p>
        </p:txBody>
      </p:sp>
      <p:sp>
        <p:nvSpPr>
          <p:cNvPr id="2" name="Скругленный прямоугольник 1"/>
          <p:cNvSpPr/>
          <p:nvPr/>
        </p:nvSpPr>
        <p:spPr>
          <a:xfrm>
            <a:off x="316857" y="1147313"/>
            <a:ext cx="8510284" cy="5425417"/>
          </a:xfrm>
          <a:prstGeom prst="roundRect">
            <a:avLst>
              <a:gd name="adj" fmla="val 41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t>2016 г. № 1386 </a:t>
            </a:r>
            <a:endParaRPr lang="ru-RU" dirty="0"/>
          </a:p>
        </p:txBody>
      </p:sp>
      <p:sp>
        <p:nvSpPr>
          <p:cNvPr id="10" name="Прямоугольник 9"/>
          <p:cNvSpPr/>
          <p:nvPr/>
        </p:nvSpPr>
        <p:spPr>
          <a:xfrm>
            <a:off x="1857356" y="236493"/>
            <a:ext cx="7164288" cy="49237"/>
          </a:xfrm>
          <a:prstGeom prst="rect">
            <a:avLst/>
          </a:prstGeom>
          <a:gradFill flip="none" rotWithShape="1">
            <a:gsLst>
              <a:gs pos="0">
                <a:srgbClr val="06068F"/>
              </a:gs>
              <a:gs pos="100000">
                <a:srgbClr val="FFFFFF"/>
              </a:gs>
            </a:gsLst>
            <a:path path="circle">
              <a:fillToRect l="100000" t="100000"/>
            </a:path>
            <a:tileRect r="-100000" b="-10000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dirty="0">
              <a:solidFill>
                <a:srgbClr val="7A3D00"/>
              </a:solidFill>
              <a:latin typeface="Arial" panose="020B0604020202020204" pitchFamily="34" charset="0"/>
              <a:cs typeface="Arial" panose="020B0604020202020204" pitchFamily="34" charset="0"/>
            </a:endParaRPr>
          </a:p>
        </p:txBody>
      </p:sp>
      <p:pic>
        <p:nvPicPr>
          <p:cNvPr id="12" name="Изображение 11" descr="gerb1.png"/>
          <p:cNvPicPr>
            <a:picLocks noChangeAspect="1"/>
          </p:cNvPicPr>
          <p:nvPr/>
        </p:nvPicPr>
        <p:blipFill rotWithShape="1">
          <a:blip r:embed="rId3" cstate="print">
            <a:alphaModFix/>
            <a:extLst>
              <a:ext uri="{28A0092B-C50C-407E-A947-70E740481C1C}">
                <a14:useLocalDpi xmlns:a14="http://schemas.microsoft.com/office/drawing/2010/main" val="0"/>
              </a:ext>
            </a:extLst>
          </a:blip>
          <a:srcRect r="1220"/>
          <a:stretch/>
        </p:blipFill>
        <p:spPr>
          <a:xfrm flipH="1">
            <a:off x="0" y="1"/>
            <a:ext cx="642910" cy="558560"/>
          </a:xfrm>
          <a:prstGeom prst="rect">
            <a:avLst/>
          </a:prstGeom>
        </p:spPr>
      </p:pic>
      <p:sp>
        <p:nvSpPr>
          <p:cNvPr id="9" name="Прямоугольник 15"/>
          <p:cNvSpPr>
            <a:spLocks noChangeArrowheads="1"/>
          </p:cNvSpPr>
          <p:nvPr/>
        </p:nvSpPr>
        <p:spPr bwMode="auto">
          <a:xfrm>
            <a:off x="3500432" y="-24"/>
            <a:ext cx="5499553" cy="215444"/>
          </a:xfrm>
          <a:prstGeom prst="rect">
            <a:avLst/>
          </a:prstGeom>
          <a:noFill/>
          <a:ln w="9525">
            <a:noFill/>
            <a:miter lim="800000"/>
            <a:headEnd/>
            <a:tailEnd/>
          </a:ln>
        </p:spPr>
        <p:txBody>
          <a:bodyPr wrap="square">
            <a:spAutoFit/>
          </a:bodyPr>
          <a:lstStyle/>
          <a:p>
            <a:pPr algn="r">
              <a:defRPr/>
            </a:pPr>
            <a:r>
              <a:rPr lang="ru-RU" sz="800" b="1" dirty="0">
                <a:solidFill>
                  <a:schemeClr val="tx2">
                    <a:lumMod val="50000"/>
                  </a:schemeClr>
                </a:solidFill>
                <a:latin typeface="Arial" panose="020B0604020202020204" pitchFamily="34" charset="0"/>
                <a:cs typeface="Arial" panose="020B0604020202020204" pitchFamily="34" charset="0"/>
              </a:rPr>
              <a:t>ДЕПАРТАМЕНТ ОБРАЗОВАНИЯ И НАУКИ КОСТРОМСКОЙ ОБЛАСТИ</a:t>
            </a:r>
          </a:p>
        </p:txBody>
      </p:sp>
      <p:sp>
        <p:nvSpPr>
          <p:cNvPr id="21" name="Прямоугольник 15"/>
          <p:cNvSpPr>
            <a:spLocks noChangeArrowheads="1"/>
          </p:cNvSpPr>
          <p:nvPr/>
        </p:nvSpPr>
        <p:spPr bwMode="auto">
          <a:xfrm>
            <a:off x="0" y="296235"/>
            <a:ext cx="9144000" cy="707886"/>
          </a:xfrm>
          <a:prstGeom prst="rect">
            <a:avLst/>
          </a:prstGeom>
          <a:noFill/>
          <a:ln w="9525">
            <a:noFill/>
            <a:miter lim="800000"/>
            <a:headEnd/>
            <a:tailEnd/>
          </a:ln>
        </p:spPr>
        <p:txBody>
          <a:bodyPr wrap="square">
            <a:spAutoFit/>
          </a:bodyPr>
          <a:lstStyle/>
          <a:p>
            <a:pPr algn="ctr"/>
            <a:r>
              <a:rPr lang="ru-RU" sz="2000" b="1" cap="small" dirty="0">
                <a:latin typeface="Times New Roman" panose="02020603050405020304" pitchFamily="18" charset="0"/>
                <a:cs typeface="Times New Roman" panose="02020603050405020304" pitchFamily="18" charset="0"/>
              </a:rPr>
              <a:t>Лицензионные требования, предъявляемые к соискателю </a:t>
            </a:r>
            <a:endParaRPr lang="ru-RU" sz="2000" b="1" cap="small" dirty="0" smtClean="0">
              <a:latin typeface="Times New Roman" panose="02020603050405020304" pitchFamily="18" charset="0"/>
              <a:cs typeface="Times New Roman" panose="02020603050405020304" pitchFamily="18" charset="0"/>
            </a:endParaRPr>
          </a:p>
          <a:p>
            <a:pPr algn="ctr"/>
            <a:r>
              <a:rPr lang="ru-RU" sz="2000" b="1" cap="small" dirty="0" smtClean="0">
                <a:latin typeface="Times New Roman" panose="02020603050405020304" pitchFamily="18" charset="0"/>
                <a:cs typeface="Times New Roman" panose="02020603050405020304" pitchFamily="18" charset="0"/>
              </a:rPr>
              <a:t>лицензии </a:t>
            </a:r>
            <a:r>
              <a:rPr lang="ru-RU" sz="2000" b="1" cap="small" dirty="0">
                <a:latin typeface="Times New Roman" panose="02020603050405020304" pitchFamily="18" charset="0"/>
                <a:cs typeface="Times New Roman" panose="02020603050405020304" pitchFamily="18" charset="0"/>
              </a:rPr>
              <a:t>на осуществление образовательной деятельности</a:t>
            </a:r>
          </a:p>
        </p:txBody>
      </p:sp>
      <p:sp>
        <p:nvSpPr>
          <p:cNvPr id="16" name="Скругленный прямоугольник 15"/>
          <p:cNvSpPr/>
          <p:nvPr/>
        </p:nvSpPr>
        <p:spPr>
          <a:xfrm>
            <a:off x="384518" y="1285336"/>
            <a:ext cx="8339137" cy="5132717"/>
          </a:xfrm>
          <a:prstGeom prst="roundRect">
            <a:avLst>
              <a:gd name="adj" fmla="val 4840"/>
            </a:avLst>
          </a:prstGeom>
          <a:noFill/>
          <a:ln>
            <a:solidFill>
              <a:srgbClr val="002060"/>
            </a:solidFill>
          </a:ln>
        </p:spPr>
        <p:style>
          <a:lnRef idx="2">
            <a:schemeClr val="accent5"/>
          </a:lnRef>
          <a:fillRef idx="1">
            <a:schemeClr val="lt1"/>
          </a:fillRef>
          <a:effectRef idx="0">
            <a:schemeClr val="accent5"/>
          </a:effectRef>
          <a:fontRef idx="minor">
            <a:schemeClr val="dk1"/>
          </a:fontRef>
        </p:style>
        <p:txBody>
          <a:bodyPr rtlCol="0" anchor="ctr"/>
          <a:lstStyle/>
          <a:p>
            <a:pPr indent="180975" algn="just"/>
            <a:endParaRPr lang="ru-RU" sz="1300" dirty="0" smtClean="0">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864477791"/>
              </p:ext>
            </p:extLst>
          </p:nvPr>
        </p:nvGraphicFramePr>
        <p:xfrm>
          <a:off x="363079" y="1147312"/>
          <a:ext cx="8464062" cy="5486400"/>
        </p:xfrm>
        <a:graphic>
          <a:graphicData uri="http://schemas.openxmlformats.org/drawingml/2006/table">
            <a:tbl>
              <a:tblPr firstRow="1" bandRow="1">
                <a:tableStyleId>{5940675A-B579-460E-94D1-54222C63F5DA}</a:tableStyleId>
              </a:tblPr>
              <a:tblGrid>
                <a:gridCol w="5765632"/>
                <a:gridCol w="2698430"/>
              </a:tblGrid>
              <a:tr h="629730">
                <a:tc>
                  <a:txBody>
                    <a:bodyPr/>
                    <a:lstStyle/>
                    <a:p>
                      <a:pPr algn="ctr"/>
                      <a:r>
                        <a:rPr lang="ru-RU" sz="1200" b="1" i="0" u="none" strike="noStrike" baseline="0" dirty="0" smtClean="0">
                          <a:latin typeface="Times New Roman" panose="02020603050405020304" pitchFamily="18" charset="0"/>
                          <a:cs typeface="Times New Roman" panose="02020603050405020304" pitchFamily="18" charset="0"/>
                        </a:rPr>
                        <a:t>Лицензионные требования, предъявляемые к соискателям лицензии (пункты 4, 5 Положения о лицензировании)</a:t>
                      </a:r>
                      <a:endParaRPr lang="ru-RU" sz="1200" b="1" dirty="0">
                        <a:latin typeface="Times New Roman" panose="02020603050405020304" pitchFamily="18" charset="0"/>
                        <a:cs typeface="Times New Roman" panose="02020603050405020304" pitchFamily="18" charset="0"/>
                      </a:endParaRPr>
                    </a:p>
                  </a:txBody>
                  <a:tcP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i="0" u="none" strike="noStrike" baseline="0" dirty="0" smtClean="0">
                          <a:latin typeface="Times New Roman" panose="02020603050405020304" pitchFamily="18" charset="0"/>
                          <a:cs typeface="Times New Roman" panose="02020603050405020304" pitchFamily="18" charset="0"/>
                        </a:rPr>
                        <a:t>Документы, предоставляемые в лицензионный орган (пункт 10 Положения о лицензировании) </a:t>
                      </a:r>
                    </a:p>
                    <a:p>
                      <a:pPr algn="ctr"/>
                      <a:endParaRPr lang="ru-RU" sz="1200" b="1" dirty="0">
                        <a:latin typeface="Times New Roman" panose="02020603050405020304" pitchFamily="18" charset="0"/>
                        <a:cs typeface="Times New Roman" panose="02020603050405020304" pitchFamily="18" charset="0"/>
                      </a:endParaRPr>
                    </a:p>
                  </a:txBody>
                  <a:tcPr>
                    <a:solidFill>
                      <a:schemeClr val="accent5">
                        <a:lumMod val="20000"/>
                        <a:lumOff val="80000"/>
                      </a:schemeClr>
                    </a:solidFill>
                  </a:tcPr>
                </a:tc>
              </a:tr>
              <a:tr h="1989319">
                <a:tc>
                  <a:txBody>
                    <a:bodyPr/>
                    <a:lstStyle/>
                    <a:p>
                      <a:pPr algn="just"/>
                      <a:r>
                        <a:rPr lang="ru-RU" sz="1400" dirty="0" smtClean="0">
                          <a:latin typeface="Times New Roman" panose="02020603050405020304" pitchFamily="18" charset="0"/>
                          <a:cs typeface="Times New Roman" panose="02020603050405020304" pitchFamily="18" charset="0"/>
                        </a:rPr>
                        <a:t>Наличие </a:t>
                      </a:r>
                      <a:r>
                        <a:rPr lang="ru-RU" sz="1400" dirty="0" smtClean="0">
                          <a:latin typeface="Times New Roman" panose="02020603050405020304" pitchFamily="18" charset="0"/>
                          <a:cs typeface="Times New Roman" panose="02020603050405020304" pitchFamily="18" charset="0"/>
                        </a:rPr>
                        <a:t>условий для функционирования электронной информационно-образовательной среды, включающей в себя электронные информационные ресурсы, электронные образовательные ресурсы, совокупность информационных технологий, телекоммуникационных технологий и соответствующих технологических средств и обеспечивающей освоение обучающимися независимо от их местонахождения образовательных программ в полном объеме, в соответствии со </a:t>
                      </a:r>
                      <a:r>
                        <a:rPr lang="ru-RU" sz="1400" dirty="0" smtClean="0">
                          <a:latin typeface="Times New Roman" panose="02020603050405020304" pitchFamily="18" charset="0"/>
                          <a:cs typeface="Times New Roman" panose="02020603050405020304" pitchFamily="18" charset="0"/>
                          <a:hlinkClick r:id="rId4"/>
                        </a:rPr>
                        <a:t>статьей 16</a:t>
                      </a:r>
                      <a:r>
                        <a:rPr lang="ru-RU" sz="1400" dirty="0" smtClean="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ФЗ </a:t>
                      </a:r>
                      <a:r>
                        <a:rPr lang="ru-RU" sz="1400" dirty="0" smtClean="0">
                          <a:latin typeface="Times New Roman" panose="02020603050405020304" pitchFamily="18" charset="0"/>
                          <a:cs typeface="Times New Roman" panose="02020603050405020304" pitchFamily="18" charset="0"/>
                        </a:rPr>
                        <a:t>"Об образовании в </a:t>
                      </a:r>
                      <a:r>
                        <a:rPr lang="ru-RU" sz="1400" dirty="0" smtClean="0">
                          <a:latin typeface="Times New Roman" panose="02020603050405020304" pitchFamily="18" charset="0"/>
                          <a:cs typeface="Times New Roman" panose="02020603050405020304" pitchFamily="18" charset="0"/>
                        </a:rPr>
                        <a:t>РФ" </a:t>
                      </a:r>
                      <a:r>
                        <a:rPr lang="ru-RU" sz="1400" dirty="0" smtClean="0">
                          <a:latin typeface="Times New Roman" panose="02020603050405020304" pitchFamily="18" charset="0"/>
                          <a:cs typeface="Times New Roman" panose="02020603050405020304" pitchFamily="18" charset="0"/>
                        </a:rPr>
                        <a:t>- для образовательных программ с применением исключительно электронного обучения, дистанционных образовательных технологий</a:t>
                      </a:r>
                      <a:endParaRPr lang="ru-RU" sz="1400" dirty="0">
                        <a:latin typeface="Times New Roman" panose="02020603050405020304" pitchFamily="18" charset="0"/>
                        <a:cs typeface="Times New Roman" panose="02020603050405020304" pitchFamily="18" charset="0"/>
                      </a:endParaRPr>
                    </a:p>
                  </a:txBody>
                  <a:tcPr/>
                </a:tc>
                <a:tc>
                  <a:txBody>
                    <a:bodyPr/>
                    <a:lstStyle/>
                    <a:p>
                      <a:pPr algn="just"/>
                      <a:r>
                        <a:rPr lang="ru-RU" sz="1400" b="0" i="0" u="none" strike="noStrike" baseline="0" dirty="0" smtClean="0">
                          <a:latin typeface="Times New Roman" panose="02020603050405020304" pitchFamily="18" charset="0"/>
                          <a:cs typeface="Times New Roman" panose="02020603050405020304" pitchFamily="18" charset="0"/>
                        </a:rPr>
                        <a:t>Справка </a:t>
                      </a:r>
                      <a:r>
                        <a:rPr lang="ru-RU" sz="1400" b="0" i="0" u="none" strike="noStrike" baseline="0" dirty="0" smtClean="0">
                          <a:latin typeface="Times New Roman" panose="02020603050405020304" pitchFamily="18" charset="0"/>
                          <a:cs typeface="Times New Roman" panose="02020603050405020304" pitchFamily="18" charset="0"/>
                        </a:rPr>
                        <a:t>о наличии условий для функционирования электронной информационно-образовательной среды при наличии образовательных программ с применением исключительно электронного обучения, дистанционных образовательных технологий </a:t>
                      </a:r>
                    </a:p>
                  </a:txBody>
                  <a:tcPr/>
                </a:tc>
              </a:tr>
              <a:tr h="2408123">
                <a:tc>
                  <a:txBody>
                    <a:bodyPr/>
                    <a:lstStyle/>
                    <a:p>
                      <a:pPr algn="just"/>
                      <a:r>
                        <a:rPr lang="ru-RU" sz="1400" dirty="0" smtClean="0">
                          <a:latin typeface="Times New Roman" panose="02020603050405020304" pitchFamily="18" charset="0"/>
                          <a:cs typeface="Times New Roman" panose="02020603050405020304" pitchFamily="18" charset="0"/>
                        </a:rPr>
                        <a:t>Наличие </a:t>
                      </a:r>
                      <a:r>
                        <a:rPr lang="ru-RU" sz="1400" dirty="0" smtClean="0">
                          <a:latin typeface="Times New Roman" panose="02020603050405020304" pitchFamily="18" charset="0"/>
                          <a:cs typeface="Times New Roman" panose="02020603050405020304" pitchFamily="18" charset="0"/>
                        </a:rPr>
                        <a:t>документа, подтверждающего допуск организации, осуществляющей образовательную деятельность, к проведению работ, связанных с использованием сведений, составляющих государственную тайну, в соответствии с </a:t>
                      </a:r>
                      <a:r>
                        <a:rPr lang="ru-RU" sz="1400" dirty="0" smtClean="0">
                          <a:latin typeface="Times New Roman" panose="02020603050405020304" pitchFamily="18" charset="0"/>
                          <a:cs typeface="Times New Roman" panose="02020603050405020304" pitchFamily="18" charset="0"/>
                          <a:hlinkClick r:id="rId5"/>
                        </a:rPr>
                        <a:t>частью 4 статьи 81</a:t>
                      </a:r>
                      <a:r>
                        <a:rPr lang="ru-RU" sz="1400" dirty="0" smtClean="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ФЗ </a:t>
                      </a:r>
                      <a:r>
                        <a:rPr lang="ru-RU" sz="1400" dirty="0" smtClean="0">
                          <a:latin typeface="Times New Roman" panose="02020603050405020304" pitchFamily="18" charset="0"/>
                          <a:cs typeface="Times New Roman" panose="02020603050405020304" pitchFamily="18" charset="0"/>
                        </a:rPr>
                        <a:t>"Об образовании в </a:t>
                      </a:r>
                      <a:r>
                        <a:rPr lang="ru-RU" sz="1400" dirty="0" smtClean="0">
                          <a:latin typeface="Times New Roman" panose="02020603050405020304" pitchFamily="18" charset="0"/>
                          <a:cs typeface="Times New Roman" panose="02020603050405020304" pitchFamily="18" charset="0"/>
                        </a:rPr>
                        <a:t>РФ", </a:t>
                      </a:r>
                      <a:r>
                        <a:rPr lang="ru-RU" sz="1400" dirty="0" smtClean="0">
                          <a:latin typeface="Times New Roman" panose="02020603050405020304" pitchFamily="18" charset="0"/>
                          <a:cs typeface="Times New Roman" panose="02020603050405020304" pitchFamily="18" charset="0"/>
                        </a:rPr>
                        <a:t>а также в соответствии со </a:t>
                      </a:r>
                      <a:r>
                        <a:rPr lang="ru-RU" sz="1400" dirty="0" smtClean="0">
                          <a:latin typeface="Times New Roman" panose="02020603050405020304" pitchFamily="18" charset="0"/>
                          <a:cs typeface="Times New Roman" panose="02020603050405020304" pitchFamily="18" charset="0"/>
                          <a:hlinkClick r:id="rId6"/>
                        </a:rPr>
                        <a:t>статьей 27</a:t>
                      </a:r>
                      <a:r>
                        <a:rPr lang="ru-RU" sz="1400" dirty="0" smtClean="0">
                          <a:latin typeface="Times New Roman" panose="02020603050405020304" pitchFamily="18" charset="0"/>
                          <a:cs typeface="Times New Roman" panose="02020603050405020304" pitchFamily="18" charset="0"/>
                        </a:rPr>
                        <a:t> Закона </a:t>
                      </a:r>
                      <a:r>
                        <a:rPr lang="ru-RU" sz="1400" dirty="0" smtClean="0">
                          <a:latin typeface="Times New Roman" panose="02020603050405020304" pitchFamily="18" charset="0"/>
                          <a:cs typeface="Times New Roman" panose="02020603050405020304" pitchFamily="18" charset="0"/>
                        </a:rPr>
                        <a:t>РФ </a:t>
                      </a:r>
                      <a:r>
                        <a:rPr lang="ru-RU" sz="1400" dirty="0" smtClean="0">
                          <a:latin typeface="Times New Roman" panose="02020603050405020304" pitchFamily="18" charset="0"/>
                          <a:cs typeface="Times New Roman" panose="02020603050405020304" pitchFamily="18" charset="0"/>
                        </a:rPr>
                        <a:t>"О государственной тайне" - для профессиональных образовательных программ, основных программ профессионального обучения, предусматривающих в период их освоения доведение до обучающихся сведений, составляющих государственную тайну, и (или) использование в учебных целях секретных образцов вооружения, военной и специальной техники, их комплектующих изделий, специальных материалов и веществ</a:t>
                      </a:r>
                      <a:endParaRPr lang="ru-RU" sz="1400" dirty="0">
                        <a:latin typeface="Times New Roman" panose="02020603050405020304" pitchFamily="18" charset="0"/>
                        <a:cs typeface="Times New Roman" panose="02020603050405020304" pitchFamily="18" charset="0"/>
                      </a:endParaRPr>
                    </a:p>
                  </a:txBody>
                  <a:tcPr/>
                </a:tc>
                <a:tc>
                  <a:txBody>
                    <a:bodyPr/>
                    <a:lstStyle/>
                    <a:p>
                      <a:pPr algn="just"/>
                      <a:r>
                        <a:rPr lang="ru-RU" sz="1400" b="0" i="0" u="none" strike="noStrike" baseline="0" dirty="0" smtClean="0">
                          <a:latin typeface="Times New Roman" panose="02020603050405020304" pitchFamily="18" charset="0"/>
                          <a:cs typeface="Times New Roman" panose="02020603050405020304" pitchFamily="18" charset="0"/>
                        </a:rPr>
                        <a:t>Реквизиты </a:t>
                      </a:r>
                      <a:r>
                        <a:rPr lang="ru-RU" sz="1400" b="0" i="0" u="none" strike="noStrike" baseline="0" dirty="0" smtClean="0">
                          <a:latin typeface="Times New Roman" panose="02020603050405020304" pitchFamily="18" charset="0"/>
                          <a:cs typeface="Times New Roman" panose="02020603050405020304" pitchFamily="18" charset="0"/>
                        </a:rPr>
                        <a:t>выданной в установленном порядке лицензии на проведение работ с использованием сведений, составляющих государственную тайну, по образовательным программам, содержащим сведения, составляющие государственную тайну (при наличии образовательных программ)  </a:t>
                      </a:r>
                      <a:endParaRPr lang="ru-RU" sz="1400" b="0" i="0" u="none" strike="noStrike" kern="1200" baseline="0" dirty="0" smtClean="0">
                        <a:solidFill>
                          <a:schemeClr val="tx1"/>
                        </a:solidFill>
                        <a:latin typeface="+mn-lt"/>
                        <a:ea typeface="+mn-ea"/>
                        <a:cs typeface="+mn-cs"/>
                      </a:endParaRPr>
                    </a:p>
                  </a:txBody>
                  <a:tcPr/>
                </a:tc>
              </a:tr>
            </a:tbl>
          </a:graphicData>
        </a:graphic>
      </p:graphicFrame>
    </p:spTree>
    <p:extLst>
      <p:ext uri="{BB962C8B-B14F-4D97-AF65-F5344CB8AC3E}">
        <p14:creationId xmlns:p14="http://schemas.microsoft.com/office/powerpoint/2010/main" val="22961022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154776" y="1004121"/>
            <a:ext cx="8834447" cy="5722323"/>
          </a:xfrm>
          <a:prstGeom prst="roundRect">
            <a:avLst>
              <a:gd name="adj" fmla="val 4823"/>
            </a:avLst>
          </a:prstGeom>
          <a:solidFill>
            <a:srgbClr val="3D4187"/>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endParaRPr lang="ru-RU" sz="1600" kern="0" dirty="0" smtClean="0">
              <a:solidFill>
                <a:schemeClr val="bg1"/>
              </a:solidFill>
              <a:latin typeface="Times New Roman" panose="02020603050405020304" pitchFamily="18" charset="0"/>
              <a:cs typeface="Times New Roman" panose="02020603050405020304" pitchFamily="18" charset="0"/>
            </a:endParaRPr>
          </a:p>
          <a:p>
            <a:pPr lvl="0"/>
            <a:endParaRPr lang="ru-RU" dirty="0"/>
          </a:p>
        </p:txBody>
      </p:sp>
      <p:sp>
        <p:nvSpPr>
          <p:cNvPr id="2" name="Скругленный прямоугольник 1"/>
          <p:cNvSpPr/>
          <p:nvPr/>
        </p:nvSpPr>
        <p:spPr>
          <a:xfrm>
            <a:off x="316857" y="1147313"/>
            <a:ext cx="8510284" cy="5425417"/>
          </a:xfrm>
          <a:prstGeom prst="roundRect">
            <a:avLst>
              <a:gd name="adj" fmla="val 41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t>2016 г. № 1386 </a:t>
            </a:r>
            <a:endParaRPr lang="ru-RU" dirty="0"/>
          </a:p>
        </p:txBody>
      </p:sp>
      <p:sp>
        <p:nvSpPr>
          <p:cNvPr id="10" name="Прямоугольник 9"/>
          <p:cNvSpPr/>
          <p:nvPr/>
        </p:nvSpPr>
        <p:spPr>
          <a:xfrm>
            <a:off x="1857356" y="236493"/>
            <a:ext cx="7164288" cy="49237"/>
          </a:xfrm>
          <a:prstGeom prst="rect">
            <a:avLst/>
          </a:prstGeom>
          <a:gradFill flip="none" rotWithShape="1">
            <a:gsLst>
              <a:gs pos="0">
                <a:srgbClr val="06068F"/>
              </a:gs>
              <a:gs pos="100000">
                <a:srgbClr val="FFFFFF"/>
              </a:gs>
            </a:gsLst>
            <a:path path="circle">
              <a:fillToRect l="100000" t="100000"/>
            </a:path>
            <a:tileRect r="-100000" b="-10000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dirty="0">
              <a:solidFill>
                <a:srgbClr val="7A3D00"/>
              </a:solidFill>
              <a:latin typeface="Arial" panose="020B0604020202020204" pitchFamily="34" charset="0"/>
              <a:cs typeface="Arial" panose="020B0604020202020204" pitchFamily="34" charset="0"/>
            </a:endParaRPr>
          </a:p>
        </p:txBody>
      </p:sp>
      <p:pic>
        <p:nvPicPr>
          <p:cNvPr id="12" name="Изображение 11" descr="gerb1.png"/>
          <p:cNvPicPr>
            <a:picLocks noChangeAspect="1"/>
          </p:cNvPicPr>
          <p:nvPr/>
        </p:nvPicPr>
        <p:blipFill rotWithShape="1">
          <a:blip r:embed="rId3" cstate="print">
            <a:alphaModFix/>
            <a:extLst>
              <a:ext uri="{28A0092B-C50C-407E-A947-70E740481C1C}">
                <a14:useLocalDpi xmlns:a14="http://schemas.microsoft.com/office/drawing/2010/main" val="0"/>
              </a:ext>
            </a:extLst>
          </a:blip>
          <a:srcRect r="1220"/>
          <a:stretch/>
        </p:blipFill>
        <p:spPr>
          <a:xfrm flipH="1">
            <a:off x="0" y="1"/>
            <a:ext cx="642910" cy="558560"/>
          </a:xfrm>
          <a:prstGeom prst="rect">
            <a:avLst/>
          </a:prstGeom>
        </p:spPr>
      </p:pic>
      <p:sp>
        <p:nvSpPr>
          <p:cNvPr id="9" name="Прямоугольник 15"/>
          <p:cNvSpPr>
            <a:spLocks noChangeArrowheads="1"/>
          </p:cNvSpPr>
          <p:nvPr/>
        </p:nvSpPr>
        <p:spPr bwMode="auto">
          <a:xfrm>
            <a:off x="3500432" y="-24"/>
            <a:ext cx="5499553" cy="215444"/>
          </a:xfrm>
          <a:prstGeom prst="rect">
            <a:avLst/>
          </a:prstGeom>
          <a:noFill/>
          <a:ln w="9525">
            <a:noFill/>
            <a:miter lim="800000"/>
            <a:headEnd/>
            <a:tailEnd/>
          </a:ln>
        </p:spPr>
        <p:txBody>
          <a:bodyPr wrap="square">
            <a:spAutoFit/>
          </a:bodyPr>
          <a:lstStyle/>
          <a:p>
            <a:pPr algn="r">
              <a:defRPr/>
            </a:pPr>
            <a:r>
              <a:rPr lang="ru-RU" sz="800" b="1" dirty="0">
                <a:solidFill>
                  <a:schemeClr val="tx2">
                    <a:lumMod val="50000"/>
                  </a:schemeClr>
                </a:solidFill>
                <a:latin typeface="Arial" panose="020B0604020202020204" pitchFamily="34" charset="0"/>
                <a:cs typeface="Arial" panose="020B0604020202020204" pitchFamily="34" charset="0"/>
              </a:rPr>
              <a:t>ДЕПАРТАМЕНТ ОБРАЗОВАНИЯ И НАУКИ КОСТРОМСКОЙ ОБЛАСТИ</a:t>
            </a:r>
          </a:p>
        </p:txBody>
      </p:sp>
      <p:sp>
        <p:nvSpPr>
          <p:cNvPr id="21" name="Прямоугольник 15"/>
          <p:cNvSpPr>
            <a:spLocks noChangeArrowheads="1"/>
          </p:cNvSpPr>
          <p:nvPr/>
        </p:nvSpPr>
        <p:spPr bwMode="auto">
          <a:xfrm>
            <a:off x="0" y="296235"/>
            <a:ext cx="9144000" cy="707886"/>
          </a:xfrm>
          <a:prstGeom prst="rect">
            <a:avLst/>
          </a:prstGeom>
          <a:noFill/>
          <a:ln w="9525">
            <a:noFill/>
            <a:miter lim="800000"/>
            <a:headEnd/>
            <a:tailEnd/>
          </a:ln>
        </p:spPr>
        <p:txBody>
          <a:bodyPr wrap="square">
            <a:spAutoFit/>
          </a:bodyPr>
          <a:lstStyle/>
          <a:p>
            <a:pPr algn="ctr"/>
            <a:r>
              <a:rPr lang="ru-RU" sz="2000" b="1" cap="small" dirty="0">
                <a:latin typeface="Times New Roman" panose="02020603050405020304" pitchFamily="18" charset="0"/>
                <a:cs typeface="Times New Roman" panose="02020603050405020304" pitchFamily="18" charset="0"/>
              </a:rPr>
              <a:t>Лицензионные требования, предъявляемые к соискателю </a:t>
            </a:r>
            <a:endParaRPr lang="ru-RU" sz="2000" b="1" cap="small" dirty="0" smtClean="0">
              <a:latin typeface="Times New Roman" panose="02020603050405020304" pitchFamily="18" charset="0"/>
              <a:cs typeface="Times New Roman" panose="02020603050405020304" pitchFamily="18" charset="0"/>
            </a:endParaRPr>
          </a:p>
          <a:p>
            <a:pPr algn="ctr"/>
            <a:r>
              <a:rPr lang="ru-RU" sz="2000" b="1" cap="small" dirty="0" smtClean="0">
                <a:latin typeface="Times New Roman" panose="02020603050405020304" pitchFamily="18" charset="0"/>
                <a:cs typeface="Times New Roman" panose="02020603050405020304" pitchFamily="18" charset="0"/>
              </a:rPr>
              <a:t>лицензии </a:t>
            </a:r>
            <a:r>
              <a:rPr lang="ru-RU" sz="2000" b="1" cap="small" dirty="0">
                <a:latin typeface="Times New Roman" panose="02020603050405020304" pitchFamily="18" charset="0"/>
                <a:cs typeface="Times New Roman" panose="02020603050405020304" pitchFamily="18" charset="0"/>
              </a:rPr>
              <a:t>на осуществление образовательной деятельности</a:t>
            </a:r>
          </a:p>
        </p:txBody>
      </p:sp>
      <p:sp>
        <p:nvSpPr>
          <p:cNvPr id="16" name="Скругленный прямоугольник 15"/>
          <p:cNvSpPr/>
          <p:nvPr/>
        </p:nvSpPr>
        <p:spPr>
          <a:xfrm>
            <a:off x="384518" y="1285336"/>
            <a:ext cx="8339137" cy="5132717"/>
          </a:xfrm>
          <a:prstGeom prst="roundRect">
            <a:avLst>
              <a:gd name="adj" fmla="val 4840"/>
            </a:avLst>
          </a:prstGeom>
          <a:noFill/>
          <a:ln>
            <a:solidFill>
              <a:srgbClr val="002060"/>
            </a:solidFill>
          </a:ln>
        </p:spPr>
        <p:style>
          <a:lnRef idx="2">
            <a:schemeClr val="accent5"/>
          </a:lnRef>
          <a:fillRef idx="1">
            <a:schemeClr val="lt1"/>
          </a:fillRef>
          <a:effectRef idx="0">
            <a:schemeClr val="accent5"/>
          </a:effectRef>
          <a:fontRef idx="minor">
            <a:schemeClr val="dk1"/>
          </a:fontRef>
        </p:style>
        <p:txBody>
          <a:bodyPr rtlCol="0" anchor="ctr"/>
          <a:lstStyle/>
          <a:p>
            <a:pPr indent="180975" algn="just"/>
            <a:endParaRPr lang="ru-RU" sz="1300" dirty="0" smtClean="0">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4217956734"/>
              </p:ext>
            </p:extLst>
          </p:nvPr>
        </p:nvGraphicFramePr>
        <p:xfrm>
          <a:off x="321455" y="1147313"/>
          <a:ext cx="8505686" cy="6358641"/>
        </p:xfrm>
        <a:graphic>
          <a:graphicData uri="http://schemas.openxmlformats.org/drawingml/2006/table">
            <a:tbl>
              <a:tblPr firstRow="1" bandRow="1">
                <a:tableStyleId>{5940675A-B579-460E-94D1-54222C63F5DA}</a:tableStyleId>
              </a:tblPr>
              <a:tblGrid>
                <a:gridCol w="3646696"/>
                <a:gridCol w="4858990"/>
              </a:tblGrid>
              <a:tr h="649777">
                <a:tc>
                  <a:txBody>
                    <a:bodyPr/>
                    <a:lstStyle/>
                    <a:p>
                      <a:pPr algn="ctr"/>
                      <a:r>
                        <a:rPr lang="ru-RU" sz="1200" b="1" i="0" u="none" strike="noStrike" baseline="0" dirty="0" smtClean="0">
                          <a:latin typeface="Times New Roman" panose="02020603050405020304" pitchFamily="18" charset="0"/>
                          <a:cs typeface="Times New Roman" panose="02020603050405020304" pitchFamily="18" charset="0"/>
                        </a:rPr>
                        <a:t>Лицензионные требования, предъявляемые к соискателям лицензии (пункты 4, 5 Положения о лицензировании)</a:t>
                      </a:r>
                      <a:endParaRPr lang="ru-RU" sz="1200" b="1" dirty="0">
                        <a:latin typeface="Times New Roman" panose="02020603050405020304" pitchFamily="18" charset="0"/>
                        <a:cs typeface="Times New Roman" panose="02020603050405020304" pitchFamily="18" charset="0"/>
                      </a:endParaRPr>
                    </a:p>
                  </a:txBody>
                  <a:tcP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i="0" u="none" strike="noStrike" baseline="0" dirty="0" smtClean="0">
                          <a:latin typeface="Times New Roman" panose="02020603050405020304" pitchFamily="18" charset="0"/>
                          <a:cs typeface="Times New Roman" panose="02020603050405020304" pitchFamily="18" charset="0"/>
                        </a:rPr>
                        <a:t>Документы, предоставляемые в лицензионный орган (пункт 10 Положения о лицензировании) </a:t>
                      </a:r>
                    </a:p>
                    <a:p>
                      <a:pPr algn="ctr"/>
                      <a:endParaRPr lang="ru-RU" sz="1200" b="1" dirty="0">
                        <a:latin typeface="Times New Roman" panose="02020603050405020304" pitchFamily="18" charset="0"/>
                        <a:cs typeface="Times New Roman" panose="02020603050405020304" pitchFamily="18" charset="0"/>
                      </a:endParaRPr>
                    </a:p>
                  </a:txBody>
                  <a:tcPr>
                    <a:solidFill>
                      <a:schemeClr val="accent5">
                        <a:lumMod val="20000"/>
                        <a:lumOff val="80000"/>
                      </a:schemeClr>
                    </a:solidFill>
                  </a:tcPr>
                </a:tc>
              </a:tr>
              <a:tr h="2475340">
                <a:tc>
                  <a:txBody>
                    <a:bodyPr/>
                    <a:lstStyle/>
                    <a:p>
                      <a:pPr algn="just"/>
                      <a:r>
                        <a:rPr lang="ru-RU" sz="1400" dirty="0" smtClean="0">
                          <a:latin typeface="Times New Roman" panose="02020603050405020304" pitchFamily="18" charset="0"/>
                          <a:cs typeface="Times New Roman" panose="02020603050405020304" pitchFamily="18" charset="0"/>
                        </a:rPr>
                        <a:t>Наличие </a:t>
                      </a:r>
                      <a:r>
                        <a:rPr lang="ru-RU" sz="1400" dirty="0" smtClean="0">
                          <a:latin typeface="Times New Roman" panose="02020603050405020304" pitchFamily="18" charset="0"/>
                          <a:cs typeface="Times New Roman" panose="02020603050405020304" pitchFamily="18" charset="0"/>
                        </a:rPr>
                        <a:t>условий для практической подготовки обучающихся, обеспечивающейся путем их участия в осуществлении медицинской деятельности или фармацевтической деятельности, в соответствии с </a:t>
                      </a:r>
                      <a:r>
                        <a:rPr lang="ru-RU" sz="1400" dirty="0" smtClean="0">
                          <a:latin typeface="Times New Roman" panose="02020603050405020304" pitchFamily="18" charset="0"/>
                          <a:cs typeface="Times New Roman" panose="02020603050405020304" pitchFamily="18" charset="0"/>
                          <a:hlinkClick r:id="rId4"/>
                        </a:rPr>
                        <a:t>частью 4 статьи 82</a:t>
                      </a:r>
                      <a:r>
                        <a:rPr lang="ru-RU" sz="1400" dirty="0" smtClean="0">
                          <a:latin typeface="Times New Roman" panose="02020603050405020304" pitchFamily="18" charset="0"/>
                          <a:cs typeface="Times New Roman" panose="02020603050405020304" pitchFamily="18" charset="0"/>
                        </a:rPr>
                        <a:t> Федерального закона "Об образовании в Российской Федерации" - для образовательных программ медицинского образования и фармацевтического образования</a:t>
                      </a:r>
                      <a:endParaRPr lang="ru-RU" sz="1400" dirty="0">
                        <a:latin typeface="Times New Roman" panose="02020603050405020304" pitchFamily="18" charset="0"/>
                        <a:cs typeface="Times New Roman" panose="02020603050405020304" pitchFamily="18" charset="0"/>
                      </a:endParaRPr>
                    </a:p>
                  </a:txBody>
                  <a:tcPr/>
                </a:tc>
                <a:tc>
                  <a:txBody>
                    <a:bodyPr/>
                    <a:lstStyle/>
                    <a:p>
                      <a:pPr algn="just"/>
                      <a:r>
                        <a:rPr lang="ru-RU" sz="1400" b="0" i="0" u="none" strike="noStrike" baseline="0" dirty="0" smtClean="0">
                          <a:latin typeface="Times New Roman" panose="02020603050405020304" pitchFamily="18" charset="0"/>
                          <a:cs typeface="Times New Roman" panose="02020603050405020304" pitchFamily="18" charset="0"/>
                        </a:rPr>
                        <a:t>Копия </a:t>
                      </a:r>
                      <a:r>
                        <a:rPr lang="ru-RU" sz="1400" b="0" i="0" u="none" strike="noStrike" baseline="0" dirty="0" smtClean="0">
                          <a:latin typeface="Times New Roman" panose="02020603050405020304" pitchFamily="18" charset="0"/>
                          <a:cs typeface="Times New Roman" panose="02020603050405020304" pitchFamily="18" charset="0"/>
                        </a:rPr>
                        <a:t>договора, заключенного соискателем лицензии в соответствии с частью 5 статьи 82 Федерального закона "Об образовании в Российской Федерации", подтверждающего наличие условий для реализации практической подготовки обучающихся по профессиональным образовательным программам медицинского образования и фармацевтического образования (при наличии образовательных программ); Типовая форма договора утверждена приказом Минздрава России от 30.06.2016 № 435н. </a:t>
                      </a:r>
                    </a:p>
                  </a:txBody>
                  <a:tcPr/>
                </a:tc>
              </a:tr>
              <a:tr h="3233524">
                <a:tc>
                  <a:txBody>
                    <a:bodyPr/>
                    <a:lstStyle/>
                    <a:p>
                      <a:pPr algn="just"/>
                      <a:r>
                        <a:rPr lang="ru-RU" sz="1400" dirty="0" smtClean="0">
                          <a:latin typeface="Times New Roman" panose="02020603050405020304" pitchFamily="18" charset="0"/>
                          <a:cs typeface="Times New Roman" panose="02020603050405020304" pitchFamily="18" charset="0"/>
                        </a:rPr>
                        <a:t>Соответствие </a:t>
                      </a:r>
                      <a:r>
                        <a:rPr lang="ru-RU" sz="1400" dirty="0" smtClean="0">
                          <a:latin typeface="Times New Roman" panose="02020603050405020304" pitchFamily="18" charset="0"/>
                          <a:cs typeface="Times New Roman" panose="02020603050405020304" pitchFamily="18" charset="0"/>
                        </a:rPr>
                        <a:t>требованиям </a:t>
                      </a:r>
                      <a:r>
                        <a:rPr lang="ru-RU" sz="1400" dirty="0" smtClean="0">
                          <a:latin typeface="Times New Roman" panose="02020603050405020304" pitchFamily="18" charset="0"/>
                          <a:cs typeface="Times New Roman" panose="02020603050405020304" pitchFamily="18" charset="0"/>
                          <a:hlinkClick r:id="rId5"/>
                        </a:rPr>
                        <a:t>статьи 15.2</a:t>
                      </a:r>
                      <a:r>
                        <a:rPr lang="ru-RU" sz="1400" dirty="0" smtClean="0">
                          <a:latin typeface="Times New Roman" panose="02020603050405020304" pitchFamily="18" charset="0"/>
                          <a:cs typeface="Times New Roman" panose="02020603050405020304" pitchFamily="18" charset="0"/>
                        </a:rPr>
                        <a:t> Закона Российской Федерации "О частной детективной и охранной деятельности в Российской Федерации" - для организаций, осуществляющих образовательную деятельность по основным программам профессионального обучения для работы в качестве частных детективов, частных охранников и дополнительным профессиональным программам руководителей частных охранных организаций</a:t>
                      </a:r>
                      <a:endParaRPr lang="ru-RU" sz="1400" dirty="0">
                        <a:latin typeface="Times New Roman" panose="02020603050405020304" pitchFamily="18" charset="0"/>
                        <a:cs typeface="Times New Roman" panose="02020603050405020304" pitchFamily="18" charset="0"/>
                      </a:endParaRPr>
                    </a:p>
                  </a:txBody>
                  <a:tcPr/>
                </a:tc>
                <a:tc>
                  <a:txBody>
                    <a:bodyPr/>
                    <a:lstStyle/>
                    <a:p>
                      <a:pPr algn="just"/>
                      <a:r>
                        <a:rPr lang="ru-RU" sz="1400" b="0" i="0" u="none" strike="noStrike" baseline="0" dirty="0" smtClean="0">
                          <a:latin typeface="Times New Roman" panose="02020603050405020304" pitchFamily="18" charset="0"/>
                          <a:cs typeface="Times New Roman" panose="02020603050405020304" pitchFamily="18" charset="0"/>
                        </a:rPr>
                        <a:t>Сведения </a:t>
                      </a:r>
                      <a:r>
                        <a:rPr lang="ru-RU" sz="1400" b="0" i="0" u="none" strike="noStrike" baseline="0" dirty="0" smtClean="0">
                          <a:latin typeface="Times New Roman" panose="02020603050405020304" pitchFamily="18" charset="0"/>
                          <a:cs typeface="Times New Roman" panose="02020603050405020304" pitchFamily="18" charset="0"/>
                        </a:rPr>
                        <a:t>о гражданах, являющихся учредителями организаций, планирующих осуществлять образовательную деятельность по основным программам профессионального обучения для работы в качестве частных детективов, частных охранников и дополнительным профессиональным программам руководителей частных охранных организаций, а также гражданах, являющихся учредителями (участниками) организаций, выступающих в качестве учредителей организаций, планирующих осуществлять образовательную деятельность по основным программам профессионального </a:t>
                      </a:r>
                      <a:r>
                        <a:rPr lang="ru-RU" sz="1400" b="0" i="0" u="none" strike="noStrike" baseline="0" dirty="0" smtClean="0">
                          <a:latin typeface="Times New Roman" panose="02020603050405020304" pitchFamily="18" charset="0"/>
                          <a:cs typeface="Times New Roman" panose="02020603050405020304" pitchFamily="18" charset="0"/>
                        </a:rPr>
                        <a:t>" </a:t>
                      </a:r>
                      <a:endParaRPr lang="ru-RU" sz="1400" b="0" i="0" u="none" strike="noStrike" baseline="0" dirty="0" smtClean="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7942805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154776" y="1004121"/>
            <a:ext cx="8834447" cy="5722323"/>
          </a:xfrm>
          <a:prstGeom prst="roundRect">
            <a:avLst>
              <a:gd name="adj" fmla="val 4823"/>
            </a:avLst>
          </a:prstGeom>
          <a:solidFill>
            <a:srgbClr val="3D4187"/>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endParaRPr lang="ru-RU" sz="1600" kern="0" dirty="0" smtClean="0">
              <a:solidFill>
                <a:schemeClr val="bg1"/>
              </a:solidFill>
              <a:latin typeface="Times New Roman" panose="02020603050405020304" pitchFamily="18" charset="0"/>
              <a:cs typeface="Times New Roman" panose="02020603050405020304" pitchFamily="18" charset="0"/>
            </a:endParaRPr>
          </a:p>
          <a:p>
            <a:pPr lvl="0"/>
            <a:endParaRPr lang="ru-RU" dirty="0"/>
          </a:p>
        </p:txBody>
      </p:sp>
      <p:sp>
        <p:nvSpPr>
          <p:cNvPr id="2" name="Скругленный прямоугольник 1"/>
          <p:cNvSpPr/>
          <p:nvPr/>
        </p:nvSpPr>
        <p:spPr>
          <a:xfrm>
            <a:off x="316857" y="1147313"/>
            <a:ext cx="8510284" cy="5425417"/>
          </a:xfrm>
          <a:prstGeom prst="roundRect">
            <a:avLst>
              <a:gd name="adj" fmla="val 41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t>2016 г. № 1386 </a:t>
            </a:r>
            <a:endParaRPr lang="ru-RU" dirty="0"/>
          </a:p>
        </p:txBody>
      </p:sp>
      <p:sp>
        <p:nvSpPr>
          <p:cNvPr id="10" name="Прямоугольник 9"/>
          <p:cNvSpPr/>
          <p:nvPr/>
        </p:nvSpPr>
        <p:spPr>
          <a:xfrm>
            <a:off x="1857356" y="236493"/>
            <a:ext cx="7164288" cy="49237"/>
          </a:xfrm>
          <a:prstGeom prst="rect">
            <a:avLst/>
          </a:prstGeom>
          <a:gradFill flip="none" rotWithShape="1">
            <a:gsLst>
              <a:gs pos="0">
                <a:srgbClr val="06068F"/>
              </a:gs>
              <a:gs pos="100000">
                <a:srgbClr val="FFFFFF"/>
              </a:gs>
            </a:gsLst>
            <a:path path="circle">
              <a:fillToRect l="100000" t="100000"/>
            </a:path>
            <a:tileRect r="-100000" b="-10000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dirty="0">
              <a:solidFill>
                <a:srgbClr val="7A3D00"/>
              </a:solidFill>
              <a:latin typeface="Arial" panose="020B0604020202020204" pitchFamily="34" charset="0"/>
              <a:cs typeface="Arial" panose="020B0604020202020204" pitchFamily="34" charset="0"/>
            </a:endParaRPr>
          </a:p>
        </p:txBody>
      </p:sp>
      <p:pic>
        <p:nvPicPr>
          <p:cNvPr id="12" name="Изображение 11" descr="gerb1.png"/>
          <p:cNvPicPr>
            <a:picLocks noChangeAspect="1"/>
          </p:cNvPicPr>
          <p:nvPr/>
        </p:nvPicPr>
        <p:blipFill rotWithShape="1">
          <a:blip r:embed="rId3" cstate="print">
            <a:alphaModFix/>
            <a:extLst>
              <a:ext uri="{28A0092B-C50C-407E-A947-70E740481C1C}">
                <a14:useLocalDpi xmlns:a14="http://schemas.microsoft.com/office/drawing/2010/main" val="0"/>
              </a:ext>
            </a:extLst>
          </a:blip>
          <a:srcRect r="1220"/>
          <a:stretch/>
        </p:blipFill>
        <p:spPr>
          <a:xfrm flipH="1">
            <a:off x="0" y="1"/>
            <a:ext cx="642910" cy="558560"/>
          </a:xfrm>
          <a:prstGeom prst="rect">
            <a:avLst/>
          </a:prstGeom>
        </p:spPr>
      </p:pic>
      <p:sp>
        <p:nvSpPr>
          <p:cNvPr id="9" name="Прямоугольник 15"/>
          <p:cNvSpPr>
            <a:spLocks noChangeArrowheads="1"/>
          </p:cNvSpPr>
          <p:nvPr/>
        </p:nvSpPr>
        <p:spPr bwMode="auto">
          <a:xfrm>
            <a:off x="3500432" y="-24"/>
            <a:ext cx="5499553" cy="215444"/>
          </a:xfrm>
          <a:prstGeom prst="rect">
            <a:avLst/>
          </a:prstGeom>
          <a:noFill/>
          <a:ln w="9525">
            <a:noFill/>
            <a:miter lim="800000"/>
            <a:headEnd/>
            <a:tailEnd/>
          </a:ln>
        </p:spPr>
        <p:txBody>
          <a:bodyPr wrap="square">
            <a:spAutoFit/>
          </a:bodyPr>
          <a:lstStyle/>
          <a:p>
            <a:pPr algn="r">
              <a:defRPr/>
            </a:pPr>
            <a:r>
              <a:rPr lang="ru-RU" sz="800" b="1" dirty="0">
                <a:solidFill>
                  <a:schemeClr val="tx2">
                    <a:lumMod val="50000"/>
                  </a:schemeClr>
                </a:solidFill>
                <a:latin typeface="Arial" panose="020B0604020202020204" pitchFamily="34" charset="0"/>
                <a:cs typeface="Arial" panose="020B0604020202020204" pitchFamily="34" charset="0"/>
              </a:rPr>
              <a:t>ДЕПАРТАМЕНТ ОБРАЗОВАНИЯ И НАУКИ КОСТРОМСКОЙ ОБЛАСТИ</a:t>
            </a:r>
          </a:p>
        </p:txBody>
      </p:sp>
      <p:sp>
        <p:nvSpPr>
          <p:cNvPr id="21" name="Прямоугольник 15"/>
          <p:cNvSpPr>
            <a:spLocks noChangeArrowheads="1"/>
          </p:cNvSpPr>
          <p:nvPr/>
        </p:nvSpPr>
        <p:spPr bwMode="auto">
          <a:xfrm>
            <a:off x="0" y="296235"/>
            <a:ext cx="9144000" cy="707886"/>
          </a:xfrm>
          <a:prstGeom prst="rect">
            <a:avLst/>
          </a:prstGeom>
          <a:noFill/>
          <a:ln w="9525">
            <a:noFill/>
            <a:miter lim="800000"/>
            <a:headEnd/>
            <a:tailEnd/>
          </a:ln>
        </p:spPr>
        <p:txBody>
          <a:bodyPr wrap="square">
            <a:spAutoFit/>
          </a:bodyPr>
          <a:lstStyle/>
          <a:p>
            <a:pPr algn="ctr"/>
            <a:r>
              <a:rPr lang="ru-RU" sz="2000" b="1" cap="small" dirty="0">
                <a:latin typeface="Times New Roman" panose="02020603050405020304" pitchFamily="18" charset="0"/>
                <a:cs typeface="Times New Roman" panose="02020603050405020304" pitchFamily="18" charset="0"/>
              </a:rPr>
              <a:t>Лицензионные требования, предъявляемые к соискателю </a:t>
            </a:r>
            <a:endParaRPr lang="ru-RU" sz="2000" b="1" cap="small" dirty="0" smtClean="0">
              <a:latin typeface="Times New Roman" panose="02020603050405020304" pitchFamily="18" charset="0"/>
              <a:cs typeface="Times New Roman" panose="02020603050405020304" pitchFamily="18" charset="0"/>
            </a:endParaRPr>
          </a:p>
          <a:p>
            <a:pPr algn="ctr"/>
            <a:r>
              <a:rPr lang="ru-RU" sz="2000" b="1" cap="small" dirty="0" smtClean="0">
                <a:latin typeface="Times New Roman" panose="02020603050405020304" pitchFamily="18" charset="0"/>
                <a:cs typeface="Times New Roman" panose="02020603050405020304" pitchFamily="18" charset="0"/>
              </a:rPr>
              <a:t>лицензии </a:t>
            </a:r>
            <a:r>
              <a:rPr lang="ru-RU" sz="2000" b="1" cap="small" dirty="0">
                <a:latin typeface="Times New Roman" panose="02020603050405020304" pitchFamily="18" charset="0"/>
                <a:cs typeface="Times New Roman" panose="02020603050405020304" pitchFamily="18" charset="0"/>
              </a:rPr>
              <a:t>на осуществление образовательной деятельности</a:t>
            </a:r>
          </a:p>
        </p:txBody>
      </p:sp>
      <p:sp>
        <p:nvSpPr>
          <p:cNvPr id="16" name="Скругленный прямоугольник 15"/>
          <p:cNvSpPr/>
          <p:nvPr/>
        </p:nvSpPr>
        <p:spPr>
          <a:xfrm>
            <a:off x="384518" y="1285336"/>
            <a:ext cx="8339137" cy="5132717"/>
          </a:xfrm>
          <a:prstGeom prst="roundRect">
            <a:avLst>
              <a:gd name="adj" fmla="val 4840"/>
            </a:avLst>
          </a:prstGeom>
          <a:noFill/>
          <a:ln>
            <a:solidFill>
              <a:srgbClr val="002060"/>
            </a:solidFill>
          </a:ln>
        </p:spPr>
        <p:style>
          <a:lnRef idx="2">
            <a:schemeClr val="accent5"/>
          </a:lnRef>
          <a:fillRef idx="1">
            <a:schemeClr val="lt1"/>
          </a:fillRef>
          <a:effectRef idx="0">
            <a:schemeClr val="accent5"/>
          </a:effectRef>
          <a:fontRef idx="minor">
            <a:schemeClr val="dk1"/>
          </a:fontRef>
        </p:style>
        <p:txBody>
          <a:bodyPr rtlCol="0" anchor="ctr"/>
          <a:lstStyle/>
          <a:p>
            <a:pPr indent="180975" algn="just"/>
            <a:endParaRPr lang="ru-RU" sz="1300" dirty="0" smtClean="0">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483704788"/>
              </p:ext>
            </p:extLst>
          </p:nvPr>
        </p:nvGraphicFramePr>
        <p:xfrm>
          <a:off x="525162" y="1485793"/>
          <a:ext cx="8093676" cy="3291840"/>
        </p:xfrm>
        <a:graphic>
          <a:graphicData uri="http://schemas.openxmlformats.org/drawingml/2006/table">
            <a:tbl>
              <a:tblPr firstRow="1" bandRow="1">
                <a:tableStyleId>{5940675A-B579-460E-94D1-54222C63F5DA}</a:tableStyleId>
              </a:tblPr>
              <a:tblGrid>
                <a:gridCol w="3986453"/>
                <a:gridCol w="4107223"/>
              </a:tblGrid>
              <a:tr h="620911">
                <a:tc>
                  <a:txBody>
                    <a:bodyPr/>
                    <a:lstStyle/>
                    <a:p>
                      <a:pPr algn="ctr"/>
                      <a:r>
                        <a:rPr lang="ru-RU" sz="1200" b="1" i="0" u="none" strike="noStrike" baseline="0" dirty="0" smtClean="0">
                          <a:latin typeface="Times New Roman" panose="02020603050405020304" pitchFamily="18" charset="0"/>
                          <a:cs typeface="Times New Roman" panose="02020603050405020304" pitchFamily="18" charset="0"/>
                        </a:rPr>
                        <a:t>Лицензионные требования, предъявляемые к соискателям лицензии (пункты 4, 5 Положения о лицензировании)</a:t>
                      </a:r>
                      <a:endParaRPr lang="ru-RU" sz="1200" b="1" dirty="0">
                        <a:latin typeface="Times New Roman" panose="02020603050405020304" pitchFamily="18" charset="0"/>
                        <a:cs typeface="Times New Roman" panose="02020603050405020304" pitchFamily="18" charset="0"/>
                      </a:endParaRPr>
                    </a:p>
                  </a:txBody>
                  <a:tcP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i="0" u="none" strike="noStrike" baseline="0" dirty="0" smtClean="0">
                          <a:latin typeface="Times New Roman" panose="02020603050405020304" pitchFamily="18" charset="0"/>
                          <a:cs typeface="Times New Roman" panose="02020603050405020304" pitchFamily="18" charset="0"/>
                        </a:rPr>
                        <a:t>Документы, предоставляемые в лицензионный орган (пункт 10 Положения о лицензировании) </a:t>
                      </a:r>
                    </a:p>
                    <a:p>
                      <a:pPr algn="ctr"/>
                      <a:endParaRPr lang="ru-RU" sz="1200" b="1" dirty="0">
                        <a:latin typeface="Times New Roman" panose="02020603050405020304" pitchFamily="18" charset="0"/>
                        <a:cs typeface="Times New Roman" panose="02020603050405020304" pitchFamily="18" charset="0"/>
                      </a:endParaRPr>
                    </a:p>
                  </a:txBody>
                  <a:tcPr>
                    <a:solidFill>
                      <a:schemeClr val="accent5">
                        <a:lumMod val="20000"/>
                        <a:lumOff val="80000"/>
                      </a:schemeClr>
                    </a:solidFill>
                  </a:tcPr>
                </a:tc>
              </a:tr>
              <a:tr h="1641486">
                <a:tc>
                  <a:txBody>
                    <a:bodyPr/>
                    <a:lstStyle/>
                    <a:p>
                      <a:pPr algn="just"/>
                      <a:r>
                        <a:rPr lang="ru-RU" sz="1200" dirty="0" smtClean="0">
                          <a:latin typeface="Times New Roman" panose="02020603050405020304" pitchFamily="18" charset="0"/>
                          <a:cs typeface="Times New Roman" panose="02020603050405020304" pitchFamily="18" charset="0"/>
                        </a:rPr>
                        <a:t>наличие согласованных с Государственной инспекцией безопасности дорожного движения Министерства внутренних дел Российской Федерации программ подготовки (переподготовки) водителей автомототранспортных средств, трамваев и троллейбусов, а также ее заключения о соответствии учебно-материальной базы установленным требованиям - для образовательных программ подготовки водителей автомототранспортных средств в соответствии с </a:t>
                      </a:r>
                      <a:r>
                        <a:rPr lang="ru-RU" sz="1200" dirty="0" smtClean="0">
                          <a:latin typeface="Times New Roman" panose="02020603050405020304" pitchFamily="18" charset="0"/>
                          <a:cs typeface="Times New Roman" panose="02020603050405020304" pitchFamily="18" charset="0"/>
                          <a:hlinkClick r:id="rId4"/>
                        </a:rPr>
                        <a:t>частью 1 статьи 16</a:t>
                      </a:r>
                      <a:r>
                        <a:rPr lang="ru-RU" sz="1200" dirty="0" smtClean="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hlinkClick r:id="rId5"/>
                        </a:rPr>
                        <a:t>частью 1 статьи 20</a:t>
                      </a:r>
                      <a:r>
                        <a:rPr lang="ru-RU" sz="1200" dirty="0" smtClean="0">
                          <a:latin typeface="Times New Roman" panose="02020603050405020304" pitchFamily="18" charset="0"/>
                          <a:cs typeface="Times New Roman" panose="02020603050405020304" pitchFamily="18" charset="0"/>
                        </a:rPr>
                        <a:t> Федерального закона "О безопасности дорожного движения" и </a:t>
                      </a:r>
                      <a:r>
                        <a:rPr lang="ru-RU" sz="1200" dirty="0" smtClean="0">
                          <a:latin typeface="Times New Roman" panose="02020603050405020304" pitchFamily="18" charset="0"/>
                          <a:cs typeface="Times New Roman" panose="02020603050405020304" pitchFamily="18" charset="0"/>
                          <a:hlinkClick r:id="rId6"/>
                        </a:rPr>
                        <a:t>Указом</a:t>
                      </a:r>
                      <a:r>
                        <a:rPr lang="ru-RU" sz="1200" dirty="0" smtClean="0">
                          <a:latin typeface="Times New Roman" panose="02020603050405020304" pitchFamily="18" charset="0"/>
                          <a:cs typeface="Times New Roman" panose="02020603050405020304" pitchFamily="18" charset="0"/>
                        </a:rPr>
                        <a:t> Президента Российской Федерации от 15 июня 1998 г. N 711 "О дополнительных мерах по обеспечению безопасности дорожного движения"</a:t>
                      </a:r>
                      <a:endParaRPr lang="ru-RU" sz="1200" dirty="0">
                        <a:latin typeface="Times New Roman" panose="02020603050405020304" pitchFamily="18" charset="0"/>
                        <a:cs typeface="Times New Roman" panose="02020603050405020304" pitchFamily="18" charset="0"/>
                      </a:endParaRPr>
                    </a:p>
                  </a:txBody>
                  <a:tcPr/>
                </a:tc>
                <a:tc>
                  <a:txBody>
                    <a:bodyPr/>
                    <a:lstStyle/>
                    <a:p>
                      <a:pPr algn="just"/>
                      <a:r>
                        <a:rPr lang="ru-RU" sz="1200" b="0" i="0" u="none" strike="noStrike" baseline="0" dirty="0" smtClean="0">
                          <a:latin typeface="Times New Roman" panose="02020603050405020304" pitchFamily="18" charset="0"/>
                          <a:cs typeface="Times New Roman" panose="02020603050405020304" pitchFamily="18" charset="0"/>
                        </a:rPr>
                        <a:t>реквизиты выданного в установленном порядке Государственной инспекцией безопасности дорожного движения Министерства внутренних дел Российской Федерации заключения о соответствии учебно-материальной базы установленным требованиям (при наличии образовательных программ подготовки водителей автомототранспортных средств); копии программ подготовки (переподготовки) водителей автомототранспортных средств, трамваев и троллейбусов, согласованных с Государственной инспекцией безопасности дорожного движения Министерства внутренних дел Российской Федерации (при наличии образовательных программ) </a:t>
                      </a:r>
                    </a:p>
                  </a:txBody>
                  <a:tcPr/>
                </a:tc>
              </a:tr>
            </a:tbl>
          </a:graphicData>
        </a:graphic>
      </p:graphicFrame>
    </p:spTree>
    <p:extLst>
      <p:ext uri="{BB962C8B-B14F-4D97-AF65-F5344CB8AC3E}">
        <p14:creationId xmlns:p14="http://schemas.microsoft.com/office/powerpoint/2010/main" val="5992575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154776" y="942567"/>
            <a:ext cx="8834447" cy="5783878"/>
          </a:xfrm>
          <a:prstGeom prst="roundRect">
            <a:avLst>
              <a:gd name="adj" fmla="val 4823"/>
            </a:avLst>
          </a:prstGeom>
          <a:solidFill>
            <a:srgbClr val="3D4187"/>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endParaRPr lang="ru-RU" sz="1600" kern="0" dirty="0" smtClean="0">
              <a:solidFill>
                <a:schemeClr val="bg1"/>
              </a:solidFill>
              <a:latin typeface="Times New Roman" panose="02020603050405020304" pitchFamily="18" charset="0"/>
              <a:cs typeface="Times New Roman" panose="02020603050405020304" pitchFamily="18" charset="0"/>
            </a:endParaRPr>
          </a:p>
          <a:p>
            <a:pPr lvl="0"/>
            <a:endParaRPr lang="ru-RU" dirty="0"/>
          </a:p>
        </p:txBody>
      </p:sp>
      <p:sp>
        <p:nvSpPr>
          <p:cNvPr id="2" name="Скругленный прямоугольник 1"/>
          <p:cNvSpPr/>
          <p:nvPr/>
        </p:nvSpPr>
        <p:spPr>
          <a:xfrm>
            <a:off x="316857" y="1112808"/>
            <a:ext cx="8510284" cy="5459922"/>
          </a:xfrm>
          <a:prstGeom prst="roundRect">
            <a:avLst>
              <a:gd name="adj" fmla="val 41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t>2016 г. № 1386 </a:t>
            </a:r>
            <a:endParaRPr lang="ru-RU" dirty="0"/>
          </a:p>
        </p:txBody>
      </p:sp>
      <p:sp>
        <p:nvSpPr>
          <p:cNvPr id="10" name="Прямоугольник 9"/>
          <p:cNvSpPr/>
          <p:nvPr/>
        </p:nvSpPr>
        <p:spPr>
          <a:xfrm>
            <a:off x="1857356" y="236493"/>
            <a:ext cx="7164288" cy="49237"/>
          </a:xfrm>
          <a:prstGeom prst="rect">
            <a:avLst/>
          </a:prstGeom>
          <a:gradFill flip="none" rotWithShape="1">
            <a:gsLst>
              <a:gs pos="0">
                <a:srgbClr val="06068F"/>
              </a:gs>
              <a:gs pos="100000">
                <a:srgbClr val="FFFFFF"/>
              </a:gs>
            </a:gsLst>
            <a:path path="circle">
              <a:fillToRect l="100000" t="100000"/>
            </a:path>
            <a:tileRect r="-100000" b="-10000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dirty="0">
              <a:solidFill>
                <a:srgbClr val="7A3D00"/>
              </a:solidFill>
              <a:latin typeface="Arial" panose="020B0604020202020204" pitchFamily="34" charset="0"/>
              <a:cs typeface="Arial" panose="020B0604020202020204" pitchFamily="34" charset="0"/>
            </a:endParaRPr>
          </a:p>
        </p:txBody>
      </p:sp>
      <p:pic>
        <p:nvPicPr>
          <p:cNvPr id="12" name="Изображение 11" descr="gerb1.png"/>
          <p:cNvPicPr>
            <a:picLocks noChangeAspect="1"/>
          </p:cNvPicPr>
          <p:nvPr/>
        </p:nvPicPr>
        <p:blipFill rotWithShape="1">
          <a:blip r:embed="rId3" cstate="print">
            <a:alphaModFix/>
            <a:extLst>
              <a:ext uri="{28A0092B-C50C-407E-A947-70E740481C1C}">
                <a14:useLocalDpi xmlns:a14="http://schemas.microsoft.com/office/drawing/2010/main" val="0"/>
              </a:ext>
            </a:extLst>
          </a:blip>
          <a:srcRect r="1220"/>
          <a:stretch/>
        </p:blipFill>
        <p:spPr>
          <a:xfrm flipH="1">
            <a:off x="0" y="1"/>
            <a:ext cx="642910" cy="558560"/>
          </a:xfrm>
          <a:prstGeom prst="rect">
            <a:avLst/>
          </a:prstGeom>
        </p:spPr>
      </p:pic>
      <p:sp>
        <p:nvSpPr>
          <p:cNvPr id="9" name="Прямоугольник 15"/>
          <p:cNvSpPr>
            <a:spLocks noChangeArrowheads="1"/>
          </p:cNvSpPr>
          <p:nvPr/>
        </p:nvSpPr>
        <p:spPr bwMode="auto">
          <a:xfrm>
            <a:off x="3500432" y="-24"/>
            <a:ext cx="5499553" cy="215444"/>
          </a:xfrm>
          <a:prstGeom prst="rect">
            <a:avLst/>
          </a:prstGeom>
          <a:noFill/>
          <a:ln w="9525">
            <a:noFill/>
            <a:miter lim="800000"/>
            <a:headEnd/>
            <a:tailEnd/>
          </a:ln>
        </p:spPr>
        <p:txBody>
          <a:bodyPr wrap="square">
            <a:spAutoFit/>
          </a:bodyPr>
          <a:lstStyle/>
          <a:p>
            <a:pPr algn="r">
              <a:defRPr/>
            </a:pPr>
            <a:r>
              <a:rPr lang="ru-RU" sz="800" b="1" dirty="0">
                <a:solidFill>
                  <a:schemeClr val="tx2">
                    <a:lumMod val="50000"/>
                  </a:schemeClr>
                </a:solidFill>
                <a:latin typeface="Arial" panose="020B0604020202020204" pitchFamily="34" charset="0"/>
                <a:cs typeface="Arial" panose="020B0604020202020204" pitchFamily="34" charset="0"/>
              </a:rPr>
              <a:t>ДЕПАРТАМЕНТ ОБРАЗОВАНИЯ И НАУКИ КОСТРОМСКОЙ ОБЛАСТИ</a:t>
            </a:r>
          </a:p>
        </p:txBody>
      </p:sp>
      <p:sp>
        <p:nvSpPr>
          <p:cNvPr id="21" name="Прямоугольник 15"/>
          <p:cNvSpPr>
            <a:spLocks noChangeArrowheads="1"/>
          </p:cNvSpPr>
          <p:nvPr/>
        </p:nvSpPr>
        <p:spPr bwMode="auto">
          <a:xfrm>
            <a:off x="0" y="296235"/>
            <a:ext cx="9144000" cy="646331"/>
          </a:xfrm>
          <a:prstGeom prst="rect">
            <a:avLst/>
          </a:prstGeom>
          <a:noFill/>
          <a:ln w="9525">
            <a:noFill/>
            <a:miter lim="800000"/>
            <a:headEnd/>
            <a:tailEnd/>
          </a:ln>
        </p:spPr>
        <p:txBody>
          <a:bodyPr wrap="square">
            <a:spAutoFit/>
          </a:bodyPr>
          <a:lstStyle/>
          <a:p>
            <a:pPr algn="ctr"/>
            <a:r>
              <a:rPr lang="ru-RU" b="1" cap="small" dirty="0" smtClean="0">
                <a:latin typeface="Times New Roman" panose="02020603050405020304" pitchFamily="18" charset="0"/>
                <a:cs typeface="Times New Roman" panose="02020603050405020304" pitchFamily="18" charset="0"/>
              </a:rPr>
              <a:t>Основания </a:t>
            </a:r>
            <a:r>
              <a:rPr lang="ru-RU" b="1" cap="small" dirty="0">
                <a:latin typeface="Times New Roman" panose="02020603050405020304" pitchFamily="18" charset="0"/>
                <a:cs typeface="Times New Roman" panose="02020603050405020304" pitchFamily="18" charset="0"/>
              </a:rPr>
              <a:t>для </a:t>
            </a:r>
            <a:r>
              <a:rPr lang="ru-RU" b="1" cap="small" dirty="0" smtClean="0">
                <a:latin typeface="Times New Roman" panose="02020603050405020304" pitchFamily="18" charset="0"/>
                <a:cs typeface="Times New Roman" panose="02020603050405020304" pitchFamily="18" charset="0"/>
              </a:rPr>
              <a:t>отказа  в </a:t>
            </a:r>
            <a:r>
              <a:rPr lang="ru-RU" b="1" cap="small" dirty="0">
                <a:latin typeface="Times New Roman" panose="02020603050405020304" pitchFamily="18" charset="0"/>
                <a:cs typeface="Times New Roman" panose="02020603050405020304" pitchFamily="18" charset="0"/>
              </a:rPr>
              <a:t>предоставлении лицензии, </a:t>
            </a:r>
            <a:endParaRPr lang="ru-RU" b="1" cap="small" dirty="0" smtClean="0">
              <a:latin typeface="Times New Roman" panose="02020603050405020304" pitchFamily="18" charset="0"/>
              <a:cs typeface="Times New Roman" panose="02020603050405020304" pitchFamily="18" charset="0"/>
            </a:endParaRPr>
          </a:p>
          <a:p>
            <a:pPr algn="ctr"/>
            <a:r>
              <a:rPr lang="ru-RU" b="1" cap="small" dirty="0" smtClean="0">
                <a:latin typeface="Times New Roman" panose="02020603050405020304" pitchFamily="18" charset="0"/>
                <a:cs typeface="Times New Roman" panose="02020603050405020304" pitchFamily="18" charset="0"/>
              </a:rPr>
              <a:t>переоформлении </a:t>
            </a:r>
            <a:r>
              <a:rPr lang="ru-RU" b="1" cap="small" dirty="0">
                <a:latin typeface="Times New Roman" panose="02020603050405020304" pitchFamily="18" charset="0"/>
                <a:cs typeface="Times New Roman" panose="02020603050405020304" pitchFamily="18" charset="0"/>
              </a:rPr>
              <a:t>лицензии </a:t>
            </a:r>
          </a:p>
        </p:txBody>
      </p:sp>
      <p:sp>
        <p:nvSpPr>
          <p:cNvPr id="16" name="Скругленный прямоугольник 15"/>
          <p:cNvSpPr/>
          <p:nvPr/>
        </p:nvSpPr>
        <p:spPr>
          <a:xfrm>
            <a:off x="402431" y="1224951"/>
            <a:ext cx="8321224" cy="1708029"/>
          </a:xfrm>
          <a:prstGeom prst="roundRect">
            <a:avLst>
              <a:gd name="adj" fmla="val 13458"/>
            </a:avLst>
          </a:prstGeom>
          <a:noFill/>
          <a:ln>
            <a:solidFill>
              <a:srgbClr val="002060"/>
            </a:solidFill>
          </a:ln>
        </p:spPr>
        <p:style>
          <a:lnRef idx="2">
            <a:schemeClr val="accent5"/>
          </a:lnRef>
          <a:fillRef idx="1">
            <a:schemeClr val="lt1"/>
          </a:fillRef>
          <a:effectRef idx="0">
            <a:schemeClr val="accent5"/>
          </a:effectRef>
          <a:fontRef idx="minor">
            <a:schemeClr val="dk1"/>
          </a:fontRef>
        </p:style>
        <p:txBody>
          <a:bodyPr rtlCol="0" anchor="ctr"/>
          <a:lstStyle/>
          <a:p>
            <a:pPr algn="just"/>
            <a:r>
              <a:rPr lang="ru-RU" sz="1600" b="1" dirty="0">
                <a:latin typeface="Times New Roman" panose="02020603050405020304" pitchFamily="18" charset="0"/>
                <a:cs typeface="Times New Roman" panose="02020603050405020304" pitchFamily="18" charset="0"/>
              </a:rPr>
              <a:t>В соответствии с Федеральным законом № 99-ФЗ </a:t>
            </a:r>
            <a:r>
              <a:rPr lang="ru-RU" sz="1600" b="1" dirty="0" smtClean="0">
                <a:latin typeface="Times New Roman" panose="02020603050405020304" pitchFamily="18" charset="0"/>
                <a:cs typeface="Times New Roman" panose="02020603050405020304" pitchFamily="18" charset="0"/>
              </a:rPr>
              <a:t>«</a:t>
            </a:r>
            <a:r>
              <a:rPr lang="ru-RU" sz="1600" b="1" dirty="0">
                <a:latin typeface="Times New Roman" panose="02020603050405020304" pitchFamily="18" charset="0"/>
                <a:cs typeface="Times New Roman" panose="02020603050405020304" pitchFamily="18" charset="0"/>
              </a:rPr>
              <a:t>О лицензировании отдельных видов деятельности» </a:t>
            </a:r>
            <a:endParaRPr lang="ru-RU" sz="1600" dirty="0">
              <a:latin typeface="Times New Roman" panose="02020603050405020304" pitchFamily="18" charset="0"/>
              <a:cs typeface="Times New Roman" panose="02020603050405020304" pitchFamily="18" charset="0"/>
            </a:endParaRPr>
          </a:p>
          <a:p>
            <a:pPr indent="180975" algn="just"/>
            <a:r>
              <a:rPr lang="ru-RU" sz="1600" dirty="0">
                <a:latin typeface="Times New Roman" panose="02020603050405020304" pitchFamily="18" charset="0"/>
                <a:cs typeface="Times New Roman" panose="02020603050405020304" pitchFamily="18" charset="0"/>
              </a:rPr>
              <a:t>1. Наличие в заявлении и (или) документах, представленных соискателем лицензии или лицензиатом, недостоверной или искаженной информации; </a:t>
            </a:r>
          </a:p>
          <a:p>
            <a:pPr indent="180975" algn="just"/>
            <a:r>
              <a:rPr lang="ru-RU" sz="1600" dirty="0">
                <a:latin typeface="Times New Roman" panose="02020603050405020304" pitchFamily="18" charset="0"/>
                <a:cs typeface="Times New Roman" panose="02020603050405020304" pitchFamily="18" charset="0"/>
              </a:rPr>
              <a:t>2. Установленное в ходе проверки несоответствие соискателя лицензии или лицензиата лицензионным требованиям. </a:t>
            </a:r>
          </a:p>
        </p:txBody>
      </p:sp>
      <p:sp>
        <p:nvSpPr>
          <p:cNvPr id="13" name="Скругленный прямоугольник 12"/>
          <p:cNvSpPr/>
          <p:nvPr/>
        </p:nvSpPr>
        <p:spPr>
          <a:xfrm>
            <a:off x="402431" y="3027872"/>
            <a:ext cx="8339137" cy="3476445"/>
          </a:xfrm>
          <a:prstGeom prst="roundRect">
            <a:avLst>
              <a:gd name="adj" fmla="val 13458"/>
            </a:avLst>
          </a:prstGeom>
          <a:noFill/>
          <a:ln>
            <a:solidFill>
              <a:srgbClr val="002060"/>
            </a:solidFill>
          </a:ln>
        </p:spPr>
        <p:style>
          <a:lnRef idx="2">
            <a:schemeClr val="accent5"/>
          </a:lnRef>
          <a:fillRef idx="1">
            <a:schemeClr val="lt1"/>
          </a:fillRef>
          <a:effectRef idx="0">
            <a:schemeClr val="accent5"/>
          </a:effectRef>
          <a:fontRef idx="minor">
            <a:schemeClr val="dk1"/>
          </a:fontRef>
        </p:style>
        <p:txBody>
          <a:bodyPr rtlCol="0" anchor="ctr"/>
          <a:lstStyle/>
          <a:p>
            <a:pPr algn="just"/>
            <a:r>
              <a:rPr lang="ru-RU" sz="1600" b="1" dirty="0" smtClean="0">
                <a:latin typeface="Times New Roman" panose="02020603050405020304" pitchFamily="18" charset="0"/>
                <a:cs typeface="Times New Roman" panose="02020603050405020304" pitchFamily="18" charset="0"/>
              </a:rPr>
              <a:t>В </a:t>
            </a:r>
            <a:r>
              <a:rPr lang="ru-RU" sz="1600" b="1" dirty="0">
                <a:latin typeface="Times New Roman" panose="02020603050405020304" pitchFamily="18" charset="0"/>
                <a:cs typeface="Times New Roman" panose="02020603050405020304" pitchFamily="18" charset="0"/>
              </a:rPr>
              <a:t>соответствии с Федеральным Законом «Об образовании </a:t>
            </a:r>
            <a:r>
              <a:rPr lang="ru-RU" sz="1600" b="1" dirty="0" smtClean="0">
                <a:latin typeface="Times New Roman" panose="02020603050405020304" pitchFamily="18" charset="0"/>
                <a:cs typeface="Times New Roman" panose="02020603050405020304" pitchFamily="18" charset="0"/>
              </a:rPr>
              <a:t>в </a:t>
            </a:r>
            <a:r>
              <a:rPr lang="ru-RU" sz="1600" b="1" dirty="0">
                <a:latin typeface="Times New Roman" panose="02020603050405020304" pitchFamily="18" charset="0"/>
                <a:cs typeface="Times New Roman" panose="02020603050405020304" pitchFamily="18" charset="0"/>
              </a:rPr>
              <a:t>Российской Федерации» </a:t>
            </a:r>
            <a:endParaRPr lang="ru-RU" sz="1600" b="1" dirty="0" smtClean="0">
              <a:latin typeface="Times New Roman" panose="02020603050405020304" pitchFamily="18" charset="0"/>
              <a:cs typeface="Times New Roman" panose="02020603050405020304" pitchFamily="18" charset="0"/>
            </a:endParaRPr>
          </a:p>
          <a:p>
            <a:pPr algn="just"/>
            <a:endParaRPr lang="ru-RU" sz="1600" dirty="0">
              <a:latin typeface="Times New Roman" panose="02020603050405020304" pitchFamily="18" charset="0"/>
              <a:cs typeface="Times New Roman" panose="02020603050405020304" pitchFamily="18" charset="0"/>
            </a:endParaRPr>
          </a:p>
          <a:p>
            <a:pPr indent="85725" algn="just"/>
            <a:r>
              <a:rPr lang="ru-RU" sz="1600" dirty="0">
                <a:latin typeface="Times New Roman" panose="02020603050405020304" pitchFamily="18" charset="0"/>
                <a:cs typeface="Times New Roman" panose="02020603050405020304" pitchFamily="18" charset="0"/>
              </a:rPr>
              <a:t>1. Лицензирование образовательной деятельности не отнесено к компетенции лицензирующего органа; </a:t>
            </a:r>
          </a:p>
          <a:p>
            <a:pPr indent="85725" algn="just"/>
            <a:r>
              <a:rPr lang="ru-RU" sz="1600" dirty="0">
                <a:latin typeface="Times New Roman" panose="02020603050405020304" pitchFamily="18" charset="0"/>
                <a:cs typeface="Times New Roman" panose="02020603050405020304" pitchFamily="18" charset="0"/>
              </a:rPr>
              <a:t>2. Для лицензирования заявлена образовательная деятельность, по образовательным программам, которые соискатель лицензии или лицензиат не вправе </a:t>
            </a:r>
            <a:r>
              <a:rPr lang="ru-RU" sz="1600" dirty="0" smtClean="0">
                <a:latin typeface="Times New Roman" panose="02020603050405020304" pitchFamily="18" charset="0"/>
                <a:cs typeface="Times New Roman" panose="02020603050405020304" pitchFamily="18" charset="0"/>
              </a:rPr>
              <a:t>реализовывать.</a:t>
            </a:r>
          </a:p>
          <a:p>
            <a:pPr indent="85725" algn="just"/>
            <a:r>
              <a:rPr lang="ru-RU" sz="1600" dirty="0" smtClean="0">
                <a:latin typeface="Times New Roman" panose="02020603050405020304" pitchFamily="18" charset="0"/>
                <a:cs typeface="Times New Roman" panose="02020603050405020304" pitchFamily="18" charset="0"/>
              </a:rPr>
              <a:t>3. Наличие </a:t>
            </a:r>
            <a:r>
              <a:rPr lang="ru-RU" sz="1600" dirty="0">
                <a:latin typeface="Times New Roman" panose="02020603050405020304" pitchFamily="18" charset="0"/>
                <a:cs typeface="Times New Roman" panose="02020603050405020304" pitchFamily="18" charset="0"/>
              </a:rPr>
              <a:t>у лицензиата неисполненного предписания </a:t>
            </a:r>
            <a:r>
              <a:rPr lang="ru-RU" sz="1600" dirty="0" smtClean="0">
                <a:latin typeface="Times New Roman" panose="02020603050405020304" pitchFamily="18" charset="0"/>
                <a:cs typeface="Times New Roman" panose="02020603050405020304" pitchFamily="18" charset="0"/>
              </a:rPr>
              <a:t>департамента образования и науки Костромской области при </a:t>
            </a:r>
            <a:r>
              <a:rPr lang="ru-RU" sz="1600" dirty="0">
                <a:latin typeface="Times New Roman" panose="02020603050405020304" pitchFamily="18" charset="0"/>
                <a:cs typeface="Times New Roman" panose="02020603050405020304" pitchFamily="18" charset="0"/>
              </a:rPr>
              <a:t>переоформлении лицензии в связи с намерением лицензиата осуществлять образовательную деятельность по адресу места ее осуществления, не указанному в лицензии, с намерением лицензиата осуществлять образовательную деятельность в филиале, не указанном в лицензии, а также в связи с намерением лицензиата оказывать образовательные услуги по реализации новых образовательных программ, не указанных в лицензии. </a:t>
            </a:r>
          </a:p>
        </p:txBody>
      </p:sp>
    </p:spTree>
    <p:extLst>
      <p:ext uri="{BB962C8B-B14F-4D97-AF65-F5344CB8AC3E}">
        <p14:creationId xmlns:p14="http://schemas.microsoft.com/office/powerpoint/2010/main" val="16686758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154776" y="969579"/>
            <a:ext cx="8834447" cy="5756866"/>
          </a:xfrm>
          <a:prstGeom prst="roundRect">
            <a:avLst>
              <a:gd name="adj" fmla="val 4823"/>
            </a:avLst>
          </a:prstGeom>
          <a:solidFill>
            <a:srgbClr val="3D4187"/>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endParaRPr lang="ru-RU" sz="1600" kern="0" dirty="0" smtClean="0">
              <a:solidFill>
                <a:schemeClr val="bg1"/>
              </a:solidFill>
              <a:latin typeface="Times New Roman" panose="02020603050405020304" pitchFamily="18" charset="0"/>
              <a:cs typeface="Times New Roman" panose="02020603050405020304" pitchFamily="18" charset="0"/>
            </a:endParaRPr>
          </a:p>
          <a:p>
            <a:pPr lvl="0"/>
            <a:endParaRPr lang="ru-RU" dirty="0"/>
          </a:p>
        </p:txBody>
      </p:sp>
      <p:sp>
        <p:nvSpPr>
          <p:cNvPr id="2" name="Скругленный прямоугольник 1"/>
          <p:cNvSpPr/>
          <p:nvPr/>
        </p:nvSpPr>
        <p:spPr>
          <a:xfrm>
            <a:off x="316857" y="1123293"/>
            <a:ext cx="8510284" cy="5449437"/>
          </a:xfrm>
          <a:prstGeom prst="roundRect">
            <a:avLst>
              <a:gd name="adj" fmla="val 41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t>2016 г. № 1386 </a:t>
            </a:r>
            <a:endParaRPr lang="ru-RU" dirty="0"/>
          </a:p>
        </p:txBody>
      </p:sp>
      <p:sp>
        <p:nvSpPr>
          <p:cNvPr id="10" name="Прямоугольник 9"/>
          <p:cNvSpPr/>
          <p:nvPr/>
        </p:nvSpPr>
        <p:spPr>
          <a:xfrm>
            <a:off x="1857356" y="236493"/>
            <a:ext cx="7164288" cy="49237"/>
          </a:xfrm>
          <a:prstGeom prst="rect">
            <a:avLst/>
          </a:prstGeom>
          <a:gradFill flip="none" rotWithShape="1">
            <a:gsLst>
              <a:gs pos="0">
                <a:srgbClr val="06068F"/>
              </a:gs>
              <a:gs pos="100000">
                <a:srgbClr val="FFFFFF"/>
              </a:gs>
            </a:gsLst>
            <a:path path="circle">
              <a:fillToRect l="100000" t="100000"/>
            </a:path>
            <a:tileRect r="-100000" b="-10000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dirty="0">
              <a:solidFill>
                <a:srgbClr val="7A3D00"/>
              </a:solidFill>
              <a:latin typeface="Arial" panose="020B0604020202020204" pitchFamily="34" charset="0"/>
              <a:cs typeface="Arial" panose="020B0604020202020204" pitchFamily="34" charset="0"/>
            </a:endParaRPr>
          </a:p>
        </p:txBody>
      </p:sp>
      <p:pic>
        <p:nvPicPr>
          <p:cNvPr id="12" name="Изображение 11" descr="gerb1.png"/>
          <p:cNvPicPr>
            <a:picLocks noChangeAspect="1"/>
          </p:cNvPicPr>
          <p:nvPr/>
        </p:nvPicPr>
        <p:blipFill rotWithShape="1">
          <a:blip r:embed="rId3" cstate="print">
            <a:alphaModFix/>
            <a:extLst>
              <a:ext uri="{28A0092B-C50C-407E-A947-70E740481C1C}">
                <a14:useLocalDpi xmlns:a14="http://schemas.microsoft.com/office/drawing/2010/main" val="0"/>
              </a:ext>
            </a:extLst>
          </a:blip>
          <a:srcRect r="1220"/>
          <a:stretch/>
        </p:blipFill>
        <p:spPr>
          <a:xfrm flipH="1">
            <a:off x="0" y="1"/>
            <a:ext cx="642910" cy="558560"/>
          </a:xfrm>
          <a:prstGeom prst="rect">
            <a:avLst/>
          </a:prstGeom>
        </p:spPr>
      </p:pic>
      <p:sp>
        <p:nvSpPr>
          <p:cNvPr id="9" name="Прямоугольник 15"/>
          <p:cNvSpPr>
            <a:spLocks noChangeArrowheads="1"/>
          </p:cNvSpPr>
          <p:nvPr/>
        </p:nvSpPr>
        <p:spPr bwMode="auto">
          <a:xfrm>
            <a:off x="3500432" y="-24"/>
            <a:ext cx="5499553" cy="215444"/>
          </a:xfrm>
          <a:prstGeom prst="rect">
            <a:avLst/>
          </a:prstGeom>
          <a:noFill/>
          <a:ln w="9525">
            <a:noFill/>
            <a:miter lim="800000"/>
            <a:headEnd/>
            <a:tailEnd/>
          </a:ln>
        </p:spPr>
        <p:txBody>
          <a:bodyPr wrap="square">
            <a:spAutoFit/>
          </a:bodyPr>
          <a:lstStyle/>
          <a:p>
            <a:pPr algn="r">
              <a:defRPr/>
            </a:pPr>
            <a:r>
              <a:rPr lang="ru-RU" sz="800" b="1" dirty="0">
                <a:solidFill>
                  <a:schemeClr val="tx2">
                    <a:lumMod val="50000"/>
                  </a:schemeClr>
                </a:solidFill>
                <a:latin typeface="Arial" panose="020B0604020202020204" pitchFamily="34" charset="0"/>
                <a:cs typeface="Arial" panose="020B0604020202020204" pitchFamily="34" charset="0"/>
              </a:rPr>
              <a:t>ДЕПАРТАМЕНТ ОБРАЗОВАНИЯ И НАУКИ КОСТРОМСКОЙ ОБЛАСТИ</a:t>
            </a:r>
          </a:p>
        </p:txBody>
      </p:sp>
      <p:sp>
        <p:nvSpPr>
          <p:cNvPr id="16" name="Скругленный прямоугольник 15"/>
          <p:cNvSpPr/>
          <p:nvPr/>
        </p:nvSpPr>
        <p:spPr>
          <a:xfrm>
            <a:off x="384518" y="1989721"/>
            <a:ext cx="8339137" cy="4298936"/>
          </a:xfrm>
          <a:prstGeom prst="roundRect">
            <a:avLst>
              <a:gd name="adj" fmla="val 13458"/>
            </a:avLst>
          </a:prstGeom>
          <a:noFill/>
          <a:ln>
            <a:solidFill>
              <a:srgbClr val="002060"/>
            </a:solidFill>
          </a:ln>
        </p:spPr>
        <p:style>
          <a:lnRef idx="2">
            <a:schemeClr val="accent5"/>
          </a:lnRef>
          <a:fillRef idx="1">
            <a:schemeClr val="lt1"/>
          </a:fillRef>
          <a:effectRef idx="0">
            <a:schemeClr val="accent5"/>
          </a:effectRef>
          <a:fontRef idx="minor">
            <a:schemeClr val="dk1"/>
          </a:fontRef>
        </p:style>
        <p:txBody>
          <a:bodyPr rtlCol="0" anchor="ctr"/>
          <a:lstStyle/>
          <a:p>
            <a:pPr indent="180975" algn="just"/>
            <a:endParaRPr lang="ru-RU" sz="1300" dirty="0" smtClean="0">
              <a:latin typeface="Times New Roman" panose="02020603050405020304" pitchFamily="18" charset="0"/>
              <a:cs typeface="Times New Roman" panose="02020603050405020304" pitchFamily="18" charset="0"/>
            </a:endParaRPr>
          </a:p>
        </p:txBody>
      </p:sp>
      <p:sp>
        <p:nvSpPr>
          <p:cNvPr id="18" name="Скругленный прямоугольник 17"/>
          <p:cNvSpPr/>
          <p:nvPr/>
        </p:nvSpPr>
        <p:spPr>
          <a:xfrm>
            <a:off x="384519" y="1253358"/>
            <a:ext cx="8339137" cy="515058"/>
          </a:xfrm>
          <a:prstGeom prst="roundRect">
            <a:avLst>
              <a:gd name="adj" fmla="val 26835"/>
            </a:avLst>
          </a:prstGeom>
          <a:ln>
            <a:solidFill>
              <a:srgbClr val="00206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ru-RU" b="1" cap="small" dirty="0" smtClean="0">
                <a:latin typeface="Times New Roman" panose="02020603050405020304" pitchFamily="18" charset="0"/>
                <a:cs typeface="Times New Roman" panose="02020603050405020304" pitchFamily="18" charset="0"/>
              </a:rPr>
              <a:t>Полезные ссылки</a:t>
            </a:r>
            <a:endParaRPr lang="ru-RU" b="1" cap="small" dirty="0">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861152" y="2346385"/>
            <a:ext cx="7196086" cy="939389"/>
          </a:xfrm>
          <a:prstGeom prst="roundRect">
            <a:avLst>
              <a:gd name="adj" fmla="val 13458"/>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marL="342900" indent="-342900" algn="just">
              <a:buFont typeface="+mj-lt"/>
              <a:buAutoNum type="arabicParenR"/>
            </a:pPr>
            <a:r>
              <a:rPr lang="en-US" sz="1600" dirty="0">
                <a:latin typeface="Times New Roman" panose="02020603050405020304" pitchFamily="18" charset="0"/>
                <a:cs typeface="Times New Roman" panose="02020603050405020304" pitchFamily="18" charset="0"/>
                <a:hlinkClick r:id="rId4"/>
              </a:rPr>
              <a:t>http://dekonadzor.ru</a:t>
            </a:r>
            <a:endParaRPr lang="ru-RU" sz="1600" dirty="0">
              <a:latin typeface="Times New Roman" panose="02020603050405020304" pitchFamily="18" charset="0"/>
              <a:cs typeface="Times New Roman" panose="02020603050405020304" pitchFamily="18" charset="0"/>
            </a:endParaRPr>
          </a:p>
          <a:p>
            <a:pPr marL="342900" indent="-342900" algn="just">
              <a:buFont typeface="+mj-lt"/>
              <a:buAutoNum type="arabicParenR"/>
            </a:pPr>
            <a:r>
              <a:rPr lang="en-US" sz="1600" dirty="0">
                <a:latin typeface="Times New Roman" panose="02020603050405020304" pitchFamily="18" charset="0"/>
                <a:cs typeface="Times New Roman" panose="02020603050405020304" pitchFamily="18" charset="0"/>
                <a:hlinkClick r:id="rId5"/>
              </a:rPr>
              <a:t>https://</a:t>
            </a:r>
            <a:r>
              <a:rPr lang="en-US" sz="1600" dirty="0" smtClean="0">
                <a:latin typeface="Times New Roman" panose="02020603050405020304" pitchFamily="18" charset="0"/>
                <a:cs typeface="Times New Roman" panose="02020603050405020304" pitchFamily="18" charset="0"/>
                <a:hlinkClick r:id="rId5"/>
              </a:rPr>
              <a:t>www.gosuslugi.ru</a:t>
            </a:r>
            <a:endParaRPr lang="ru-RU" sz="1600" dirty="0" smtClean="0">
              <a:latin typeface="Times New Roman" panose="02020603050405020304" pitchFamily="18" charset="0"/>
              <a:cs typeface="Times New Roman" panose="02020603050405020304" pitchFamily="18" charset="0"/>
            </a:endParaRPr>
          </a:p>
          <a:p>
            <a:pPr marL="342900" indent="-342900" algn="just">
              <a:buFont typeface="+mj-lt"/>
              <a:buAutoNum type="arabicParenR"/>
            </a:pPr>
            <a:r>
              <a:rPr lang="ru-RU" sz="1600" u="sng" dirty="0">
                <a:latin typeface="Times New Roman" panose="02020603050405020304" pitchFamily="18" charset="0"/>
                <a:cs typeface="Times New Roman" panose="02020603050405020304" pitchFamily="18" charset="0"/>
                <a:hlinkClick r:id="rId6"/>
              </a:rPr>
              <a:t>http://aknd.obrnadzor.gov.ru/GetLicense.aspx?Region=44</a:t>
            </a:r>
            <a:endParaRPr lang="ru-RU" sz="1600" dirty="0">
              <a:latin typeface="Times New Roman" panose="02020603050405020304" pitchFamily="18" charset="0"/>
              <a:cs typeface="Times New Roman" panose="02020603050405020304" pitchFamily="18" charset="0"/>
            </a:endParaRPr>
          </a:p>
          <a:p>
            <a:pPr algn="ctr"/>
            <a:r>
              <a:rPr lang="ru-RU" sz="1600" dirty="0" smtClean="0">
                <a:latin typeface="Times New Roman" panose="02020603050405020304" pitchFamily="18" charset="0"/>
                <a:cs typeface="Times New Roman" panose="02020603050405020304" pitchFamily="18" charset="0"/>
              </a:rPr>
              <a:t>  </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43372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Изображение 13" descr="gerb1.png"/>
          <p:cNvPicPr>
            <a:picLocks noChangeAspect="1"/>
          </p:cNvPicPr>
          <p:nvPr/>
        </p:nvPicPr>
        <p:blipFill rotWithShape="1">
          <a:blip r:embed="rId3" cstate="print">
            <a:alphaModFix amt="8000"/>
            <a:extLst>
              <a:ext uri="{28A0092B-C50C-407E-A947-70E740481C1C}">
                <a14:useLocalDpi xmlns:a14="http://schemas.microsoft.com/office/drawing/2010/main" val="0"/>
              </a:ext>
            </a:extLst>
          </a:blip>
          <a:srcRect l="168" r="1221"/>
          <a:stretch/>
        </p:blipFill>
        <p:spPr>
          <a:xfrm flipH="1">
            <a:off x="1324075" y="1016096"/>
            <a:ext cx="6495853" cy="5653264"/>
          </a:xfrm>
          <a:prstGeom prst="rect">
            <a:avLst/>
          </a:prstGeom>
        </p:spPr>
      </p:pic>
      <p:sp>
        <p:nvSpPr>
          <p:cNvPr id="10" name="Прямоугольник 9"/>
          <p:cNvSpPr/>
          <p:nvPr/>
        </p:nvSpPr>
        <p:spPr>
          <a:xfrm>
            <a:off x="1835695" y="620690"/>
            <a:ext cx="7164288" cy="49237"/>
          </a:xfrm>
          <a:prstGeom prst="rect">
            <a:avLst/>
          </a:prstGeom>
          <a:gradFill flip="none" rotWithShape="1">
            <a:gsLst>
              <a:gs pos="0">
                <a:srgbClr val="06068F"/>
              </a:gs>
              <a:gs pos="100000">
                <a:srgbClr val="FFFFFF"/>
              </a:gs>
            </a:gsLst>
            <a:path path="circle">
              <a:fillToRect l="100000" t="100000"/>
            </a:path>
            <a:tileRect r="-100000" b="-10000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dirty="0">
              <a:solidFill>
                <a:srgbClr val="7A3D00"/>
              </a:solidFill>
            </a:endParaRPr>
          </a:p>
        </p:txBody>
      </p:sp>
      <p:pic>
        <p:nvPicPr>
          <p:cNvPr id="12" name="Изображение 11" descr="gerb1.png"/>
          <p:cNvPicPr>
            <a:picLocks noChangeAspect="1"/>
          </p:cNvPicPr>
          <p:nvPr/>
        </p:nvPicPr>
        <p:blipFill rotWithShape="1">
          <a:blip r:embed="rId3" cstate="print">
            <a:alphaModFix/>
            <a:extLst>
              <a:ext uri="{28A0092B-C50C-407E-A947-70E740481C1C}">
                <a14:useLocalDpi xmlns:a14="http://schemas.microsoft.com/office/drawing/2010/main" val="0"/>
              </a:ext>
            </a:extLst>
          </a:blip>
          <a:srcRect r="1220"/>
          <a:stretch/>
        </p:blipFill>
        <p:spPr>
          <a:xfrm flipH="1">
            <a:off x="503688" y="116635"/>
            <a:ext cx="1260000" cy="1094687"/>
          </a:xfrm>
          <a:prstGeom prst="rect">
            <a:avLst/>
          </a:prstGeom>
        </p:spPr>
      </p:pic>
      <p:sp>
        <p:nvSpPr>
          <p:cNvPr id="14344" name="Text Box 13"/>
          <p:cNvSpPr txBox="1">
            <a:spLocks noChangeArrowheads="1"/>
          </p:cNvSpPr>
          <p:nvPr/>
        </p:nvSpPr>
        <p:spPr bwMode="auto">
          <a:xfrm>
            <a:off x="251620" y="1492968"/>
            <a:ext cx="8640763" cy="2576962"/>
          </a:xfrm>
          <a:prstGeom prst="rect">
            <a:avLst/>
          </a:prstGeom>
          <a:noFill/>
          <a:ln w="25400" algn="ctr">
            <a:noFill/>
            <a:miter lim="800000"/>
            <a:headEnd/>
            <a:tailEnd/>
          </a:ln>
        </p:spPr>
        <p:txBody>
          <a:bodyPr anchor="ctr"/>
          <a:lstStyle/>
          <a:p>
            <a:pPr algn="ctr"/>
            <a:r>
              <a:rPr lang="ru-RU" sz="2800" b="1" dirty="0">
                <a:solidFill>
                  <a:schemeClr val="tx2">
                    <a:lumMod val="50000"/>
                  </a:schemeClr>
                </a:solidFill>
                <a:latin typeface="Arial" panose="020B0604020202020204" pitchFamily="34" charset="0"/>
                <a:cs typeface="Arial" panose="020B0604020202020204" pitchFamily="34" charset="0"/>
              </a:rPr>
              <a:t/>
            </a:r>
            <a:br>
              <a:rPr lang="ru-RU" sz="2800" b="1" dirty="0">
                <a:solidFill>
                  <a:schemeClr val="tx2">
                    <a:lumMod val="50000"/>
                  </a:schemeClr>
                </a:solidFill>
                <a:latin typeface="Arial" panose="020B0604020202020204" pitchFamily="34" charset="0"/>
                <a:cs typeface="Arial" panose="020B0604020202020204" pitchFamily="34" charset="0"/>
              </a:rPr>
            </a:br>
            <a:r>
              <a:rPr lang="ru-RU" sz="2800" b="1" dirty="0" smtClean="0">
                <a:solidFill>
                  <a:schemeClr val="tx2">
                    <a:lumMod val="50000"/>
                  </a:schemeClr>
                </a:solidFill>
                <a:latin typeface="Arial" panose="020B0604020202020204" pitchFamily="34" charset="0"/>
                <a:cs typeface="Arial" panose="020B0604020202020204" pitchFamily="34" charset="0"/>
              </a:rPr>
              <a:t>Законодательство Российской Федерации, регламентирующее лицензирование образовательной деятельности</a:t>
            </a:r>
            <a:endParaRPr lang="ru-RU" sz="2800" b="1" dirty="0">
              <a:solidFill>
                <a:schemeClr val="tx2">
                  <a:lumMod val="50000"/>
                </a:schemeClr>
              </a:solidFill>
              <a:latin typeface="Arial" panose="020B0604020202020204" pitchFamily="34" charset="0"/>
              <a:cs typeface="Arial" panose="020B0604020202020204" pitchFamily="34" charset="0"/>
            </a:endParaRPr>
          </a:p>
        </p:txBody>
      </p:sp>
      <p:sp>
        <p:nvSpPr>
          <p:cNvPr id="11" name="Прямоугольник 15"/>
          <p:cNvSpPr>
            <a:spLocks noChangeArrowheads="1"/>
          </p:cNvSpPr>
          <p:nvPr/>
        </p:nvSpPr>
        <p:spPr bwMode="auto">
          <a:xfrm>
            <a:off x="0" y="6237312"/>
            <a:ext cx="9144000" cy="307777"/>
          </a:xfrm>
          <a:prstGeom prst="rect">
            <a:avLst/>
          </a:prstGeom>
          <a:noFill/>
          <a:ln w="9525">
            <a:noFill/>
            <a:miter lim="800000"/>
            <a:headEnd/>
            <a:tailEnd/>
          </a:ln>
        </p:spPr>
        <p:txBody>
          <a:bodyPr>
            <a:spAutoFit/>
          </a:bodyPr>
          <a:lstStyle/>
          <a:p>
            <a:pPr algn="ctr">
              <a:defRPr/>
            </a:pPr>
            <a:endParaRPr lang="ru-RU" sz="1400" dirty="0">
              <a:solidFill>
                <a:schemeClr val="tx2">
                  <a:lumMod val="50000"/>
                </a:schemeClr>
              </a:solidFill>
              <a:latin typeface="Arial" panose="020B0604020202020204" pitchFamily="34" charset="0"/>
              <a:cs typeface="Arial" panose="020B0604020202020204" pitchFamily="34" charset="0"/>
            </a:endParaRPr>
          </a:p>
        </p:txBody>
      </p:sp>
      <p:sp>
        <p:nvSpPr>
          <p:cNvPr id="13" name="Прямоугольник 12"/>
          <p:cNvSpPr/>
          <p:nvPr/>
        </p:nvSpPr>
        <p:spPr>
          <a:xfrm>
            <a:off x="3857620" y="5077055"/>
            <a:ext cx="5178876" cy="307777"/>
          </a:xfrm>
          <a:prstGeom prst="rect">
            <a:avLst/>
          </a:prstGeom>
        </p:spPr>
        <p:txBody>
          <a:bodyPr wrap="square">
            <a:spAutoFit/>
          </a:bodyPr>
          <a:lstStyle/>
          <a:p>
            <a:pPr algn="r">
              <a:defRPr/>
            </a:pPr>
            <a:endParaRPr lang="ru-RU" sz="1400" dirty="0">
              <a:solidFill>
                <a:schemeClr val="tx2">
                  <a:lumMod val="50000"/>
                </a:schemeClr>
              </a:solidFill>
              <a:latin typeface="Arial" panose="020B0604020202020204" pitchFamily="34" charset="0"/>
              <a:cs typeface="Arial" panose="020B0604020202020204" pitchFamily="34" charset="0"/>
            </a:endParaRPr>
          </a:p>
        </p:txBody>
      </p:sp>
      <p:sp>
        <p:nvSpPr>
          <p:cNvPr id="15" name="Прямоугольник 15"/>
          <p:cNvSpPr>
            <a:spLocks noChangeArrowheads="1"/>
          </p:cNvSpPr>
          <p:nvPr/>
        </p:nvSpPr>
        <p:spPr bwMode="auto">
          <a:xfrm>
            <a:off x="2143110" y="285730"/>
            <a:ext cx="6565695" cy="307777"/>
          </a:xfrm>
          <a:prstGeom prst="rect">
            <a:avLst/>
          </a:prstGeom>
          <a:noFill/>
          <a:ln w="9525">
            <a:noFill/>
            <a:miter lim="800000"/>
            <a:headEnd/>
            <a:tailEnd/>
          </a:ln>
        </p:spPr>
        <p:txBody>
          <a:bodyPr wrap="square">
            <a:spAutoFit/>
          </a:bodyPr>
          <a:lstStyle/>
          <a:p>
            <a:pPr algn="ctr">
              <a:defRPr/>
            </a:pPr>
            <a:r>
              <a:rPr lang="ru-RU" sz="1400" b="1" dirty="0">
                <a:solidFill>
                  <a:schemeClr val="tx2">
                    <a:lumMod val="50000"/>
                  </a:schemeClr>
                </a:solidFill>
                <a:latin typeface="Arial" panose="020B0604020202020204" pitchFamily="34" charset="0"/>
                <a:cs typeface="Arial" panose="020B0604020202020204" pitchFamily="34" charset="0"/>
              </a:rPr>
              <a:t>ДЕПАРТАМЕНТ ОБРАЗОВАНИЯ И НАУКИ КОСТРОМСКОЙ ОБЛАСТИ</a:t>
            </a:r>
          </a:p>
        </p:txBody>
      </p:sp>
    </p:spTree>
    <p:extLst>
      <p:ext uri="{BB962C8B-B14F-4D97-AF65-F5344CB8AC3E}">
        <p14:creationId xmlns:p14="http://schemas.microsoft.com/office/powerpoint/2010/main" val="10486397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154776" y="1169099"/>
            <a:ext cx="8834447" cy="5557345"/>
          </a:xfrm>
          <a:prstGeom prst="roundRect">
            <a:avLst>
              <a:gd name="adj" fmla="val 4823"/>
            </a:avLst>
          </a:prstGeom>
          <a:solidFill>
            <a:srgbClr val="3D4187"/>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endParaRPr lang="ru-RU" sz="1600" kern="0" dirty="0" smtClean="0">
              <a:solidFill>
                <a:schemeClr val="bg1"/>
              </a:solidFill>
              <a:latin typeface="Times New Roman" panose="02020603050405020304" pitchFamily="18" charset="0"/>
              <a:cs typeface="Times New Roman" panose="02020603050405020304" pitchFamily="18" charset="0"/>
            </a:endParaRPr>
          </a:p>
          <a:p>
            <a:pPr lvl="0"/>
            <a:endParaRPr lang="ru-RU" dirty="0"/>
          </a:p>
        </p:txBody>
      </p:sp>
      <p:sp>
        <p:nvSpPr>
          <p:cNvPr id="10" name="Прямоугольник 9"/>
          <p:cNvSpPr/>
          <p:nvPr/>
        </p:nvSpPr>
        <p:spPr>
          <a:xfrm>
            <a:off x="1857356" y="236493"/>
            <a:ext cx="7164288" cy="49237"/>
          </a:xfrm>
          <a:prstGeom prst="rect">
            <a:avLst/>
          </a:prstGeom>
          <a:gradFill flip="none" rotWithShape="1">
            <a:gsLst>
              <a:gs pos="0">
                <a:srgbClr val="06068F"/>
              </a:gs>
              <a:gs pos="100000">
                <a:srgbClr val="FFFFFF"/>
              </a:gs>
            </a:gsLst>
            <a:path path="circle">
              <a:fillToRect l="100000" t="100000"/>
            </a:path>
            <a:tileRect r="-100000" b="-10000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dirty="0">
              <a:solidFill>
                <a:srgbClr val="7A3D00"/>
              </a:solidFill>
              <a:latin typeface="Arial" panose="020B0604020202020204" pitchFamily="34" charset="0"/>
              <a:cs typeface="Arial" panose="020B0604020202020204" pitchFamily="34" charset="0"/>
            </a:endParaRPr>
          </a:p>
        </p:txBody>
      </p:sp>
      <p:pic>
        <p:nvPicPr>
          <p:cNvPr id="12" name="Изображение 11" descr="gerb1.png"/>
          <p:cNvPicPr>
            <a:picLocks noChangeAspect="1"/>
          </p:cNvPicPr>
          <p:nvPr/>
        </p:nvPicPr>
        <p:blipFill rotWithShape="1">
          <a:blip r:embed="rId3" cstate="print">
            <a:alphaModFix/>
            <a:extLst>
              <a:ext uri="{28A0092B-C50C-407E-A947-70E740481C1C}">
                <a14:useLocalDpi xmlns:a14="http://schemas.microsoft.com/office/drawing/2010/main" val="0"/>
              </a:ext>
            </a:extLst>
          </a:blip>
          <a:srcRect r="1220"/>
          <a:stretch/>
        </p:blipFill>
        <p:spPr>
          <a:xfrm flipH="1">
            <a:off x="0" y="1"/>
            <a:ext cx="642910" cy="558560"/>
          </a:xfrm>
          <a:prstGeom prst="rect">
            <a:avLst/>
          </a:prstGeom>
        </p:spPr>
      </p:pic>
      <p:sp>
        <p:nvSpPr>
          <p:cNvPr id="9" name="Прямоугольник 15"/>
          <p:cNvSpPr>
            <a:spLocks noChangeArrowheads="1"/>
          </p:cNvSpPr>
          <p:nvPr/>
        </p:nvSpPr>
        <p:spPr bwMode="auto">
          <a:xfrm>
            <a:off x="3500432" y="-24"/>
            <a:ext cx="5499553" cy="215444"/>
          </a:xfrm>
          <a:prstGeom prst="rect">
            <a:avLst/>
          </a:prstGeom>
          <a:noFill/>
          <a:ln w="9525">
            <a:noFill/>
            <a:miter lim="800000"/>
            <a:headEnd/>
            <a:tailEnd/>
          </a:ln>
        </p:spPr>
        <p:txBody>
          <a:bodyPr wrap="square">
            <a:spAutoFit/>
          </a:bodyPr>
          <a:lstStyle/>
          <a:p>
            <a:pPr algn="r">
              <a:defRPr/>
            </a:pPr>
            <a:r>
              <a:rPr lang="ru-RU" sz="800" b="1" dirty="0">
                <a:solidFill>
                  <a:schemeClr val="tx2">
                    <a:lumMod val="50000"/>
                  </a:schemeClr>
                </a:solidFill>
                <a:latin typeface="Arial" panose="020B0604020202020204" pitchFamily="34" charset="0"/>
                <a:cs typeface="Arial" panose="020B0604020202020204" pitchFamily="34" charset="0"/>
              </a:rPr>
              <a:t>ДЕПАРТАМЕНТ ОБРАЗОВАНИЯ И НАУКИ КОСТРОМСКОЙ ОБЛАСТИ</a:t>
            </a:r>
          </a:p>
        </p:txBody>
      </p:sp>
      <p:sp>
        <p:nvSpPr>
          <p:cNvPr id="11" name="Прямоугольник 15"/>
          <p:cNvSpPr>
            <a:spLocks noChangeArrowheads="1"/>
          </p:cNvSpPr>
          <p:nvPr/>
        </p:nvSpPr>
        <p:spPr bwMode="auto">
          <a:xfrm>
            <a:off x="0" y="332656"/>
            <a:ext cx="9144000" cy="677108"/>
          </a:xfrm>
          <a:prstGeom prst="rect">
            <a:avLst/>
          </a:prstGeom>
          <a:noFill/>
          <a:ln w="9525">
            <a:noFill/>
            <a:miter lim="800000"/>
            <a:headEnd/>
            <a:tailEnd/>
          </a:ln>
        </p:spPr>
        <p:txBody>
          <a:bodyPr wrap="square">
            <a:spAutoFit/>
          </a:bodyPr>
          <a:lstStyle/>
          <a:p>
            <a:pPr algn="ctr"/>
            <a:r>
              <a:rPr lang="ru-RU" sz="1900" b="1" cap="small" dirty="0" smtClean="0">
                <a:latin typeface="Times New Roman" panose="02020603050405020304" pitchFamily="18" charset="0"/>
                <a:cs typeface="Times New Roman" panose="02020603050405020304" pitchFamily="18" charset="0"/>
              </a:rPr>
              <a:t>Нормативно-правовое обеспечение </a:t>
            </a:r>
          </a:p>
          <a:p>
            <a:pPr algn="ctr"/>
            <a:r>
              <a:rPr lang="ru-RU" sz="1900" b="1" cap="small" dirty="0" smtClean="0">
                <a:latin typeface="Times New Roman" panose="02020603050405020304" pitchFamily="18" charset="0"/>
                <a:cs typeface="Times New Roman" panose="02020603050405020304" pitchFamily="18" charset="0"/>
              </a:rPr>
              <a:t>процедуры лицензирования образовательной деятельности</a:t>
            </a:r>
            <a:endParaRPr lang="ru-RU" sz="1900" cap="small" dirty="0">
              <a:latin typeface="Times New Roman" panose="02020603050405020304" pitchFamily="18" charset="0"/>
              <a:cs typeface="Times New Roman" panose="02020603050405020304" pitchFamily="18" charset="0"/>
            </a:endParaRPr>
          </a:p>
        </p:txBody>
      </p:sp>
      <p:sp>
        <p:nvSpPr>
          <p:cNvPr id="2" name="Скругленный прямоугольник 1"/>
          <p:cNvSpPr/>
          <p:nvPr/>
        </p:nvSpPr>
        <p:spPr>
          <a:xfrm>
            <a:off x="321455" y="1334636"/>
            <a:ext cx="8510284" cy="5226269"/>
          </a:xfrm>
          <a:prstGeom prst="roundRect">
            <a:avLst>
              <a:gd name="adj" fmla="val 41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Объект 3"/>
          <p:cNvSpPr>
            <a:spLocks noGrp="1"/>
          </p:cNvSpPr>
          <p:nvPr>
            <p:ph idx="1"/>
          </p:nvPr>
        </p:nvSpPr>
        <p:spPr>
          <a:xfrm>
            <a:off x="321456" y="1334635"/>
            <a:ext cx="8425990" cy="5226269"/>
          </a:xfrm>
          <a:noFill/>
        </p:spPr>
        <p:txBody>
          <a:bodyPr>
            <a:noAutofit/>
          </a:bodyPr>
          <a:lstStyle/>
          <a:p>
            <a:pPr marL="180975" indent="-180975" algn="just">
              <a:lnSpc>
                <a:spcPct val="100000"/>
              </a:lnSpc>
              <a:spcBef>
                <a:spcPts val="0"/>
              </a:spcBef>
            </a:pPr>
            <a:r>
              <a:rPr lang="ru-RU" sz="1600" dirty="0">
                <a:latin typeface="Times New Roman" panose="02020603050405020304" pitchFamily="18" charset="0"/>
                <a:cs typeface="Times New Roman" panose="02020603050405020304" pitchFamily="18" charset="0"/>
              </a:rPr>
              <a:t>Федеральный закон от </a:t>
            </a:r>
            <a:r>
              <a:rPr lang="ru-RU" sz="1600" dirty="0" smtClean="0">
                <a:latin typeface="Times New Roman" panose="02020603050405020304" pitchFamily="18" charset="0"/>
                <a:cs typeface="Times New Roman" panose="02020603050405020304" pitchFamily="18" charset="0"/>
              </a:rPr>
              <a:t>04.11.2011 № </a:t>
            </a:r>
            <a:r>
              <a:rPr lang="ru-RU" sz="1600" dirty="0">
                <a:latin typeface="Times New Roman" panose="02020603050405020304" pitchFamily="18" charset="0"/>
                <a:cs typeface="Times New Roman" panose="02020603050405020304" pitchFamily="18" charset="0"/>
              </a:rPr>
              <a:t>99-ФЗ «О лицензировании отдельных видов деятельности</a:t>
            </a:r>
            <a:r>
              <a:rPr lang="ru-RU" sz="1600" dirty="0" smtClean="0">
                <a:latin typeface="Times New Roman" panose="02020603050405020304" pitchFamily="18" charset="0"/>
                <a:cs typeface="Times New Roman" panose="02020603050405020304" pitchFamily="18" charset="0"/>
              </a:rPr>
              <a:t>»</a:t>
            </a:r>
            <a:endParaRPr lang="ru-RU" sz="1600" kern="0" dirty="0" smtClean="0">
              <a:latin typeface="Times New Roman" panose="02020603050405020304" pitchFamily="18" charset="0"/>
              <a:cs typeface="Times New Roman" panose="02020603050405020304" pitchFamily="18" charset="0"/>
            </a:endParaRPr>
          </a:p>
          <a:p>
            <a:pPr marL="180975" indent="-180975" algn="just">
              <a:lnSpc>
                <a:spcPct val="100000"/>
              </a:lnSpc>
              <a:spcBef>
                <a:spcPts val="0"/>
              </a:spcBef>
            </a:pPr>
            <a:r>
              <a:rPr lang="ru-RU" sz="1600" kern="0" dirty="0" smtClean="0">
                <a:latin typeface="Times New Roman" panose="02020603050405020304" pitchFamily="18" charset="0"/>
                <a:cs typeface="Times New Roman" panose="02020603050405020304" pitchFamily="18" charset="0"/>
              </a:rPr>
              <a:t>Федеральный </a:t>
            </a:r>
            <a:r>
              <a:rPr lang="ru-RU" sz="1600" kern="0" dirty="0">
                <a:latin typeface="Times New Roman" panose="02020603050405020304" pitchFamily="18" charset="0"/>
                <a:cs typeface="Times New Roman" panose="02020603050405020304" pitchFamily="18" charset="0"/>
              </a:rPr>
              <a:t>закон от </a:t>
            </a:r>
            <a:r>
              <a:rPr lang="ru-RU" sz="1600" kern="0" dirty="0" smtClean="0">
                <a:latin typeface="Times New Roman" panose="02020603050405020304" pitchFamily="18" charset="0"/>
                <a:cs typeface="Times New Roman" panose="02020603050405020304" pitchFamily="18" charset="0"/>
              </a:rPr>
              <a:t>29.12.2012  № </a:t>
            </a:r>
            <a:r>
              <a:rPr lang="ru-RU" sz="1600" kern="0" dirty="0">
                <a:latin typeface="Times New Roman" panose="02020603050405020304" pitchFamily="18" charset="0"/>
                <a:cs typeface="Times New Roman" panose="02020603050405020304" pitchFamily="18" charset="0"/>
              </a:rPr>
              <a:t>273-ФЗ «Об образовании в Российской Федерации</a:t>
            </a:r>
            <a:r>
              <a:rPr lang="ru-RU" sz="1600" kern="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lnSpc>
                <a:spcPct val="100000"/>
              </a:lnSpc>
              <a:spcBef>
                <a:spcPts val="0"/>
              </a:spcBef>
            </a:pPr>
            <a:r>
              <a:rPr lang="ru-RU" sz="1600" dirty="0" smtClean="0">
                <a:latin typeface="Times New Roman" panose="02020603050405020304" pitchFamily="18" charset="0"/>
                <a:cs typeface="Times New Roman" panose="02020603050405020304" pitchFamily="18" charset="0"/>
              </a:rPr>
              <a:t>Федеральный </a:t>
            </a:r>
            <a:r>
              <a:rPr lang="ru-RU" sz="1600" dirty="0">
                <a:latin typeface="Times New Roman" panose="02020603050405020304" pitchFamily="18" charset="0"/>
                <a:cs typeface="Times New Roman" panose="02020603050405020304" pitchFamily="18" charset="0"/>
              </a:rPr>
              <a:t>закон от 27.07.2010 </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210-ФЗ «Об организации предоставления государственных и муниципальных услуг</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lnSpc>
                <a:spcPct val="100000"/>
              </a:lnSpc>
              <a:spcBef>
                <a:spcPts val="0"/>
              </a:spcBef>
            </a:pPr>
            <a:r>
              <a:rPr lang="ru-RU" sz="1600" dirty="0" smtClean="0">
                <a:latin typeface="Times New Roman" panose="02020603050405020304" pitchFamily="18" charset="0"/>
                <a:cs typeface="Times New Roman" panose="02020603050405020304" pitchFamily="18" charset="0"/>
              </a:rPr>
              <a:t>Федеральный </a:t>
            </a:r>
            <a:r>
              <a:rPr lang="ru-RU" sz="1600" dirty="0">
                <a:latin typeface="Times New Roman" panose="02020603050405020304" pitchFamily="18" charset="0"/>
                <a:cs typeface="Times New Roman" panose="02020603050405020304" pitchFamily="18" charset="0"/>
              </a:rPr>
              <a:t>закон от 26.12.2008 </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294-ФЗ «О защите прав юридических лиц и индивидуальных предпринимателей при осуществлении государственного контроля (надзора) и муниципального контроля</a:t>
            </a:r>
            <a:r>
              <a:rPr lang="ru-RU" sz="1600" dirty="0" smtClean="0">
                <a:latin typeface="Times New Roman" panose="02020603050405020304" pitchFamily="18" charset="0"/>
                <a:cs typeface="Times New Roman" panose="02020603050405020304" pitchFamily="18" charset="0"/>
              </a:rPr>
              <a:t>»</a:t>
            </a:r>
            <a:endParaRPr lang="ru-RU" sz="1600" dirty="0" smtClean="0">
              <a:latin typeface="Times New Roman" panose="02020603050405020304" pitchFamily="18" charset="0"/>
              <a:cs typeface="Times New Roman" panose="02020603050405020304" pitchFamily="18" charset="0"/>
            </a:endParaRPr>
          </a:p>
          <a:p>
            <a:pPr algn="just">
              <a:lnSpc>
                <a:spcPct val="100000"/>
              </a:lnSpc>
              <a:spcBef>
                <a:spcPts val="0"/>
              </a:spcBef>
            </a:pPr>
            <a:r>
              <a:rPr lang="ru-RU" sz="1600" dirty="0">
                <a:latin typeface="Times New Roman" panose="02020603050405020304" pitchFamily="18" charset="0"/>
                <a:cs typeface="Times New Roman" panose="02020603050405020304" pitchFamily="18" charset="0"/>
              </a:rPr>
              <a:t>Постановление Правительства Российской Федерации от </a:t>
            </a:r>
            <a:r>
              <a:rPr lang="ru-RU" sz="1600" dirty="0" smtClean="0">
                <a:latin typeface="Times New Roman" panose="02020603050405020304" pitchFamily="18" charset="0"/>
                <a:cs typeface="Times New Roman" panose="02020603050405020304" pitchFamily="18" charset="0"/>
              </a:rPr>
              <a:t>28.10.2013 № </a:t>
            </a:r>
            <a:r>
              <a:rPr lang="ru-RU" sz="1600" dirty="0">
                <a:latin typeface="Times New Roman" panose="02020603050405020304" pitchFamily="18" charset="0"/>
                <a:cs typeface="Times New Roman" panose="02020603050405020304" pitchFamily="18" charset="0"/>
              </a:rPr>
              <a:t>966 «О лицензировании </a:t>
            </a:r>
            <a:r>
              <a:rPr lang="ru-RU" sz="1600" dirty="0" smtClean="0">
                <a:latin typeface="Times New Roman" panose="02020603050405020304" pitchFamily="18" charset="0"/>
                <a:cs typeface="Times New Roman" panose="02020603050405020304" pitchFamily="18" charset="0"/>
              </a:rPr>
              <a:t>образовательной </a:t>
            </a:r>
            <a:r>
              <a:rPr lang="ru-RU" sz="1600" dirty="0">
                <a:latin typeface="Times New Roman" panose="02020603050405020304" pitchFamily="18" charset="0"/>
                <a:cs typeface="Times New Roman" panose="02020603050405020304" pitchFamily="18" charset="0"/>
              </a:rPr>
              <a:t>деятельности</a:t>
            </a:r>
            <a:r>
              <a:rPr lang="ru-RU" sz="1600" dirty="0" smtClean="0">
                <a:latin typeface="Times New Roman" panose="02020603050405020304" pitchFamily="18" charset="0"/>
                <a:cs typeface="Times New Roman" panose="02020603050405020304" pitchFamily="18" charset="0"/>
              </a:rPr>
              <a:t>»</a:t>
            </a:r>
            <a:endParaRPr lang="en-US" sz="1600" dirty="0" smtClean="0">
              <a:latin typeface="Times New Roman" panose="02020603050405020304" pitchFamily="18" charset="0"/>
              <a:cs typeface="Times New Roman" panose="02020603050405020304" pitchFamily="18" charset="0"/>
            </a:endParaRPr>
          </a:p>
          <a:p>
            <a:pPr marL="0" indent="0" algn="just">
              <a:lnSpc>
                <a:spcPct val="100000"/>
              </a:lnSpc>
              <a:spcBef>
                <a:spcPts val="600"/>
              </a:spcBef>
              <a:buNone/>
            </a:pPr>
            <a:endParaRPr lang="ru-RU" sz="1600" dirty="0" smtClean="0">
              <a:latin typeface="Times New Roman" panose="02020603050405020304" pitchFamily="18" charset="0"/>
              <a:cs typeface="Times New Roman" panose="02020603050405020304" pitchFamily="18" charset="0"/>
            </a:endParaRPr>
          </a:p>
          <a:p>
            <a:pPr algn="just">
              <a:lnSpc>
                <a:spcPct val="100000"/>
              </a:lnSpc>
              <a:spcBef>
                <a:spcPts val="600"/>
              </a:spcBef>
            </a:pPr>
            <a:endParaRPr lang="ru-RU" sz="14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10" y="4028536"/>
            <a:ext cx="1601758" cy="2332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56936" y="4028536"/>
            <a:ext cx="1713086" cy="2332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2347" y="4031969"/>
            <a:ext cx="1623635" cy="2329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07859" y="4016405"/>
            <a:ext cx="1777072" cy="2357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93687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154776" y="1169099"/>
            <a:ext cx="8834447" cy="5557345"/>
          </a:xfrm>
          <a:prstGeom prst="roundRect">
            <a:avLst>
              <a:gd name="adj" fmla="val 4823"/>
            </a:avLst>
          </a:prstGeom>
          <a:solidFill>
            <a:srgbClr val="3D4187"/>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endParaRPr lang="ru-RU" sz="1600" kern="0" dirty="0" smtClean="0">
              <a:solidFill>
                <a:schemeClr val="bg1"/>
              </a:solidFill>
              <a:latin typeface="Times New Roman" panose="02020603050405020304" pitchFamily="18" charset="0"/>
              <a:cs typeface="Times New Roman" panose="02020603050405020304" pitchFamily="18" charset="0"/>
            </a:endParaRPr>
          </a:p>
          <a:p>
            <a:pPr lvl="0"/>
            <a:endParaRPr lang="ru-RU" dirty="0"/>
          </a:p>
        </p:txBody>
      </p:sp>
      <p:sp>
        <p:nvSpPr>
          <p:cNvPr id="10" name="Прямоугольник 9"/>
          <p:cNvSpPr/>
          <p:nvPr/>
        </p:nvSpPr>
        <p:spPr>
          <a:xfrm>
            <a:off x="1857356" y="236493"/>
            <a:ext cx="7164288" cy="49237"/>
          </a:xfrm>
          <a:prstGeom prst="rect">
            <a:avLst/>
          </a:prstGeom>
          <a:gradFill flip="none" rotWithShape="1">
            <a:gsLst>
              <a:gs pos="0">
                <a:srgbClr val="06068F"/>
              </a:gs>
              <a:gs pos="100000">
                <a:srgbClr val="FFFFFF"/>
              </a:gs>
            </a:gsLst>
            <a:path path="circle">
              <a:fillToRect l="100000" t="100000"/>
            </a:path>
            <a:tileRect r="-100000" b="-10000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dirty="0">
              <a:solidFill>
                <a:srgbClr val="7A3D00"/>
              </a:solidFill>
              <a:latin typeface="Arial" panose="020B0604020202020204" pitchFamily="34" charset="0"/>
              <a:cs typeface="Arial" panose="020B0604020202020204" pitchFamily="34" charset="0"/>
            </a:endParaRPr>
          </a:p>
        </p:txBody>
      </p:sp>
      <p:pic>
        <p:nvPicPr>
          <p:cNvPr id="12" name="Изображение 11" descr="gerb1.png"/>
          <p:cNvPicPr>
            <a:picLocks noChangeAspect="1"/>
          </p:cNvPicPr>
          <p:nvPr/>
        </p:nvPicPr>
        <p:blipFill rotWithShape="1">
          <a:blip r:embed="rId3" cstate="print">
            <a:alphaModFix/>
            <a:extLst>
              <a:ext uri="{28A0092B-C50C-407E-A947-70E740481C1C}">
                <a14:useLocalDpi xmlns:a14="http://schemas.microsoft.com/office/drawing/2010/main" val="0"/>
              </a:ext>
            </a:extLst>
          </a:blip>
          <a:srcRect r="1220"/>
          <a:stretch/>
        </p:blipFill>
        <p:spPr>
          <a:xfrm flipH="1">
            <a:off x="0" y="1"/>
            <a:ext cx="642910" cy="558560"/>
          </a:xfrm>
          <a:prstGeom prst="rect">
            <a:avLst/>
          </a:prstGeom>
        </p:spPr>
      </p:pic>
      <p:sp>
        <p:nvSpPr>
          <p:cNvPr id="9" name="Прямоугольник 15"/>
          <p:cNvSpPr>
            <a:spLocks noChangeArrowheads="1"/>
          </p:cNvSpPr>
          <p:nvPr/>
        </p:nvSpPr>
        <p:spPr bwMode="auto">
          <a:xfrm>
            <a:off x="3500432" y="-24"/>
            <a:ext cx="5499553" cy="215444"/>
          </a:xfrm>
          <a:prstGeom prst="rect">
            <a:avLst/>
          </a:prstGeom>
          <a:noFill/>
          <a:ln w="9525">
            <a:noFill/>
            <a:miter lim="800000"/>
            <a:headEnd/>
            <a:tailEnd/>
          </a:ln>
        </p:spPr>
        <p:txBody>
          <a:bodyPr wrap="square">
            <a:spAutoFit/>
          </a:bodyPr>
          <a:lstStyle/>
          <a:p>
            <a:pPr algn="r">
              <a:defRPr/>
            </a:pPr>
            <a:r>
              <a:rPr lang="ru-RU" sz="800" b="1" dirty="0">
                <a:solidFill>
                  <a:schemeClr val="tx2">
                    <a:lumMod val="50000"/>
                  </a:schemeClr>
                </a:solidFill>
                <a:latin typeface="Arial" panose="020B0604020202020204" pitchFamily="34" charset="0"/>
                <a:cs typeface="Arial" panose="020B0604020202020204" pitchFamily="34" charset="0"/>
              </a:rPr>
              <a:t>ДЕПАРТАМЕНТ ОБРАЗОВАНИЯ И НАУКИ КОСТРОМСКОЙ ОБЛАСТИ</a:t>
            </a:r>
          </a:p>
        </p:txBody>
      </p:sp>
      <p:sp>
        <p:nvSpPr>
          <p:cNvPr id="11" name="Прямоугольник 15"/>
          <p:cNvSpPr>
            <a:spLocks noChangeArrowheads="1"/>
          </p:cNvSpPr>
          <p:nvPr/>
        </p:nvSpPr>
        <p:spPr bwMode="auto">
          <a:xfrm>
            <a:off x="0" y="332656"/>
            <a:ext cx="9144000" cy="677108"/>
          </a:xfrm>
          <a:prstGeom prst="rect">
            <a:avLst/>
          </a:prstGeom>
          <a:noFill/>
          <a:ln w="9525">
            <a:noFill/>
            <a:miter lim="800000"/>
            <a:headEnd/>
            <a:tailEnd/>
          </a:ln>
        </p:spPr>
        <p:txBody>
          <a:bodyPr wrap="square">
            <a:spAutoFit/>
          </a:bodyPr>
          <a:lstStyle/>
          <a:p>
            <a:pPr algn="ctr"/>
            <a:r>
              <a:rPr lang="ru-RU" sz="1900" b="1" cap="small" dirty="0" smtClean="0">
                <a:latin typeface="Times New Roman" panose="02020603050405020304" pitchFamily="18" charset="0"/>
                <a:cs typeface="Times New Roman" panose="02020603050405020304" pitchFamily="18" charset="0"/>
              </a:rPr>
              <a:t>Нормативно-правовое обеспечение </a:t>
            </a:r>
          </a:p>
          <a:p>
            <a:pPr algn="ctr"/>
            <a:r>
              <a:rPr lang="ru-RU" sz="1900" b="1" cap="small" dirty="0" smtClean="0">
                <a:latin typeface="Times New Roman" panose="02020603050405020304" pitchFamily="18" charset="0"/>
                <a:cs typeface="Times New Roman" panose="02020603050405020304" pitchFamily="18" charset="0"/>
              </a:rPr>
              <a:t>процедуры лицензирования образовательной деятельности</a:t>
            </a:r>
            <a:endParaRPr lang="ru-RU" sz="1900" cap="small" dirty="0">
              <a:latin typeface="Times New Roman" panose="02020603050405020304" pitchFamily="18" charset="0"/>
              <a:cs typeface="Times New Roman" panose="02020603050405020304" pitchFamily="18" charset="0"/>
            </a:endParaRPr>
          </a:p>
        </p:txBody>
      </p:sp>
      <p:sp>
        <p:nvSpPr>
          <p:cNvPr id="2" name="Скругленный прямоугольник 1"/>
          <p:cNvSpPr/>
          <p:nvPr/>
        </p:nvSpPr>
        <p:spPr>
          <a:xfrm>
            <a:off x="321455" y="1334636"/>
            <a:ext cx="8510284" cy="5226269"/>
          </a:xfrm>
          <a:prstGeom prst="roundRect">
            <a:avLst>
              <a:gd name="adj" fmla="val 41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Объект 3"/>
          <p:cNvSpPr>
            <a:spLocks noGrp="1"/>
          </p:cNvSpPr>
          <p:nvPr>
            <p:ph idx="1"/>
          </p:nvPr>
        </p:nvSpPr>
        <p:spPr>
          <a:xfrm>
            <a:off x="405748" y="1489840"/>
            <a:ext cx="8341697" cy="4910959"/>
          </a:xfrm>
          <a:noFill/>
        </p:spPr>
        <p:txBody>
          <a:bodyPr>
            <a:noAutofit/>
          </a:bodyPr>
          <a:lstStyle/>
          <a:p>
            <a:pPr algn="just">
              <a:lnSpc>
                <a:spcPct val="100000"/>
              </a:lnSpc>
              <a:spcBef>
                <a:spcPts val="600"/>
              </a:spcBef>
            </a:pPr>
            <a:r>
              <a:rPr lang="ru-RU" sz="1800" dirty="0" smtClean="0">
                <a:latin typeface="Times New Roman" panose="02020603050405020304" pitchFamily="18" charset="0"/>
                <a:cs typeface="Times New Roman" panose="02020603050405020304" pitchFamily="18" charset="0"/>
              </a:rPr>
              <a:t>Приказ </a:t>
            </a:r>
            <a:r>
              <a:rPr lang="ru-RU" sz="1800" dirty="0" err="1">
                <a:latin typeface="Times New Roman" panose="02020603050405020304" pitchFamily="18" charset="0"/>
                <a:cs typeface="Times New Roman" panose="02020603050405020304" pitchFamily="18" charset="0"/>
              </a:rPr>
              <a:t>Минобрнауки</a:t>
            </a:r>
            <a:r>
              <a:rPr lang="ru-RU" sz="1800" dirty="0">
                <a:latin typeface="Times New Roman" panose="02020603050405020304" pitchFamily="18" charset="0"/>
                <a:cs typeface="Times New Roman" panose="02020603050405020304" pitchFamily="18" charset="0"/>
              </a:rPr>
              <a:t> </a:t>
            </a:r>
            <a:r>
              <a:rPr lang="ru-RU" sz="1800" dirty="0" smtClean="0">
                <a:latin typeface="Times New Roman" panose="02020603050405020304" pitchFamily="18" charset="0"/>
                <a:cs typeface="Times New Roman" panose="02020603050405020304" pitchFamily="18" charset="0"/>
              </a:rPr>
              <a:t>РФ от 10.12.2013 № </a:t>
            </a:r>
            <a:r>
              <a:rPr lang="ru-RU" sz="1800" dirty="0">
                <a:latin typeface="Times New Roman" panose="02020603050405020304" pitchFamily="18" charset="0"/>
                <a:cs typeface="Times New Roman" panose="02020603050405020304" pitchFamily="18" charset="0"/>
              </a:rPr>
              <a:t>1320 «Об утверждении формы лицензии на осуществление образовательной деятельности, приложения к лицензии на осуществление образовательной деятельности и технических требований к указанным документам</a:t>
            </a:r>
            <a:r>
              <a:rPr lang="ru-RU" sz="1800" dirty="0" smtClean="0">
                <a:latin typeface="Times New Roman" panose="02020603050405020304" pitchFamily="18" charset="0"/>
                <a:cs typeface="Times New Roman" panose="02020603050405020304" pitchFamily="18" charset="0"/>
              </a:rPr>
              <a:t>»</a:t>
            </a:r>
            <a:endParaRPr lang="ru-RU" sz="1800" dirty="0" smtClean="0">
              <a:latin typeface="Times New Roman" panose="02020603050405020304" pitchFamily="18" charset="0"/>
              <a:cs typeface="Times New Roman" panose="02020603050405020304" pitchFamily="18" charset="0"/>
            </a:endParaRPr>
          </a:p>
          <a:p>
            <a:pPr algn="just">
              <a:lnSpc>
                <a:spcPct val="100000"/>
              </a:lnSpc>
              <a:spcBef>
                <a:spcPts val="600"/>
              </a:spcBef>
            </a:pPr>
            <a:r>
              <a:rPr lang="ru-RU" sz="1800" dirty="0">
                <a:latin typeface="Times New Roman" panose="02020603050405020304" pitchFamily="18" charset="0"/>
                <a:cs typeface="Times New Roman" panose="02020603050405020304" pitchFamily="18" charset="0"/>
              </a:rPr>
              <a:t>Приказ </a:t>
            </a:r>
            <a:r>
              <a:rPr lang="ru-RU" sz="1800" dirty="0" err="1">
                <a:latin typeface="Times New Roman" panose="02020603050405020304" pitchFamily="18" charset="0"/>
                <a:cs typeface="Times New Roman" panose="02020603050405020304" pitchFamily="18" charset="0"/>
              </a:rPr>
              <a:t>Минобрнауки</a:t>
            </a:r>
            <a:r>
              <a:rPr lang="ru-RU" sz="1800" dirty="0">
                <a:latin typeface="Times New Roman" panose="02020603050405020304" pitchFamily="18" charset="0"/>
                <a:cs typeface="Times New Roman" panose="02020603050405020304" pitchFamily="18" charset="0"/>
              </a:rPr>
              <a:t> РФ от 17.03.2015 №244 </a:t>
            </a:r>
            <a:r>
              <a:rPr lang="ru-RU" sz="1800" dirty="0" smtClean="0">
                <a:latin typeface="Times New Roman" panose="02020603050405020304" pitchFamily="18" charset="0"/>
                <a:cs typeface="Times New Roman" panose="02020603050405020304" pitchFamily="18" charset="0"/>
              </a:rPr>
              <a:t>«Об </a:t>
            </a:r>
            <a:r>
              <a:rPr lang="ru-RU" sz="1800" dirty="0">
                <a:latin typeface="Times New Roman" panose="02020603050405020304" pitchFamily="18" charset="0"/>
                <a:cs typeface="Times New Roman" panose="02020603050405020304" pitchFamily="18" charset="0"/>
              </a:rPr>
              <a:t>утверждении Административного регламента предоставления органами государственной власти субъектов Российской Федерации, осуществляющими переданные полномочия Российской Федерации в сфере образования, государственной услуги по лицензированию образовательной </a:t>
            </a:r>
            <a:r>
              <a:rPr lang="ru-RU" sz="1800" dirty="0" smtClean="0">
                <a:latin typeface="Times New Roman" panose="02020603050405020304" pitchFamily="18" charset="0"/>
                <a:cs typeface="Times New Roman" panose="02020603050405020304" pitchFamily="18" charset="0"/>
              </a:rPr>
              <a:t>деятельности</a:t>
            </a:r>
            <a:r>
              <a:rPr lang="ru-RU" sz="1800" dirty="0" smtClean="0">
                <a:latin typeface="Times New Roman" panose="02020603050405020304" pitchFamily="18" charset="0"/>
                <a:cs typeface="Times New Roman" panose="02020603050405020304" pitchFamily="18" charset="0"/>
              </a:rPr>
              <a:t>»</a:t>
            </a:r>
            <a:endParaRPr lang="ru-RU" sz="1800" dirty="0" smtClean="0">
              <a:latin typeface="Times New Roman" panose="02020603050405020304" pitchFamily="18" charset="0"/>
              <a:cs typeface="Times New Roman" panose="02020603050405020304" pitchFamily="18" charset="0"/>
            </a:endParaRPr>
          </a:p>
          <a:p>
            <a:pPr algn="just">
              <a:lnSpc>
                <a:spcPct val="100000"/>
              </a:lnSpc>
              <a:spcBef>
                <a:spcPts val="600"/>
              </a:spcBef>
            </a:pPr>
            <a:r>
              <a:rPr lang="ru-RU" sz="1800" kern="0" dirty="0" smtClean="0">
                <a:latin typeface="Times New Roman" panose="02020603050405020304" pitchFamily="18" charset="0"/>
                <a:cs typeface="Times New Roman" panose="02020603050405020304" pitchFamily="18" charset="0"/>
              </a:rPr>
              <a:t>Приказ </a:t>
            </a:r>
            <a:r>
              <a:rPr lang="ru-RU" sz="1800" kern="0" dirty="0" err="1">
                <a:latin typeface="Times New Roman" panose="02020603050405020304" pitchFamily="18" charset="0"/>
                <a:cs typeface="Times New Roman" panose="02020603050405020304" pitchFamily="18" charset="0"/>
              </a:rPr>
              <a:t>Минобрнауки</a:t>
            </a:r>
            <a:r>
              <a:rPr lang="ru-RU" sz="1800" kern="0" dirty="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РФ </a:t>
            </a:r>
            <a:r>
              <a:rPr lang="ru-RU" sz="1800" kern="0" dirty="0" smtClean="0">
                <a:latin typeface="Times New Roman" panose="02020603050405020304" pitchFamily="18" charset="0"/>
                <a:cs typeface="Times New Roman" panose="02020603050405020304" pitchFamily="18" charset="0"/>
              </a:rPr>
              <a:t>от </a:t>
            </a:r>
            <a:r>
              <a:rPr lang="ru-RU" sz="1800" kern="0" dirty="0">
                <a:latin typeface="Times New Roman" panose="02020603050405020304" pitchFamily="18" charset="0"/>
                <a:cs typeface="Times New Roman" panose="02020603050405020304" pitchFamily="18" charset="0"/>
              </a:rPr>
              <a:t>30.08.2013 № 1014 «Об утверждении Порядка организации и осуществления образовательной деятельности по основным общеобразовательным программам - образовательным программам дошкольного образования</a:t>
            </a:r>
            <a:r>
              <a:rPr lang="ru-RU" sz="1800" kern="0" dirty="0" smtClean="0">
                <a:latin typeface="Times New Roman" panose="02020603050405020304" pitchFamily="18" charset="0"/>
                <a:cs typeface="Times New Roman" panose="02020603050405020304" pitchFamily="18" charset="0"/>
              </a:rPr>
              <a:t>»</a:t>
            </a:r>
            <a:endParaRPr lang="ru-RU" sz="1800" kern="0" dirty="0">
              <a:latin typeface="Times New Roman" panose="02020603050405020304" pitchFamily="18" charset="0"/>
              <a:cs typeface="Times New Roman" panose="02020603050405020304" pitchFamily="18" charset="0"/>
            </a:endParaRPr>
          </a:p>
          <a:p>
            <a:pPr algn="just">
              <a:lnSpc>
                <a:spcPct val="100000"/>
              </a:lnSpc>
              <a:spcBef>
                <a:spcPts val="600"/>
              </a:spcBef>
            </a:pPr>
            <a:r>
              <a:rPr lang="ru-RU" sz="1800" kern="0" dirty="0">
                <a:latin typeface="Times New Roman" panose="02020603050405020304" pitchFamily="18" charset="0"/>
                <a:cs typeface="Times New Roman" panose="02020603050405020304" pitchFamily="18" charset="0"/>
              </a:rPr>
              <a:t>Приказ </a:t>
            </a:r>
            <a:r>
              <a:rPr lang="ru-RU" sz="1800" kern="0" dirty="0" err="1">
                <a:latin typeface="Times New Roman" panose="02020603050405020304" pitchFamily="18" charset="0"/>
                <a:cs typeface="Times New Roman" panose="02020603050405020304" pitchFamily="18" charset="0"/>
              </a:rPr>
              <a:t>Минобрнауки</a:t>
            </a:r>
            <a:r>
              <a:rPr lang="ru-RU" sz="1800" kern="0" dirty="0">
                <a:latin typeface="Times New Roman" panose="02020603050405020304" pitchFamily="18" charset="0"/>
                <a:cs typeface="Times New Roman" panose="02020603050405020304" pitchFamily="18" charset="0"/>
              </a:rPr>
              <a:t> </a:t>
            </a:r>
            <a:r>
              <a:rPr lang="ru-RU" sz="1800" kern="0" dirty="0" err="1" smtClean="0">
                <a:latin typeface="Times New Roman" panose="02020603050405020304" pitchFamily="18" charset="0"/>
                <a:cs typeface="Times New Roman" panose="02020603050405020304" pitchFamily="18" charset="0"/>
              </a:rPr>
              <a:t>Ро</a:t>
            </a:r>
            <a:r>
              <a:rPr lang="ru-RU" sz="1800" dirty="0">
                <a:latin typeface="Times New Roman" panose="02020603050405020304" pitchFamily="18" charset="0"/>
                <a:cs typeface="Times New Roman" panose="02020603050405020304" pitchFamily="18" charset="0"/>
              </a:rPr>
              <a:t> РФ </a:t>
            </a:r>
            <a:r>
              <a:rPr lang="ru-RU" sz="1800" kern="0" dirty="0" smtClean="0">
                <a:latin typeface="Times New Roman" panose="02020603050405020304" pitchFamily="18" charset="0"/>
                <a:cs typeface="Times New Roman" panose="02020603050405020304" pitchFamily="18" charset="0"/>
              </a:rPr>
              <a:t>сии </a:t>
            </a:r>
            <a:r>
              <a:rPr lang="ru-RU" sz="1800" kern="0" dirty="0">
                <a:latin typeface="Times New Roman" panose="02020603050405020304" pitchFamily="18" charset="0"/>
                <a:cs typeface="Times New Roman" panose="02020603050405020304" pitchFamily="18" charset="0"/>
              </a:rPr>
              <a:t>от 30.08.2013 № 1015 «Об утверждении Порядка организации и осуществления образовательной деятельности по основным общеобразовательным программам - образовательным программам начального общего, основного общего и среднего общего образования</a:t>
            </a:r>
            <a:r>
              <a:rPr lang="ru-RU" sz="1800" kern="0" dirty="0" smtClean="0">
                <a:latin typeface="Times New Roman" panose="02020603050405020304" pitchFamily="18" charset="0"/>
                <a:cs typeface="Times New Roman" panose="02020603050405020304" pitchFamily="18" charset="0"/>
              </a:rPr>
              <a:t>»</a:t>
            </a:r>
            <a:endParaRPr lang="ru-RU" sz="1800" kern="0" dirty="0">
              <a:latin typeface="Times New Roman" panose="02020603050405020304" pitchFamily="18" charset="0"/>
              <a:cs typeface="Times New Roman" panose="02020603050405020304" pitchFamily="18" charset="0"/>
            </a:endParaRPr>
          </a:p>
          <a:p>
            <a:pPr marL="0" indent="0" algn="just">
              <a:lnSpc>
                <a:spcPct val="100000"/>
              </a:lnSpc>
              <a:spcBef>
                <a:spcPts val="600"/>
              </a:spcBef>
              <a:buNone/>
            </a:pPr>
            <a:endParaRPr lang="ru-RU" sz="1800" dirty="0">
              <a:latin typeface="Times New Roman" panose="02020603050405020304" pitchFamily="18" charset="0"/>
              <a:cs typeface="Times New Roman" panose="02020603050405020304" pitchFamily="18" charset="0"/>
            </a:endParaRPr>
          </a:p>
          <a:p>
            <a:pPr algn="just">
              <a:lnSpc>
                <a:spcPct val="100000"/>
              </a:lnSpc>
              <a:spcBef>
                <a:spcPts val="600"/>
              </a:spcBef>
            </a:pP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73111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154776" y="1169099"/>
            <a:ext cx="8834447" cy="5557345"/>
          </a:xfrm>
          <a:prstGeom prst="roundRect">
            <a:avLst>
              <a:gd name="adj" fmla="val 4823"/>
            </a:avLst>
          </a:prstGeom>
          <a:solidFill>
            <a:srgbClr val="3D4187"/>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endParaRPr lang="ru-RU" sz="1600" kern="0" dirty="0" smtClean="0">
              <a:solidFill>
                <a:schemeClr val="bg1"/>
              </a:solidFill>
              <a:latin typeface="Times New Roman" panose="02020603050405020304" pitchFamily="18" charset="0"/>
              <a:cs typeface="Times New Roman" panose="02020603050405020304" pitchFamily="18" charset="0"/>
            </a:endParaRPr>
          </a:p>
          <a:p>
            <a:pPr lvl="0"/>
            <a:endParaRPr lang="ru-RU" dirty="0"/>
          </a:p>
        </p:txBody>
      </p:sp>
      <p:sp>
        <p:nvSpPr>
          <p:cNvPr id="10" name="Прямоугольник 9"/>
          <p:cNvSpPr/>
          <p:nvPr/>
        </p:nvSpPr>
        <p:spPr>
          <a:xfrm>
            <a:off x="1857356" y="236493"/>
            <a:ext cx="7164288" cy="49237"/>
          </a:xfrm>
          <a:prstGeom prst="rect">
            <a:avLst/>
          </a:prstGeom>
          <a:gradFill flip="none" rotWithShape="1">
            <a:gsLst>
              <a:gs pos="0">
                <a:srgbClr val="06068F"/>
              </a:gs>
              <a:gs pos="100000">
                <a:srgbClr val="FFFFFF"/>
              </a:gs>
            </a:gsLst>
            <a:path path="circle">
              <a:fillToRect l="100000" t="100000"/>
            </a:path>
            <a:tileRect r="-100000" b="-10000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dirty="0">
              <a:solidFill>
                <a:srgbClr val="7A3D00"/>
              </a:solidFill>
              <a:latin typeface="Arial" panose="020B0604020202020204" pitchFamily="34" charset="0"/>
              <a:cs typeface="Arial" panose="020B0604020202020204" pitchFamily="34" charset="0"/>
            </a:endParaRPr>
          </a:p>
        </p:txBody>
      </p:sp>
      <p:pic>
        <p:nvPicPr>
          <p:cNvPr id="12" name="Изображение 11" descr="gerb1.png"/>
          <p:cNvPicPr>
            <a:picLocks noChangeAspect="1"/>
          </p:cNvPicPr>
          <p:nvPr/>
        </p:nvPicPr>
        <p:blipFill rotWithShape="1">
          <a:blip r:embed="rId3" cstate="print">
            <a:alphaModFix/>
            <a:extLst>
              <a:ext uri="{28A0092B-C50C-407E-A947-70E740481C1C}">
                <a14:useLocalDpi xmlns:a14="http://schemas.microsoft.com/office/drawing/2010/main" val="0"/>
              </a:ext>
            </a:extLst>
          </a:blip>
          <a:srcRect r="1220"/>
          <a:stretch/>
        </p:blipFill>
        <p:spPr>
          <a:xfrm flipH="1">
            <a:off x="0" y="1"/>
            <a:ext cx="642910" cy="558560"/>
          </a:xfrm>
          <a:prstGeom prst="rect">
            <a:avLst/>
          </a:prstGeom>
        </p:spPr>
      </p:pic>
      <p:sp>
        <p:nvSpPr>
          <p:cNvPr id="9" name="Прямоугольник 15"/>
          <p:cNvSpPr>
            <a:spLocks noChangeArrowheads="1"/>
          </p:cNvSpPr>
          <p:nvPr/>
        </p:nvSpPr>
        <p:spPr bwMode="auto">
          <a:xfrm>
            <a:off x="3500432" y="-24"/>
            <a:ext cx="5499553" cy="215444"/>
          </a:xfrm>
          <a:prstGeom prst="rect">
            <a:avLst/>
          </a:prstGeom>
          <a:noFill/>
          <a:ln w="9525">
            <a:noFill/>
            <a:miter lim="800000"/>
            <a:headEnd/>
            <a:tailEnd/>
          </a:ln>
        </p:spPr>
        <p:txBody>
          <a:bodyPr wrap="square">
            <a:spAutoFit/>
          </a:bodyPr>
          <a:lstStyle/>
          <a:p>
            <a:pPr algn="r">
              <a:defRPr/>
            </a:pPr>
            <a:r>
              <a:rPr lang="ru-RU" sz="800" b="1" dirty="0">
                <a:solidFill>
                  <a:schemeClr val="tx2">
                    <a:lumMod val="50000"/>
                  </a:schemeClr>
                </a:solidFill>
                <a:latin typeface="Arial" panose="020B0604020202020204" pitchFamily="34" charset="0"/>
                <a:cs typeface="Arial" panose="020B0604020202020204" pitchFamily="34" charset="0"/>
              </a:rPr>
              <a:t>ДЕПАРТАМЕНТ ОБРАЗОВАНИЯ И НАУКИ КОСТРОМСКОЙ ОБЛАСТИ</a:t>
            </a:r>
          </a:p>
        </p:txBody>
      </p:sp>
      <p:sp>
        <p:nvSpPr>
          <p:cNvPr id="11" name="Прямоугольник 15"/>
          <p:cNvSpPr>
            <a:spLocks noChangeArrowheads="1"/>
          </p:cNvSpPr>
          <p:nvPr/>
        </p:nvSpPr>
        <p:spPr bwMode="auto">
          <a:xfrm>
            <a:off x="0" y="332656"/>
            <a:ext cx="9144000" cy="677108"/>
          </a:xfrm>
          <a:prstGeom prst="rect">
            <a:avLst/>
          </a:prstGeom>
          <a:noFill/>
          <a:ln w="9525">
            <a:noFill/>
            <a:miter lim="800000"/>
            <a:headEnd/>
            <a:tailEnd/>
          </a:ln>
        </p:spPr>
        <p:txBody>
          <a:bodyPr wrap="square">
            <a:spAutoFit/>
          </a:bodyPr>
          <a:lstStyle/>
          <a:p>
            <a:pPr algn="ctr"/>
            <a:r>
              <a:rPr lang="ru-RU" sz="1900" b="1" cap="small" dirty="0" smtClean="0">
                <a:latin typeface="Times New Roman" panose="02020603050405020304" pitchFamily="18" charset="0"/>
                <a:cs typeface="Times New Roman" panose="02020603050405020304" pitchFamily="18" charset="0"/>
              </a:rPr>
              <a:t>Нормативно-правовое обеспечение </a:t>
            </a:r>
          </a:p>
          <a:p>
            <a:pPr algn="ctr"/>
            <a:r>
              <a:rPr lang="ru-RU" sz="1900" b="1" cap="small" dirty="0" smtClean="0">
                <a:latin typeface="Times New Roman" panose="02020603050405020304" pitchFamily="18" charset="0"/>
                <a:cs typeface="Times New Roman" panose="02020603050405020304" pitchFamily="18" charset="0"/>
              </a:rPr>
              <a:t>процедуры лицензирования  образовательной деятельности</a:t>
            </a:r>
            <a:endParaRPr lang="ru-RU" sz="1900" cap="small" dirty="0">
              <a:latin typeface="Times New Roman" panose="02020603050405020304" pitchFamily="18" charset="0"/>
              <a:cs typeface="Times New Roman" panose="02020603050405020304" pitchFamily="18" charset="0"/>
            </a:endParaRPr>
          </a:p>
        </p:txBody>
      </p:sp>
      <p:sp>
        <p:nvSpPr>
          <p:cNvPr id="2" name="Скругленный прямоугольник 1"/>
          <p:cNvSpPr/>
          <p:nvPr/>
        </p:nvSpPr>
        <p:spPr>
          <a:xfrm>
            <a:off x="321455" y="1334636"/>
            <a:ext cx="8510284" cy="5226269"/>
          </a:xfrm>
          <a:prstGeom prst="roundRect">
            <a:avLst>
              <a:gd name="adj" fmla="val 41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Объект 3"/>
          <p:cNvSpPr>
            <a:spLocks noGrp="1"/>
          </p:cNvSpPr>
          <p:nvPr>
            <p:ph idx="1"/>
          </p:nvPr>
        </p:nvSpPr>
        <p:spPr>
          <a:xfrm>
            <a:off x="154777" y="1334636"/>
            <a:ext cx="8532024" cy="5143802"/>
          </a:xfrm>
          <a:noFill/>
        </p:spPr>
        <p:txBody>
          <a:bodyPr>
            <a:noAutofit/>
          </a:bodyPr>
          <a:lstStyle/>
          <a:p>
            <a:pPr algn="just">
              <a:lnSpc>
                <a:spcPct val="100000"/>
              </a:lnSpc>
              <a:spcBef>
                <a:spcPts val="0"/>
              </a:spcBef>
            </a:pPr>
            <a:r>
              <a:rPr lang="ru-RU" sz="1700" kern="0" dirty="0" smtClean="0">
                <a:latin typeface="Times New Roman" panose="02020603050405020304" pitchFamily="18" charset="0"/>
                <a:cs typeface="Times New Roman" panose="02020603050405020304" pitchFamily="18" charset="0"/>
              </a:rPr>
              <a:t>Приказ </a:t>
            </a:r>
            <a:r>
              <a:rPr lang="ru-RU" sz="1700" kern="0" dirty="0" err="1">
                <a:latin typeface="Times New Roman" panose="02020603050405020304" pitchFamily="18" charset="0"/>
                <a:cs typeface="Times New Roman" panose="02020603050405020304" pitchFamily="18" charset="0"/>
              </a:rPr>
              <a:t>Минобрнауки</a:t>
            </a:r>
            <a:r>
              <a:rPr lang="ru-RU" sz="1700" kern="0" dirty="0">
                <a:latin typeface="Times New Roman" panose="02020603050405020304" pitchFamily="18" charset="0"/>
                <a:cs typeface="Times New Roman" panose="02020603050405020304" pitchFamily="18" charset="0"/>
              </a:rPr>
              <a:t> </a:t>
            </a:r>
            <a:r>
              <a:rPr lang="ru-RU" sz="1700" dirty="0">
                <a:latin typeface="Times New Roman" panose="02020603050405020304" pitchFamily="18" charset="0"/>
                <a:cs typeface="Times New Roman" panose="02020603050405020304" pitchFamily="18" charset="0"/>
              </a:rPr>
              <a:t>РФ </a:t>
            </a:r>
            <a:r>
              <a:rPr lang="ru-RU" sz="1700" kern="0" dirty="0" smtClean="0">
                <a:latin typeface="Times New Roman" panose="02020603050405020304" pitchFamily="18" charset="0"/>
                <a:cs typeface="Times New Roman" panose="02020603050405020304" pitchFamily="18" charset="0"/>
              </a:rPr>
              <a:t>от </a:t>
            </a:r>
            <a:r>
              <a:rPr lang="ru-RU" sz="1700" kern="0" dirty="0">
                <a:latin typeface="Times New Roman" panose="02020603050405020304" pitchFamily="18" charset="0"/>
                <a:cs typeface="Times New Roman" panose="02020603050405020304" pitchFamily="18" charset="0"/>
              </a:rPr>
              <a:t>01.07.2013 </a:t>
            </a:r>
            <a:r>
              <a:rPr lang="ru-RU" sz="1700" kern="0" dirty="0" smtClean="0">
                <a:latin typeface="Times New Roman" panose="02020603050405020304" pitchFamily="18" charset="0"/>
                <a:cs typeface="Times New Roman" panose="02020603050405020304" pitchFamily="18" charset="0"/>
              </a:rPr>
              <a:t>№ </a:t>
            </a:r>
            <a:r>
              <a:rPr lang="ru-RU" sz="1700" kern="0" dirty="0">
                <a:latin typeface="Times New Roman" panose="02020603050405020304" pitchFamily="18" charset="0"/>
                <a:cs typeface="Times New Roman" panose="02020603050405020304" pitchFamily="18" charset="0"/>
              </a:rPr>
              <a:t>499 </a:t>
            </a:r>
            <a:r>
              <a:rPr lang="ru-RU" sz="1700" kern="0" dirty="0" smtClean="0">
                <a:latin typeface="Times New Roman" panose="02020603050405020304" pitchFamily="18" charset="0"/>
                <a:cs typeface="Times New Roman" panose="02020603050405020304" pitchFamily="18" charset="0"/>
              </a:rPr>
              <a:t>«</a:t>
            </a:r>
            <a:r>
              <a:rPr lang="ru-RU" sz="1700" kern="0" dirty="0">
                <a:latin typeface="Times New Roman" panose="02020603050405020304" pitchFamily="18" charset="0"/>
                <a:cs typeface="Times New Roman" panose="02020603050405020304" pitchFamily="18" charset="0"/>
              </a:rPr>
              <a:t>Об утверждении Порядка организации и осуществления образовательной деятельности по дополнительным профессиональным программам</a:t>
            </a:r>
            <a:r>
              <a:rPr lang="ru-RU" sz="1700" kern="0" dirty="0" smtClean="0">
                <a:latin typeface="Times New Roman" panose="02020603050405020304" pitchFamily="18" charset="0"/>
                <a:cs typeface="Times New Roman" panose="02020603050405020304" pitchFamily="18" charset="0"/>
              </a:rPr>
              <a:t>»</a:t>
            </a:r>
            <a:endParaRPr lang="ru-RU" sz="1700" kern="0" dirty="0">
              <a:latin typeface="Times New Roman" panose="02020603050405020304" pitchFamily="18" charset="0"/>
              <a:cs typeface="Times New Roman" panose="02020603050405020304" pitchFamily="18" charset="0"/>
            </a:endParaRPr>
          </a:p>
          <a:p>
            <a:pPr algn="just">
              <a:lnSpc>
                <a:spcPct val="100000"/>
              </a:lnSpc>
              <a:spcBef>
                <a:spcPts val="0"/>
              </a:spcBef>
            </a:pPr>
            <a:r>
              <a:rPr lang="ru-RU" sz="1700" kern="0" dirty="0">
                <a:latin typeface="Times New Roman" panose="02020603050405020304" pitchFamily="18" charset="0"/>
                <a:cs typeface="Times New Roman" panose="02020603050405020304" pitchFamily="18" charset="0"/>
              </a:rPr>
              <a:t>Приказ </a:t>
            </a:r>
            <a:r>
              <a:rPr lang="ru-RU" sz="1700" kern="0" dirty="0" err="1">
                <a:latin typeface="Times New Roman" panose="02020603050405020304" pitchFamily="18" charset="0"/>
                <a:cs typeface="Times New Roman" panose="02020603050405020304" pitchFamily="18" charset="0"/>
              </a:rPr>
              <a:t>Минобрнауки</a:t>
            </a:r>
            <a:r>
              <a:rPr lang="ru-RU" sz="1700" kern="0" dirty="0">
                <a:latin typeface="Times New Roman" panose="02020603050405020304" pitchFamily="18" charset="0"/>
                <a:cs typeface="Times New Roman" panose="02020603050405020304" pitchFamily="18" charset="0"/>
              </a:rPr>
              <a:t> </a:t>
            </a:r>
            <a:r>
              <a:rPr lang="ru-RU" sz="1700" dirty="0">
                <a:latin typeface="Times New Roman" panose="02020603050405020304" pitchFamily="18" charset="0"/>
                <a:cs typeface="Times New Roman" panose="02020603050405020304" pitchFamily="18" charset="0"/>
              </a:rPr>
              <a:t>РФ </a:t>
            </a:r>
            <a:r>
              <a:rPr lang="ru-RU" sz="1700" kern="0" dirty="0" smtClean="0">
                <a:latin typeface="Times New Roman" panose="02020603050405020304" pitchFamily="18" charset="0"/>
                <a:cs typeface="Times New Roman" panose="02020603050405020304" pitchFamily="18" charset="0"/>
              </a:rPr>
              <a:t>от </a:t>
            </a:r>
            <a:r>
              <a:rPr lang="ru-RU" sz="1700" kern="0" dirty="0">
                <a:latin typeface="Times New Roman" panose="02020603050405020304" pitchFamily="18" charset="0"/>
                <a:cs typeface="Times New Roman" panose="02020603050405020304" pitchFamily="18" charset="0"/>
              </a:rPr>
              <a:t>18.04.2013 № 292 «Об утверждении порядка организации и осуществления образовательной деятельности по основным программам профессионального обучения</a:t>
            </a:r>
            <a:r>
              <a:rPr lang="ru-RU" sz="1700" kern="0" dirty="0" smtClean="0">
                <a:latin typeface="Times New Roman" panose="02020603050405020304" pitchFamily="18" charset="0"/>
                <a:cs typeface="Times New Roman" panose="02020603050405020304" pitchFamily="18" charset="0"/>
              </a:rPr>
              <a:t>»</a:t>
            </a:r>
            <a:endParaRPr lang="ru-RU" sz="1700" kern="0" dirty="0">
              <a:latin typeface="Times New Roman" panose="02020603050405020304" pitchFamily="18" charset="0"/>
              <a:cs typeface="Times New Roman" panose="02020603050405020304" pitchFamily="18" charset="0"/>
            </a:endParaRPr>
          </a:p>
          <a:p>
            <a:pPr algn="just">
              <a:lnSpc>
                <a:spcPct val="100000"/>
              </a:lnSpc>
              <a:spcBef>
                <a:spcPts val="0"/>
              </a:spcBef>
            </a:pPr>
            <a:r>
              <a:rPr lang="ru-RU" sz="1700" kern="0" dirty="0">
                <a:latin typeface="Times New Roman" panose="02020603050405020304" pitchFamily="18" charset="0"/>
                <a:cs typeface="Times New Roman" panose="02020603050405020304" pitchFamily="18" charset="0"/>
              </a:rPr>
              <a:t>Приказ </a:t>
            </a:r>
            <a:r>
              <a:rPr lang="ru-RU" sz="1700" kern="0" dirty="0" err="1">
                <a:latin typeface="Times New Roman" panose="02020603050405020304" pitchFamily="18" charset="0"/>
                <a:cs typeface="Times New Roman" panose="02020603050405020304" pitchFamily="18" charset="0"/>
              </a:rPr>
              <a:t>Минобрнауки</a:t>
            </a:r>
            <a:r>
              <a:rPr lang="ru-RU" sz="1700" kern="0" dirty="0">
                <a:latin typeface="Times New Roman" panose="02020603050405020304" pitchFamily="18" charset="0"/>
                <a:cs typeface="Times New Roman" panose="02020603050405020304" pitchFamily="18" charset="0"/>
              </a:rPr>
              <a:t> </a:t>
            </a:r>
            <a:r>
              <a:rPr lang="ru-RU" sz="1700" dirty="0">
                <a:latin typeface="Times New Roman" panose="02020603050405020304" pitchFamily="18" charset="0"/>
                <a:cs typeface="Times New Roman" panose="02020603050405020304" pitchFamily="18" charset="0"/>
              </a:rPr>
              <a:t>РФ </a:t>
            </a:r>
            <a:r>
              <a:rPr lang="ru-RU" sz="1700" kern="0" dirty="0" smtClean="0">
                <a:latin typeface="Times New Roman" panose="02020603050405020304" pitchFamily="18" charset="0"/>
                <a:cs typeface="Times New Roman" panose="02020603050405020304" pitchFamily="18" charset="0"/>
              </a:rPr>
              <a:t>от </a:t>
            </a:r>
            <a:r>
              <a:rPr lang="ru-RU" sz="1700" kern="0" dirty="0">
                <a:latin typeface="Times New Roman" panose="02020603050405020304" pitchFamily="18" charset="0"/>
                <a:cs typeface="Times New Roman" panose="02020603050405020304" pitchFamily="18" charset="0"/>
              </a:rPr>
              <a:t>29.08.2013 № 1008 «Об утверждении Порядка организации и осуществления образовательной деятельности по дополнительным общеобразовательным </a:t>
            </a:r>
            <a:r>
              <a:rPr lang="ru-RU" sz="1700" kern="0" dirty="0" smtClean="0">
                <a:latin typeface="Times New Roman" panose="02020603050405020304" pitchFamily="18" charset="0"/>
                <a:cs typeface="Times New Roman" panose="02020603050405020304" pitchFamily="18" charset="0"/>
              </a:rPr>
              <a:t>программам</a:t>
            </a:r>
            <a:r>
              <a:rPr lang="en-US" sz="1700" kern="0" dirty="0">
                <a:latin typeface="Times New Roman" panose="02020603050405020304" pitchFamily="18" charset="0"/>
                <a:cs typeface="Times New Roman" panose="02020603050405020304" pitchFamily="18" charset="0"/>
              </a:rPr>
              <a:t>@</a:t>
            </a:r>
            <a:endParaRPr lang="ru-RU" sz="1700" kern="0" dirty="0">
              <a:latin typeface="Times New Roman" panose="02020603050405020304" pitchFamily="18" charset="0"/>
              <a:cs typeface="Times New Roman" panose="02020603050405020304" pitchFamily="18" charset="0"/>
            </a:endParaRPr>
          </a:p>
          <a:p>
            <a:pPr algn="just">
              <a:lnSpc>
                <a:spcPct val="100000"/>
              </a:lnSpc>
              <a:spcBef>
                <a:spcPts val="0"/>
              </a:spcBef>
            </a:pPr>
            <a:r>
              <a:rPr lang="ru-RU" sz="1700" dirty="0">
                <a:latin typeface="Times New Roman" panose="02020603050405020304" pitchFamily="18" charset="0"/>
                <a:cs typeface="Times New Roman" panose="02020603050405020304" pitchFamily="18" charset="0"/>
              </a:rPr>
              <a:t>Приказ </a:t>
            </a:r>
            <a:r>
              <a:rPr lang="ru-RU" sz="1700" dirty="0" err="1">
                <a:latin typeface="Times New Roman" panose="02020603050405020304" pitchFamily="18" charset="0"/>
                <a:cs typeface="Times New Roman" panose="02020603050405020304" pitchFamily="18" charset="0"/>
              </a:rPr>
              <a:t>Минобрнауки</a:t>
            </a:r>
            <a:r>
              <a:rPr lang="ru-RU" sz="1700" dirty="0">
                <a:latin typeface="Times New Roman" panose="02020603050405020304" pitchFamily="18" charset="0"/>
                <a:cs typeface="Times New Roman" panose="02020603050405020304" pitchFamily="18" charset="0"/>
              </a:rPr>
              <a:t> РФ </a:t>
            </a:r>
            <a:r>
              <a:rPr lang="ru-RU" sz="1700" dirty="0" smtClean="0">
                <a:latin typeface="Times New Roman" panose="02020603050405020304" pitchFamily="18" charset="0"/>
                <a:cs typeface="Times New Roman" panose="02020603050405020304" pitchFamily="18" charset="0"/>
              </a:rPr>
              <a:t>от </a:t>
            </a:r>
            <a:r>
              <a:rPr lang="ru-RU" sz="1700" dirty="0">
                <a:latin typeface="Times New Roman" panose="02020603050405020304" pitchFamily="18" charset="0"/>
                <a:cs typeface="Times New Roman" panose="02020603050405020304" pitchFamily="18" charset="0"/>
              </a:rPr>
              <a:t>14.06.2013 № 464 «Об утверждении порядка организации и осуществления образовательной деятельности по образовательным программам среднего профессионального образования» </a:t>
            </a:r>
          </a:p>
          <a:p>
            <a:pPr algn="just">
              <a:lnSpc>
                <a:spcPct val="100000"/>
              </a:lnSpc>
              <a:spcBef>
                <a:spcPts val="0"/>
              </a:spcBef>
            </a:pPr>
            <a:r>
              <a:rPr lang="ru-RU" sz="1700" kern="0" dirty="0" smtClean="0">
                <a:latin typeface="Times New Roman" panose="02020603050405020304" pitchFamily="18" charset="0"/>
                <a:cs typeface="Times New Roman" panose="02020603050405020304" pitchFamily="18" charset="0"/>
              </a:rPr>
              <a:t>Приказ </a:t>
            </a:r>
            <a:r>
              <a:rPr lang="ru-RU" sz="1700" kern="0" dirty="0" err="1">
                <a:latin typeface="Times New Roman" panose="02020603050405020304" pitchFamily="18" charset="0"/>
                <a:cs typeface="Times New Roman" panose="02020603050405020304" pitchFamily="18" charset="0"/>
              </a:rPr>
              <a:t>Минобрнауки</a:t>
            </a:r>
            <a:r>
              <a:rPr lang="ru-RU" sz="1700" kern="0" dirty="0">
                <a:latin typeface="Times New Roman" panose="02020603050405020304" pitchFamily="18" charset="0"/>
                <a:cs typeface="Times New Roman" panose="02020603050405020304" pitchFamily="18" charset="0"/>
              </a:rPr>
              <a:t> </a:t>
            </a:r>
            <a:r>
              <a:rPr lang="ru-RU" sz="1700" dirty="0">
                <a:latin typeface="Times New Roman" panose="02020603050405020304" pitchFamily="18" charset="0"/>
                <a:cs typeface="Times New Roman" panose="02020603050405020304" pitchFamily="18" charset="0"/>
              </a:rPr>
              <a:t>РФ </a:t>
            </a:r>
            <a:r>
              <a:rPr lang="ru-RU" sz="1700" kern="0" dirty="0" smtClean="0">
                <a:latin typeface="Times New Roman" panose="02020603050405020304" pitchFamily="18" charset="0"/>
                <a:cs typeface="Times New Roman" panose="02020603050405020304" pitchFamily="18" charset="0"/>
              </a:rPr>
              <a:t>от </a:t>
            </a:r>
            <a:r>
              <a:rPr lang="ru-RU" sz="1700" kern="0" dirty="0">
                <a:latin typeface="Times New Roman" panose="02020603050405020304" pitchFamily="18" charset="0"/>
                <a:cs typeface="Times New Roman" panose="02020603050405020304" pitchFamily="18" charset="0"/>
              </a:rPr>
              <a:t>02.07.2013 № 513 «Об утверждении Перечня профессий рабочих, должностей служащих, по которым осуществляется профессиональное обучение</a:t>
            </a:r>
            <a:r>
              <a:rPr lang="ru-RU" sz="1700" kern="0" dirty="0" smtClean="0">
                <a:latin typeface="Times New Roman" panose="02020603050405020304" pitchFamily="18" charset="0"/>
                <a:cs typeface="Times New Roman" panose="02020603050405020304" pitchFamily="18" charset="0"/>
              </a:rPr>
              <a:t>»</a:t>
            </a:r>
            <a:endParaRPr lang="ru-RU" sz="1700" kern="0" dirty="0">
              <a:latin typeface="Times New Roman" panose="02020603050405020304" pitchFamily="18" charset="0"/>
              <a:cs typeface="Times New Roman" panose="02020603050405020304" pitchFamily="18" charset="0"/>
            </a:endParaRPr>
          </a:p>
          <a:p>
            <a:pPr algn="just">
              <a:lnSpc>
                <a:spcPct val="100000"/>
              </a:lnSpc>
              <a:spcBef>
                <a:spcPts val="0"/>
              </a:spcBef>
            </a:pPr>
            <a:r>
              <a:rPr lang="ru-RU" sz="1700" dirty="0" smtClean="0">
                <a:latin typeface="Times New Roman" panose="02020603050405020304" pitchFamily="18" charset="0"/>
                <a:cs typeface="Times New Roman" panose="02020603050405020304" pitchFamily="18" charset="0"/>
              </a:rPr>
              <a:t>Приказ </a:t>
            </a:r>
            <a:r>
              <a:rPr lang="ru-RU" sz="1700" dirty="0" err="1">
                <a:latin typeface="Times New Roman" panose="02020603050405020304" pitchFamily="18" charset="0"/>
                <a:cs typeface="Times New Roman" panose="02020603050405020304" pitchFamily="18" charset="0"/>
              </a:rPr>
              <a:t>Минобрнауки</a:t>
            </a:r>
            <a:r>
              <a:rPr lang="ru-RU" sz="1700" dirty="0">
                <a:latin typeface="Times New Roman" panose="02020603050405020304" pitchFamily="18" charset="0"/>
                <a:cs typeface="Times New Roman" panose="02020603050405020304" pitchFamily="18" charset="0"/>
              </a:rPr>
              <a:t> РФ от 29.10.2013 № 1199 «Об утверждении перечней профессий и специальностей среднего профессионального образования» </a:t>
            </a:r>
          </a:p>
          <a:p>
            <a:pPr algn="just">
              <a:lnSpc>
                <a:spcPct val="100000"/>
              </a:lnSpc>
              <a:spcBef>
                <a:spcPts val="0"/>
              </a:spcBef>
            </a:pPr>
            <a:r>
              <a:rPr lang="ru-RU" sz="1700" dirty="0" smtClean="0">
                <a:latin typeface="Times New Roman" panose="02020603050405020304" pitchFamily="18" charset="0"/>
                <a:cs typeface="Times New Roman" panose="02020603050405020304" pitchFamily="18" charset="0"/>
              </a:rPr>
              <a:t>Приказ </a:t>
            </a:r>
            <a:r>
              <a:rPr lang="ru-RU" sz="1700" dirty="0" err="1">
                <a:latin typeface="Times New Roman" panose="02020603050405020304" pitchFamily="18" charset="0"/>
                <a:cs typeface="Times New Roman" panose="02020603050405020304" pitchFamily="18" charset="0"/>
              </a:rPr>
              <a:t>Минобрнауки</a:t>
            </a:r>
            <a:r>
              <a:rPr lang="ru-RU" sz="1700" dirty="0">
                <a:latin typeface="Times New Roman" panose="02020603050405020304" pitchFamily="18" charset="0"/>
                <a:cs typeface="Times New Roman" panose="02020603050405020304" pitchFamily="18" charset="0"/>
              </a:rPr>
              <a:t> РФ от 05.06.2014 </a:t>
            </a:r>
            <a:r>
              <a:rPr lang="ru-RU" sz="1700" dirty="0" smtClean="0">
                <a:latin typeface="Times New Roman" panose="02020603050405020304" pitchFamily="18" charset="0"/>
                <a:cs typeface="Times New Roman" panose="02020603050405020304" pitchFamily="18" charset="0"/>
              </a:rPr>
              <a:t>№ </a:t>
            </a:r>
            <a:r>
              <a:rPr lang="ru-RU" sz="1700" dirty="0">
                <a:latin typeface="Times New Roman" panose="02020603050405020304" pitchFamily="18" charset="0"/>
                <a:cs typeface="Times New Roman" panose="02020603050405020304" pitchFamily="18" charset="0"/>
              </a:rPr>
              <a:t>632 «Об установлении соответствия профессий и специальностей среднего профессионального образования …»</a:t>
            </a:r>
            <a:endParaRPr lang="ru-RU" sz="1700"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47166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154776" y="871269"/>
            <a:ext cx="8834447" cy="5855176"/>
          </a:xfrm>
          <a:prstGeom prst="roundRect">
            <a:avLst>
              <a:gd name="adj" fmla="val 4823"/>
            </a:avLst>
          </a:prstGeom>
          <a:solidFill>
            <a:srgbClr val="3D4187"/>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endParaRPr lang="ru-RU" sz="1600" kern="0" dirty="0" smtClean="0">
              <a:solidFill>
                <a:schemeClr val="bg1"/>
              </a:solidFill>
              <a:latin typeface="Times New Roman" panose="02020603050405020304" pitchFamily="18" charset="0"/>
              <a:cs typeface="Times New Roman" panose="02020603050405020304" pitchFamily="18" charset="0"/>
            </a:endParaRPr>
          </a:p>
          <a:p>
            <a:pPr lvl="0"/>
            <a:endParaRPr lang="ru-RU" dirty="0"/>
          </a:p>
        </p:txBody>
      </p:sp>
      <p:sp>
        <p:nvSpPr>
          <p:cNvPr id="10" name="Прямоугольник 9"/>
          <p:cNvSpPr/>
          <p:nvPr/>
        </p:nvSpPr>
        <p:spPr>
          <a:xfrm>
            <a:off x="1857356" y="236493"/>
            <a:ext cx="7164288" cy="49237"/>
          </a:xfrm>
          <a:prstGeom prst="rect">
            <a:avLst/>
          </a:prstGeom>
          <a:gradFill flip="none" rotWithShape="1">
            <a:gsLst>
              <a:gs pos="0">
                <a:srgbClr val="06068F"/>
              </a:gs>
              <a:gs pos="100000">
                <a:srgbClr val="FFFFFF"/>
              </a:gs>
            </a:gsLst>
            <a:path path="circle">
              <a:fillToRect l="100000" t="100000"/>
            </a:path>
            <a:tileRect r="-100000" b="-10000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dirty="0">
              <a:solidFill>
                <a:srgbClr val="7A3D00"/>
              </a:solidFill>
              <a:latin typeface="Arial" panose="020B0604020202020204" pitchFamily="34" charset="0"/>
              <a:cs typeface="Arial" panose="020B0604020202020204" pitchFamily="34" charset="0"/>
            </a:endParaRPr>
          </a:p>
        </p:txBody>
      </p:sp>
      <p:pic>
        <p:nvPicPr>
          <p:cNvPr id="12" name="Изображение 11" descr="gerb1.png"/>
          <p:cNvPicPr>
            <a:picLocks noChangeAspect="1"/>
          </p:cNvPicPr>
          <p:nvPr/>
        </p:nvPicPr>
        <p:blipFill rotWithShape="1">
          <a:blip r:embed="rId3" cstate="print">
            <a:alphaModFix/>
            <a:extLst>
              <a:ext uri="{28A0092B-C50C-407E-A947-70E740481C1C}">
                <a14:useLocalDpi xmlns:a14="http://schemas.microsoft.com/office/drawing/2010/main" val="0"/>
              </a:ext>
            </a:extLst>
          </a:blip>
          <a:srcRect r="1220"/>
          <a:stretch/>
        </p:blipFill>
        <p:spPr>
          <a:xfrm flipH="1">
            <a:off x="0" y="1"/>
            <a:ext cx="642910" cy="558560"/>
          </a:xfrm>
          <a:prstGeom prst="rect">
            <a:avLst/>
          </a:prstGeom>
        </p:spPr>
      </p:pic>
      <p:sp>
        <p:nvSpPr>
          <p:cNvPr id="9" name="Прямоугольник 15"/>
          <p:cNvSpPr>
            <a:spLocks noChangeArrowheads="1"/>
          </p:cNvSpPr>
          <p:nvPr/>
        </p:nvSpPr>
        <p:spPr bwMode="auto">
          <a:xfrm>
            <a:off x="3500432" y="-24"/>
            <a:ext cx="5499553" cy="215444"/>
          </a:xfrm>
          <a:prstGeom prst="rect">
            <a:avLst/>
          </a:prstGeom>
          <a:noFill/>
          <a:ln w="9525">
            <a:noFill/>
            <a:miter lim="800000"/>
            <a:headEnd/>
            <a:tailEnd/>
          </a:ln>
        </p:spPr>
        <p:txBody>
          <a:bodyPr wrap="square">
            <a:spAutoFit/>
          </a:bodyPr>
          <a:lstStyle/>
          <a:p>
            <a:pPr algn="r">
              <a:defRPr/>
            </a:pPr>
            <a:r>
              <a:rPr lang="ru-RU" sz="800" b="1" dirty="0">
                <a:solidFill>
                  <a:schemeClr val="tx2">
                    <a:lumMod val="50000"/>
                  </a:schemeClr>
                </a:solidFill>
                <a:latin typeface="Arial" panose="020B0604020202020204" pitchFamily="34" charset="0"/>
                <a:cs typeface="Arial" panose="020B0604020202020204" pitchFamily="34" charset="0"/>
              </a:rPr>
              <a:t>ДЕПАРТАМЕНТ ОБРАЗОВАНИЯ И НАУКИ КОСТРОМСКОЙ ОБЛАСТИ</a:t>
            </a:r>
          </a:p>
        </p:txBody>
      </p:sp>
      <p:sp>
        <p:nvSpPr>
          <p:cNvPr id="11" name="Прямоугольник 15"/>
          <p:cNvSpPr>
            <a:spLocks noChangeArrowheads="1"/>
          </p:cNvSpPr>
          <p:nvPr/>
        </p:nvSpPr>
        <p:spPr bwMode="auto">
          <a:xfrm>
            <a:off x="0" y="332656"/>
            <a:ext cx="9144000" cy="384721"/>
          </a:xfrm>
          <a:prstGeom prst="rect">
            <a:avLst/>
          </a:prstGeom>
          <a:noFill/>
          <a:ln w="9525">
            <a:noFill/>
            <a:miter lim="800000"/>
            <a:headEnd/>
            <a:tailEnd/>
          </a:ln>
        </p:spPr>
        <p:txBody>
          <a:bodyPr wrap="square">
            <a:spAutoFit/>
          </a:bodyPr>
          <a:lstStyle/>
          <a:p>
            <a:pPr algn="ctr"/>
            <a:r>
              <a:rPr lang="ru-RU" sz="1900" b="1" cap="small" dirty="0" smtClean="0">
                <a:latin typeface="Times New Roman" panose="02020603050405020304" pitchFamily="18" charset="0"/>
                <a:cs typeface="Times New Roman" panose="02020603050405020304" pitchFamily="18" charset="0"/>
              </a:rPr>
              <a:t>Лицензирование образовательной деятельности</a:t>
            </a:r>
            <a:endParaRPr lang="ru-RU" sz="1900" cap="small" dirty="0">
              <a:latin typeface="Times New Roman" panose="02020603050405020304" pitchFamily="18" charset="0"/>
              <a:cs typeface="Times New Roman" panose="02020603050405020304" pitchFamily="18" charset="0"/>
            </a:endParaRPr>
          </a:p>
        </p:txBody>
      </p:sp>
      <p:sp>
        <p:nvSpPr>
          <p:cNvPr id="2" name="Скругленный прямоугольник 1"/>
          <p:cNvSpPr/>
          <p:nvPr/>
        </p:nvSpPr>
        <p:spPr>
          <a:xfrm>
            <a:off x="321455" y="1035170"/>
            <a:ext cx="8511994" cy="5529532"/>
          </a:xfrm>
          <a:prstGeom prst="roundRect">
            <a:avLst>
              <a:gd name="adj" fmla="val 41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Объект 3"/>
          <p:cNvSpPr>
            <a:spLocks noGrp="1"/>
          </p:cNvSpPr>
          <p:nvPr>
            <p:ph idx="1"/>
          </p:nvPr>
        </p:nvSpPr>
        <p:spPr>
          <a:xfrm>
            <a:off x="321455" y="948906"/>
            <a:ext cx="8511994" cy="5422931"/>
          </a:xfrm>
          <a:noFill/>
        </p:spPr>
        <p:txBody>
          <a:bodyPr>
            <a:noAutofit/>
          </a:bodyPr>
          <a:lstStyle/>
          <a:p>
            <a:pPr marL="0" indent="449263" algn="just">
              <a:lnSpc>
                <a:spcPct val="120000"/>
              </a:lnSpc>
              <a:spcBef>
                <a:spcPts val="600"/>
              </a:spcBef>
              <a:buNone/>
            </a:pPr>
            <a:r>
              <a:rPr lang="ru-RU" sz="1800" dirty="0" smtClean="0">
                <a:latin typeface="Times New Roman" panose="02020603050405020304" pitchFamily="18" charset="0"/>
                <a:cs typeface="Times New Roman" panose="02020603050405020304" pitchFamily="18" charset="0"/>
              </a:rPr>
              <a:t>Образовательная </a:t>
            </a:r>
            <a:r>
              <a:rPr lang="ru-RU" sz="1800" dirty="0">
                <a:latin typeface="Times New Roman" panose="02020603050405020304" pitchFamily="18" charset="0"/>
                <a:cs typeface="Times New Roman" panose="02020603050405020304" pitchFamily="18" charset="0"/>
              </a:rPr>
              <a:t>деятельность подлежит </a:t>
            </a:r>
            <a:r>
              <a:rPr lang="ru-RU" sz="1800" dirty="0" smtClean="0">
                <a:latin typeface="Times New Roman" panose="02020603050405020304" pitchFamily="18" charset="0"/>
                <a:cs typeface="Times New Roman" panose="02020603050405020304" pitchFamily="18" charset="0"/>
              </a:rPr>
              <a:t>лицензированию</a:t>
            </a:r>
            <a:r>
              <a:rPr lang="ru-RU" sz="1800" dirty="0">
                <a:latin typeface="Times New Roman" panose="02020603050405020304" pitchFamily="18" charset="0"/>
                <a:cs typeface="Times New Roman" panose="02020603050405020304" pitchFamily="18" charset="0"/>
              </a:rPr>
              <a:t>.</a:t>
            </a:r>
            <a:r>
              <a:rPr lang="ru-RU" sz="1800" dirty="0" smtClean="0">
                <a:latin typeface="Times New Roman" panose="02020603050405020304" pitchFamily="18" charset="0"/>
                <a:cs typeface="Times New Roman" panose="02020603050405020304" pitchFamily="18" charset="0"/>
              </a:rPr>
              <a:t> </a:t>
            </a:r>
            <a:endParaRPr lang="en-US" sz="1800" dirty="0" smtClean="0">
              <a:latin typeface="Times New Roman" panose="02020603050405020304" pitchFamily="18" charset="0"/>
              <a:cs typeface="Times New Roman" panose="02020603050405020304" pitchFamily="18" charset="0"/>
            </a:endParaRPr>
          </a:p>
          <a:p>
            <a:pPr marL="0" indent="449263" algn="just">
              <a:lnSpc>
                <a:spcPct val="120000"/>
              </a:lnSpc>
              <a:spcBef>
                <a:spcPts val="600"/>
              </a:spcBef>
              <a:buNone/>
            </a:pPr>
            <a:r>
              <a:rPr lang="ru-RU" sz="1800" b="1" dirty="0" smtClean="0">
                <a:solidFill>
                  <a:srgbClr val="FF0000"/>
                </a:solidFill>
                <a:latin typeface="Times New Roman" panose="02020603050405020304" pitchFamily="18" charset="0"/>
                <a:cs typeface="Times New Roman" panose="02020603050405020304" pitchFamily="18" charset="0"/>
              </a:rPr>
              <a:t>Соискателями </a:t>
            </a:r>
            <a:r>
              <a:rPr lang="ru-RU" sz="1800" b="1" dirty="0">
                <a:solidFill>
                  <a:srgbClr val="FF0000"/>
                </a:solidFill>
                <a:latin typeface="Times New Roman" panose="02020603050405020304" pitchFamily="18" charset="0"/>
                <a:cs typeface="Times New Roman" panose="02020603050405020304" pitchFamily="18" charset="0"/>
              </a:rPr>
              <a:t>лицензии </a:t>
            </a:r>
            <a:r>
              <a:rPr lang="ru-RU" sz="1800" dirty="0">
                <a:latin typeface="Times New Roman" panose="02020603050405020304" pitchFamily="18" charset="0"/>
                <a:cs typeface="Times New Roman" panose="02020603050405020304" pitchFamily="18" charset="0"/>
              </a:rPr>
              <a:t>на осуществление образовательной деятельности являются </a:t>
            </a:r>
            <a:r>
              <a:rPr lang="ru-RU" sz="1800" b="1" dirty="0">
                <a:solidFill>
                  <a:srgbClr val="FF0000"/>
                </a:solidFill>
                <a:latin typeface="Times New Roman" panose="02020603050405020304" pitchFamily="18" charset="0"/>
                <a:cs typeface="Times New Roman" panose="02020603050405020304" pitchFamily="18" charset="0"/>
              </a:rPr>
              <a:t>образовательные организации, организации, осуществляющие обучение, а также индивидуальные предприниматели</a:t>
            </a:r>
            <a:r>
              <a:rPr lang="ru-RU" sz="1800" dirty="0">
                <a:latin typeface="Times New Roman" panose="02020603050405020304" pitchFamily="18" charset="0"/>
                <a:cs typeface="Times New Roman" panose="02020603050405020304" pitchFamily="18" charset="0"/>
              </a:rPr>
              <a:t>, за исключением индивидуальных предпринимателей, осуществляющих образовательную деятельность непосредственно (часть 2 статьи 91 Федерального закона об образовании). </a:t>
            </a:r>
            <a:endParaRPr lang="ru-RU" sz="1800" dirty="0" smtClean="0">
              <a:latin typeface="Times New Roman" panose="02020603050405020304" pitchFamily="18" charset="0"/>
              <a:cs typeface="Times New Roman" panose="02020603050405020304" pitchFamily="18" charset="0"/>
            </a:endParaRPr>
          </a:p>
          <a:p>
            <a:pPr marL="0" indent="449263" algn="just">
              <a:lnSpc>
                <a:spcPct val="120000"/>
              </a:lnSpc>
              <a:spcBef>
                <a:spcPts val="600"/>
              </a:spcBef>
              <a:buNone/>
            </a:pPr>
            <a:r>
              <a:rPr lang="ru-RU" sz="1800" dirty="0" smtClean="0">
                <a:latin typeface="Times New Roman" panose="02020603050405020304" pitchFamily="18" charset="0"/>
                <a:cs typeface="Times New Roman" panose="02020603050405020304" pitchFamily="18" charset="0"/>
              </a:rPr>
              <a:t>Лицензирование </a:t>
            </a:r>
            <a:r>
              <a:rPr lang="ru-RU" sz="1800" dirty="0">
                <a:latin typeface="Times New Roman" panose="02020603050405020304" pitchFamily="18" charset="0"/>
                <a:cs typeface="Times New Roman" panose="02020603050405020304" pitchFamily="18" charset="0"/>
              </a:rPr>
              <a:t>образовательной деятельности </a:t>
            </a:r>
            <a:r>
              <a:rPr lang="ru-RU" sz="1800" dirty="0" smtClean="0">
                <a:latin typeface="Times New Roman" panose="02020603050405020304" pitchFamily="18" charset="0"/>
                <a:cs typeface="Times New Roman" panose="02020603050405020304" pitchFamily="18" charset="0"/>
              </a:rPr>
              <a:t>осуществляется (</a:t>
            </a:r>
            <a:r>
              <a:rPr lang="ru-RU" sz="1800" dirty="0">
                <a:latin typeface="Times New Roman" panose="02020603050405020304" pitchFamily="18" charset="0"/>
                <a:cs typeface="Times New Roman" panose="02020603050405020304" pitchFamily="18" charset="0"/>
              </a:rPr>
              <a:t>часть 1 статьи 91 Федерального закона об образовании)</a:t>
            </a:r>
            <a:r>
              <a:rPr lang="ru-RU" sz="1800" dirty="0" smtClean="0">
                <a:latin typeface="Times New Roman" panose="02020603050405020304" pitchFamily="18" charset="0"/>
                <a:cs typeface="Times New Roman" panose="02020603050405020304" pitchFamily="18" charset="0"/>
              </a:rPr>
              <a:t>: </a:t>
            </a:r>
          </a:p>
          <a:p>
            <a:pPr indent="220663" algn="just">
              <a:lnSpc>
                <a:spcPct val="110000"/>
              </a:lnSpc>
              <a:spcBef>
                <a:spcPts val="600"/>
              </a:spcBef>
              <a:buFont typeface="Wingdings" panose="05000000000000000000" pitchFamily="2" charset="2"/>
              <a:buChar char="§"/>
            </a:pPr>
            <a:r>
              <a:rPr lang="ru-RU" sz="1800" dirty="0" smtClean="0">
                <a:latin typeface="Times New Roman" panose="02020603050405020304" pitchFamily="18" charset="0"/>
                <a:cs typeface="Times New Roman" panose="02020603050405020304" pitchFamily="18" charset="0"/>
              </a:rPr>
              <a:t>по </a:t>
            </a:r>
            <a:r>
              <a:rPr lang="ru-RU" sz="1800" dirty="0">
                <a:latin typeface="Times New Roman" panose="02020603050405020304" pitchFamily="18" charset="0"/>
                <a:cs typeface="Times New Roman" panose="02020603050405020304" pitchFamily="18" charset="0"/>
              </a:rPr>
              <a:t>видам </a:t>
            </a:r>
            <a:r>
              <a:rPr lang="ru-RU" sz="1800" dirty="0" smtClean="0">
                <a:latin typeface="Times New Roman" panose="02020603050405020304" pitchFamily="18" charset="0"/>
                <a:cs typeface="Times New Roman" panose="02020603050405020304" pitchFamily="18" charset="0"/>
              </a:rPr>
              <a:t>образования;</a:t>
            </a:r>
          </a:p>
          <a:p>
            <a:pPr indent="220663" algn="just">
              <a:lnSpc>
                <a:spcPct val="110000"/>
              </a:lnSpc>
              <a:spcBef>
                <a:spcPts val="600"/>
              </a:spcBef>
              <a:buFont typeface="Wingdings" panose="05000000000000000000" pitchFamily="2" charset="2"/>
              <a:buChar char="§"/>
            </a:pPr>
            <a:r>
              <a:rPr lang="ru-RU" sz="1800" dirty="0" smtClean="0">
                <a:latin typeface="Times New Roman" panose="02020603050405020304" pitchFamily="18" charset="0"/>
                <a:cs typeface="Times New Roman" panose="02020603050405020304" pitchFamily="18" charset="0"/>
              </a:rPr>
              <a:t>по </a:t>
            </a:r>
            <a:r>
              <a:rPr lang="ru-RU" sz="1800" dirty="0">
                <a:latin typeface="Times New Roman" panose="02020603050405020304" pitchFamily="18" charset="0"/>
                <a:cs typeface="Times New Roman" panose="02020603050405020304" pitchFamily="18" charset="0"/>
              </a:rPr>
              <a:t>уровням </a:t>
            </a:r>
            <a:r>
              <a:rPr lang="ru-RU" sz="1800" dirty="0" smtClean="0">
                <a:latin typeface="Times New Roman" panose="02020603050405020304" pitchFamily="18" charset="0"/>
                <a:cs typeface="Times New Roman" panose="02020603050405020304" pitchFamily="18" charset="0"/>
              </a:rPr>
              <a:t>образования;</a:t>
            </a:r>
          </a:p>
          <a:p>
            <a:pPr indent="220663" algn="just">
              <a:lnSpc>
                <a:spcPct val="110000"/>
              </a:lnSpc>
              <a:spcBef>
                <a:spcPts val="600"/>
              </a:spcBef>
              <a:buFont typeface="Wingdings" panose="05000000000000000000" pitchFamily="2" charset="2"/>
              <a:buChar char="§"/>
            </a:pPr>
            <a:r>
              <a:rPr lang="ru-RU" sz="1800" dirty="0" smtClean="0">
                <a:latin typeface="Times New Roman" panose="02020603050405020304" pitchFamily="18" charset="0"/>
                <a:cs typeface="Times New Roman" panose="02020603050405020304" pitchFamily="18" charset="0"/>
              </a:rPr>
              <a:t>по </a:t>
            </a:r>
            <a:r>
              <a:rPr lang="ru-RU" sz="1800" dirty="0">
                <a:latin typeface="Times New Roman" panose="02020603050405020304" pitchFamily="18" charset="0"/>
                <a:cs typeface="Times New Roman" panose="02020603050405020304" pitchFamily="18" charset="0"/>
              </a:rPr>
              <a:t>профессиям, специальностям, направлениям подготовки (для профессионального образования</a:t>
            </a:r>
            <a:r>
              <a:rPr lang="ru-RU" sz="1800" dirty="0" smtClean="0">
                <a:latin typeface="Times New Roman" panose="02020603050405020304" pitchFamily="18" charset="0"/>
                <a:cs typeface="Times New Roman" panose="02020603050405020304" pitchFamily="18" charset="0"/>
              </a:rPr>
              <a:t>);</a:t>
            </a:r>
          </a:p>
          <a:p>
            <a:pPr indent="220663" algn="just">
              <a:lnSpc>
                <a:spcPct val="110000"/>
              </a:lnSpc>
              <a:spcBef>
                <a:spcPts val="600"/>
              </a:spcBef>
              <a:buFont typeface="Wingdings" panose="05000000000000000000" pitchFamily="2" charset="2"/>
              <a:buChar char="§"/>
            </a:pPr>
            <a:r>
              <a:rPr lang="ru-RU" sz="1800" dirty="0" smtClean="0">
                <a:latin typeface="Times New Roman" panose="02020603050405020304" pitchFamily="18" charset="0"/>
                <a:cs typeface="Times New Roman" panose="02020603050405020304" pitchFamily="18" charset="0"/>
              </a:rPr>
              <a:t>по </a:t>
            </a:r>
            <a:r>
              <a:rPr lang="ru-RU" sz="1800" dirty="0">
                <a:latin typeface="Times New Roman" panose="02020603050405020304" pitchFamily="18" charset="0"/>
                <a:cs typeface="Times New Roman" panose="02020603050405020304" pitchFamily="18" charset="0"/>
              </a:rPr>
              <a:t>подвидам дополнительного </a:t>
            </a:r>
            <a:r>
              <a:rPr lang="ru-RU" sz="1800" dirty="0" smtClean="0">
                <a:latin typeface="Times New Roman" panose="02020603050405020304" pitchFamily="18" charset="0"/>
                <a:cs typeface="Times New Roman" panose="02020603050405020304" pitchFamily="18" charset="0"/>
              </a:rPr>
              <a:t>образования. </a:t>
            </a:r>
          </a:p>
        </p:txBody>
      </p:sp>
    </p:spTree>
    <p:extLst>
      <p:ext uri="{BB962C8B-B14F-4D97-AF65-F5344CB8AC3E}">
        <p14:creationId xmlns:p14="http://schemas.microsoft.com/office/powerpoint/2010/main" val="2643976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154776" y="780393"/>
            <a:ext cx="8834447" cy="5946051"/>
          </a:xfrm>
          <a:prstGeom prst="roundRect">
            <a:avLst>
              <a:gd name="adj" fmla="val 4823"/>
            </a:avLst>
          </a:prstGeom>
          <a:solidFill>
            <a:srgbClr val="3D4187"/>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endParaRPr lang="ru-RU" sz="1600" kern="0" dirty="0" smtClean="0">
              <a:solidFill>
                <a:schemeClr val="bg1"/>
              </a:solidFill>
              <a:latin typeface="Times New Roman" panose="02020603050405020304" pitchFamily="18" charset="0"/>
              <a:cs typeface="Times New Roman" panose="02020603050405020304" pitchFamily="18" charset="0"/>
            </a:endParaRPr>
          </a:p>
          <a:p>
            <a:pPr lvl="0"/>
            <a:endParaRPr lang="ru-RU" dirty="0"/>
          </a:p>
        </p:txBody>
      </p:sp>
      <p:sp>
        <p:nvSpPr>
          <p:cNvPr id="10" name="Прямоугольник 9"/>
          <p:cNvSpPr/>
          <p:nvPr/>
        </p:nvSpPr>
        <p:spPr>
          <a:xfrm>
            <a:off x="1857356" y="236493"/>
            <a:ext cx="7164288" cy="49237"/>
          </a:xfrm>
          <a:prstGeom prst="rect">
            <a:avLst/>
          </a:prstGeom>
          <a:gradFill flip="none" rotWithShape="1">
            <a:gsLst>
              <a:gs pos="0">
                <a:srgbClr val="06068F"/>
              </a:gs>
              <a:gs pos="100000">
                <a:srgbClr val="FFFFFF"/>
              </a:gs>
            </a:gsLst>
            <a:path path="circle">
              <a:fillToRect l="100000" t="100000"/>
            </a:path>
            <a:tileRect r="-100000" b="-10000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dirty="0">
              <a:solidFill>
                <a:srgbClr val="7A3D00"/>
              </a:solidFill>
              <a:latin typeface="Arial" panose="020B0604020202020204" pitchFamily="34" charset="0"/>
              <a:cs typeface="Arial" panose="020B0604020202020204" pitchFamily="34" charset="0"/>
            </a:endParaRPr>
          </a:p>
        </p:txBody>
      </p:sp>
      <p:pic>
        <p:nvPicPr>
          <p:cNvPr id="12" name="Изображение 11" descr="gerb1.png"/>
          <p:cNvPicPr>
            <a:picLocks noChangeAspect="1"/>
          </p:cNvPicPr>
          <p:nvPr/>
        </p:nvPicPr>
        <p:blipFill rotWithShape="1">
          <a:blip r:embed="rId3" cstate="print">
            <a:alphaModFix/>
            <a:extLst>
              <a:ext uri="{28A0092B-C50C-407E-A947-70E740481C1C}">
                <a14:useLocalDpi xmlns:a14="http://schemas.microsoft.com/office/drawing/2010/main" val="0"/>
              </a:ext>
            </a:extLst>
          </a:blip>
          <a:srcRect r="1220"/>
          <a:stretch/>
        </p:blipFill>
        <p:spPr>
          <a:xfrm flipH="1">
            <a:off x="0" y="1"/>
            <a:ext cx="642910" cy="558560"/>
          </a:xfrm>
          <a:prstGeom prst="rect">
            <a:avLst/>
          </a:prstGeom>
        </p:spPr>
      </p:pic>
      <p:sp>
        <p:nvSpPr>
          <p:cNvPr id="9" name="Прямоугольник 15"/>
          <p:cNvSpPr>
            <a:spLocks noChangeArrowheads="1"/>
          </p:cNvSpPr>
          <p:nvPr/>
        </p:nvSpPr>
        <p:spPr bwMode="auto">
          <a:xfrm>
            <a:off x="3500432" y="-24"/>
            <a:ext cx="5499553" cy="215444"/>
          </a:xfrm>
          <a:prstGeom prst="rect">
            <a:avLst/>
          </a:prstGeom>
          <a:noFill/>
          <a:ln w="9525">
            <a:noFill/>
            <a:miter lim="800000"/>
            <a:headEnd/>
            <a:tailEnd/>
          </a:ln>
        </p:spPr>
        <p:txBody>
          <a:bodyPr wrap="square">
            <a:spAutoFit/>
          </a:bodyPr>
          <a:lstStyle/>
          <a:p>
            <a:pPr algn="r">
              <a:defRPr/>
            </a:pPr>
            <a:r>
              <a:rPr lang="ru-RU" sz="800" b="1" dirty="0">
                <a:solidFill>
                  <a:schemeClr val="tx2">
                    <a:lumMod val="50000"/>
                  </a:schemeClr>
                </a:solidFill>
                <a:latin typeface="Arial" panose="020B0604020202020204" pitchFamily="34" charset="0"/>
                <a:cs typeface="Arial" panose="020B0604020202020204" pitchFamily="34" charset="0"/>
              </a:rPr>
              <a:t>ДЕПАРТАМЕНТ ОБРАЗОВАНИЯ И НАУКИ КОСТРОМСКОЙ ОБЛАСТИ</a:t>
            </a:r>
          </a:p>
        </p:txBody>
      </p:sp>
      <p:sp>
        <p:nvSpPr>
          <p:cNvPr id="11" name="Прямоугольник 15"/>
          <p:cNvSpPr>
            <a:spLocks noChangeArrowheads="1"/>
          </p:cNvSpPr>
          <p:nvPr/>
        </p:nvSpPr>
        <p:spPr bwMode="auto">
          <a:xfrm>
            <a:off x="0" y="332656"/>
            <a:ext cx="9144000" cy="400110"/>
          </a:xfrm>
          <a:prstGeom prst="rect">
            <a:avLst/>
          </a:prstGeom>
          <a:noFill/>
          <a:ln w="9525">
            <a:noFill/>
            <a:miter lim="800000"/>
            <a:headEnd/>
            <a:tailEnd/>
          </a:ln>
        </p:spPr>
        <p:txBody>
          <a:bodyPr wrap="square">
            <a:spAutoFit/>
          </a:bodyPr>
          <a:lstStyle/>
          <a:p>
            <a:pPr algn="ctr"/>
            <a:r>
              <a:rPr lang="ru-RU" sz="2000" b="1" cap="small" dirty="0">
                <a:latin typeface="Times New Roman" panose="02020603050405020304" pitchFamily="18" charset="0"/>
                <a:cs typeface="Times New Roman" panose="02020603050405020304" pitchFamily="18" charset="0"/>
              </a:rPr>
              <a:t>Виды, подвиды и уровни </a:t>
            </a:r>
            <a:r>
              <a:rPr lang="ru-RU" sz="2000" b="1" cap="small" dirty="0" smtClean="0">
                <a:latin typeface="Times New Roman" panose="02020603050405020304" pitchFamily="18" charset="0"/>
                <a:cs typeface="Times New Roman" panose="02020603050405020304" pitchFamily="18" charset="0"/>
              </a:rPr>
              <a:t>образования</a:t>
            </a:r>
            <a:endParaRPr lang="ru-RU" sz="1900" cap="small" dirty="0">
              <a:latin typeface="Times New Roman" panose="02020603050405020304" pitchFamily="18" charset="0"/>
              <a:cs typeface="Times New Roman" panose="02020603050405020304" pitchFamily="18" charset="0"/>
            </a:endParaRPr>
          </a:p>
        </p:txBody>
      </p:sp>
      <p:sp>
        <p:nvSpPr>
          <p:cNvPr id="2" name="Скругленный прямоугольник 1"/>
          <p:cNvSpPr/>
          <p:nvPr/>
        </p:nvSpPr>
        <p:spPr>
          <a:xfrm>
            <a:off x="300130" y="949172"/>
            <a:ext cx="8510284" cy="5599208"/>
          </a:xfrm>
          <a:prstGeom prst="roundRect">
            <a:avLst>
              <a:gd name="adj" fmla="val 41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17" name="Скругленный прямоугольник 16"/>
          <p:cNvSpPr/>
          <p:nvPr/>
        </p:nvSpPr>
        <p:spPr>
          <a:xfrm>
            <a:off x="343716" y="2024646"/>
            <a:ext cx="2031201" cy="533605"/>
          </a:xfrm>
          <a:prstGeom prst="roundRect">
            <a:avLst>
              <a:gd name="adj" fmla="val 24975"/>
            </a:avLst>
          </a:prstGeom>
          <a:gradFill flip="none" rotWithShape="1">
            <a:gsLst>
              <a:gs pos="0">
                <a:srgbClr val="332571">
                  <a:tint val="66000"/>
                  <a:satMod val="160000"/>
                </a:srgbClr>
              </a:gs>
              <a:gs pos="50000">
                <a:srgbClr val="332571">
                  <a:tint val="44500"/>
                  <a:satMod val="160000"/>
                </a:srgbClr>
              </a:gs>
              <a:gs pos="100000">
                <a:srgbClr val="332571">
                  <a:tint val="23500"/>
                  <a:satMod val="160000"/>
                </a:srgbClr>
              </a:gs>
            </a:gsLst>
            <a:lin ang="2700000" scaled="1"/>
            <a:tileRect/>
          </a:gradFill>
          <a:ln>
            <a:solidFill>
              <a:srgbClr val="002060"/>
            </a:solidFill>
          </a:ln>
          <a:scene3d>
            <a:camera prst="orthographicFront"/>
            <a:lightRig rig="threePt" dir="t"/>
          </a:scene3d>
          <a:sp3d>
            <a:bevelT w="114300" prst="artDeco"/>
          </a:sp3d>
        </p:spPr>
        <p:style>
          <a:lnRef idx="2">
            <a:schemeClr val="accent5"/>
          </a:lnRef>
          <a:fillRef idx="1">
            <a:schemeClr val="lt1"/>
          </a:fillRef>
          <a:effectRef idx="0">
            <a:schemeClr val="accent5"/>
          </a:effectRef>
          <a:fontRef idx="minor">
            <a:schemeClr val="dk1"/>
          </a:fontRef>
        </p:style>
        <p:txBody>
          <a:bodyPr rtlCol="0" anchor="ctr"/>
          <a:lstStyle/>
          <a:p>
            <a:pPr algn="ctr"/>
            <a:r>
              <a:rPr lang="ru-RU" sz="1600" b="1" dirty="0" smtClean="0">
                <a:solidFill>
                  <a:schemeClr val="tx1"/>
                </a:solidFill>
                <a:latin typeface="Times New Roman" panose="02020603050405020304" pitchFamily="18" charset="0"/>
                <a:cs typeface="Times New Roman" panose="02020603050405020304" pitchFamily="18" charset="0"/>
              </a:rPr>
              <a:t>Общее образование</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22" name="Стрелка вправо с вырезом 21"/>
          <p:cNvSpPr/>
          <p:nvPr/>
        </p:nvSpPr>
        <p:spPr>
          <a:xfrm rot="5400000">
            <a:off x="-829036" y="4288121"/>
            <a:ext cx="2898478" cy="640149"/>
          </a:xfrm>
          <a:prstGeom prst="notchedRightArrow">
            <a:avLst/>
          </a:prstGeom>
          <a:solidFill>
            <a:schemeClr val="accent5">
              <a:lumMod val="20000"/>
              <a:lumOff val="80000"/>
            </a:schemeClr>
          </a:solidFill>
          <a:ln>
            <a:solidFill>
              <a:srgbClr val="00206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ru-RU" sz="1400" b="1" dirty="0" smtClean="0">
                <a:solidFill>
                  <a:schemeClr val="tx1"/>
                </a:solidFill>
                <a:latin typeface="Times New Roman" panose="02020603050405020304" pitchFamily="18" charset="0"/>
                <a:cs typeface="Times New Roman" panose="02020603050405020304" pitchFamily="18" charset="0"/>
              </a:rPr>
              <a:t>дошкольное образование</a:t>
            </a:r>
            <a:endParaRPr lang="ru-RU" sz="1400" b="1" dirty="0">
              <a:solidFill>
                <a:schemeClr val="tx1"/>
              </a:solidFill>
              <a:latin typeface="Times New Roman" panose="02020603050405020304" pitchFamily="18" charset="0"/>
              <a:cs typeface="Times New Roman" panose="02020603050405020304" pitchFamily="18" charset="0"/>
            </a:endParaRPr>
          </a:p>
        </p:txBody>
      </p:sp>
      <p:sp>
        <p:nvSpPr>
          <p:cNvPr id="15" name="Скругленный прямоугольник 14"/>
          <p:cNvSpPr/>
          <p:nvPr/>
        </p:nvSpPr>
        <p:spPr>
          <a:xfrm>
            <a:off x="2481682" y="2007950"/>
            <a:ext cx="2031201" cy="555366"/>
          </a:xfrm>
          <a:prstGeom prst="roundRect">
            <a:avLst>
              <a:gd name="adj" fmla="val 24975"/>
            </a:avLst>
          </a:prstGeom>
          <a:gradFill flip="none" rotWithShape="1">
            <a:gsLst>
              <a:gs pos="0">
                <a:srgbClr val="332571">
                  <a:tint val="66000"/>
                  <a:satMod val="160000"/>
                </a:srgbClr>
              </a:gs>
              <a:gs pos="50000">
                <a:srgbClr val="332571">
                  <a:tint val="44500"/>
                  <a:satMod val="160000"/>
                </a:srgbClr>
              </a:gs>
              <a:gs pos="100000">
                <a:srgbClr val="332571">
                  <a:tint val="23500"/>
                  <a:satMod val="160000"/>
                </a:srgbClr>
              </a:gs>
            </a:gsLst>
            <a:lin ang="2700000" scaled="1"/>
            <a:tileRect/>
          </a:gradFill>
          <a:ln>
            <a:solidFill>
              <a:srgbClr val="002060"/>
            </a:solidFill>
          </a:ln>
          <a:scene3d>
            <a:camera prst="orthographicFront"/>
            <a:lightRig rig="threePt" dir="t"/>
          </a:scene3d>
          <a:sp3d>
            <a:bevelT w="165100" prst="coolSlant"/>
          </a:sp3d>
        </p:spPr>
        <p:style>
          <a:lnRef idx="2">
            <a:schemeClr val="accent5"/>
          </a:lnRef>
          <a:fillRef idx="1">
            <a:schemeClr val="lt1"/>
          </a:fillRef>
          <a:effectRef idx="0">
            <a:schemeClr val="accent5"/>
          </a:effectRef>
          <a:fontRef idx="minor">
            <a:schemeClr val="dk1"/>
          </a:fontRef>
        </p:style>
        <p:txBody>
          <a:bodyPr rtlCol="0" anchor="ctr"/>
          <a:lstStyle/>
          <a:p>
            <a:pPr algn="ctr"/>
            <a:r>
              <a:rPr lang="ru-RU" sz="1600" b="1" dirty="0" smtClean="0">
                <a:solidFill>
                  <a:schemeClr val="tx1"/>
                </a:solidFill>
                <a:latin typeface="Times New Roman" panose="02020603050405020304" pitchFamily="18" charset="0"/>
                <a:cs typeface="Times New Roman" panose="02020603050405020304" pitchFamily="18" charset="0"/>
              </a:rPr>
              <a:t>Профессиональное образование</a:t>
            </a:r>
            <a:endParaRPr lang="ru-RU" sz="1600" b="1" dirty="0">
              <a:solidFill>
                <a:schemeClr val="tx1"/>
              </a:solidFill>
              <a:latin typeface="Times New Roman" panose="02020603050405020304" pitchFamily="18" charset="0"/>
              <a:cs typeface="Times New Roman" panose="02020603050405020304" pitchFamily="18" charset="0"/>
            </a:endParaRPr>
          </a:p>
        </p:txBody>
      </p:sp>
      <p:cxnSp>
        <p:nvCxnSpPr>
          <p:cNvPr id="4" name="Прямая со стрелкой 3"/>
          <p:cNvCxnSpPr/>
          <p:nvPr/>
        </p:nvCxnSpPr>
        <p:spPr>
          <a:xfrm flipH="1">
            <a:off x="1595887" y="1427476"/>
            <a:ext cx="1675802" cy="564530"/>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Скругленный прямоугольник 13"/>
          <p:cNvSpPr/>
          <p:nvPr/>
        </p:nvSpPr>
        <p:spPr>
          <a:xfrm>
            <a:off x="3271687" y="1136456"/>
            <a:ext cx="2083331" cy="631959"/>
          </a:xfrm>
          <a:prstGeom prst="roundRect">
            <a:avLst>
              <a:gd name="adj" fmla="val 24975"/>
            </a:avLst>
          </a:prstGeom>
          <a:solidFill>
            <a:srgbClr val="332571"/>
          </a:solidFill>
          <a:ln>
            <a:solidFill>
              <a:srgbClr val="002060"/>
            </a:solidFill>
          </a:ln>
          <a:scene3d>
            <a:camera prst="orthographicFront"/>
            <a:lightRig rig="threePt" dir="t"/>
          </a:scene3d>
          <a:sp3d>
            <a:bevelT w="165100" prst="coolSlant"/>
          </a:sp3d>
        </p:spPr>
        <p:style>
          <a:lnRef idx="2">
            <a:schemeClr val="accent5"/>
          </a:lnRef>
          <a:fillRef idx="1">
            <a:schemeClr val="lt1"/>
          </a:fillRef>
          <a:effectRef idx="0">
            <a:schemeClr val="accent5"/>
          </a:effectRef>
          <a:fontRef idx="minor">
            <a:schemeClr val="dk1"/>
          </a:fontRef>
        </p:style>
        <p:txBody>
          <a:bodyPr rtlCol="0" anchor="ctr"/>
          <a:lstStyle/>
          <a:p>
            <a:pPr algn="ctr"/>
            <a:r>
              <a:rPr lang="ru-RU" sz="2000" b="1" dirty="0" smtClean="0">
                <a:solidFill>
                  <a:schemeClr val="bg1"/>
                </a:solidFill>
                <a:latin typeface="Times New Roman" panose="02020603050405020304" pitchFamily="18" charset="0"/>
                <a:cs typeface="Times New Roman" panose="02020603050405020304" pitchFamily="18" charset="0"/>
              </a:rPr>
              <a:t>Виды образования</a:t>
            </a:r>
            <a:endParaRPr lang="ru-RU" sz="2000" b="1" dirty="0">
              <a:solidFill>
                <a:schemeClr val="bg1"/>
              </a:solidFill>
              <a:latin typeface="Times New Roman" panose="02020603050405020304" pitchFamily="18" charset="0"/>
              <a:cs typeface="Times New Roman" panose="02020603050405020304" pitchFamily="18" charset="0"/>
            </a:endParaRPr>
          </a:p>
        </p:txBody>
      </p:sp>
      <p:sp>
        <p:nvSpPr>
          <p:cNvPr id="36" name="Скругленный прямоугольник 35"/>
          <p:cNvSpPr/>
          <p:nvPr/>
        </p:nvSpPr>
        <p:spPr>
          <a:xfrm>
            <a:off x="4572000" y="2007950"/>
            <a:ext cx="2031201" cy="555366"/>
          </a:xfrm>
          <a:prstGeom prst="roundRect">
            <a:avLst>
              <a:gd name="adj" fmla="val 24975"/>
            </a:avLst>
          </a:prstGeom>
          <a:gradFill flip="none" rotWithShape="1">
            <a:gsLst>
              <a:gs pos="0">
                <a:srgbClr val="332571">
                  <a:tint val="66000"/>
                  <a:satMod val="160000"/>
                </a:srgbClr>
              </a:gs>
              <a:gs pos="50000">
                <a:srgbClr val="332571">
                  <a:tint val="44500"/>
                  <a:satMod val="160000"/>
                </a:srgbClr>
              </a:gs>
              <a:gs pos="100000">
                <a:srgbClr val="332571">
                  <a:tint val="23500"/>
                  <a:satMod val="160000"/>
                </a:srgbClr>
              </a:gs>
            </a:gsLst>
            <a:lin ang="2700000" scaled="1"/>
            <a:tileRect/>
          </a:gradFill>
          <a:ln>
            <a:solidFill>
              <a:srgbClr val="002060"/>
            </a:solidFill>
          </a:ln>
          <a:scene3d>
            <a:camera prst="orthographicFront"/>
            <a:lightRig rig="threePt" dir="t"/>
          </a:scene3d>
          <a:sp3d>
            <a:bevelT w="165100" prst="coolSlant"/>
          </a:sp3d>
        </p:spPr>
        <p:style>
          <a:lnRef idx="2">
            <a:schemeClr val="accent5"/>
          </a:lnRef>
          <a:fillRef idx="1">
            <a:schemeClr val="lt1"/>
          </a:fillRef>
          <a:effectRef idx="0">
            <a:schemeClr val="accent5"/>
          </a:effectRef>
          <a:fontRef idx="minor">
            <a:schemeClr val="dk1"/>
          </a:fontRef>
        </p:style>
        <p:txBody>
          <a:bodyPr rtlCol="0" anchor="ctr"/>
          <a:lstStyle/>
          <a:p>
            <a:pPr algn="ctr"/>
            <a:r>
              <a:rPr lang="ru-RU" sz="1600" b="1" dirty="0" smtClean="0">
                <a:solidFill>
                  <a:schemeClr val="tx1"/>
                </a:solidFill>
                <a:latin typeface="Times New Roman" panose="02020603050405020304" pitchFamily="18" charset="0"/>
                <a:cs typeface="Times New Roman" panose="02020603050405020304" pitchFamily="18" charset="0"/>
              </a:rPr>
              <a:t>Дополнительное образование</a:t>
            </a:r>
            <a:endParaRPr lang="ru-RU" sz="1600" b="1" dirty="0">
              <a:solidFill>
                <a:schemeClr val="tx1"/>
              </a:solidFill>
              <a:latin typeface="Times New Roman" panose="02020603050405020304" pitchFamily="18" charset="0"/>
              <a:cs typeface="Times New Roman" panose="02020603050405020304" pitchFamily="18" charset="0"/>
            </a:endParaRPr>
          </a:p>
        </p:txBody>
      </p:sp>
      <p:cxnSp>
        <p:nvCxnSpPr>
          <p:cNvPr id="37" name="Прямая со стрелкой 36"/>
          <p:cNvCxnSpPr/>
          <p:nvPr/>
        </p:nvCxnSpPr>
        <p:spPr>
          <a:xfrm>
            <a:off x="3700877" y="1784359"/>
            <a:ext cx="0" cy="223591"/>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a:off x="5364507" y="1427476"/>
            <a:ext cx="1821297" cy="564530"/>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2" name="Скругленный прямоугольник 51"/>
          <p:cNvSpPr/>
          <p:nvPr/>
        </p:nvSpPr>
        <p:spPr>
          <a:xfrm>
            <a:off x="343716" y="2625352"/>
            <a:ext cx="2031200" cy="533605"/>
          </a:xfrm>
          <a:prstGeom prst="roundRect">
            <a:avLst>
              <a:gd name="adj" fmla="val 24975"/>
            </a:avLst>
          </a:prstGeom>
          <a:gradFill flip="none" rotWithShape="1">
            <a:gsLst>
              <a:gs pos="0">
                <a:srgbClr val="ABABD1">
                  <a:tint val="66000"/>
                  <a:satMod val="160000"/>
                </a:srgbClr>
              </a:gs>
              <a:gs pos="50000">
                <a:srgbClr val="ABABD1">
                  <a:tint val="44500"/>
                  <a:satMod val="160000"/>
                </a:srgbClr>
              </a:gs>
              <a:gs pos="100000">
                <a:srgbClr val="ABABD1">
                  <a:tint val="23500"/>
                  <a:satMod val="160000"/>
                </a:srgbClr>
              </a:gs>
            </a:gsLst>
            <a:lin ang="2700000" scaled="1"/>
            <a:tileRect/>
          </a:gradFill>
          <a:ln>
            <a:solidFill>
              <a:srgbClr val="002060"/>
            </a:solidFill>
          </a:ln>
          <a:scene3d>
            <a:camera prst="orthographicFront"/>
            <a:lightRig rig="threePt" dir="t"/>
          </a:scene3d>
          <a:sp3d>
            <a:bevelT w="114300" prst="artDeco"/>
          </a:sp3d>
        </p:spPr>
        <p:style>
          <a:lnRef idx="2">
            <a:schemeClr val="accent5"/>
          </a:lnRef>
          <a:fillRef idx="1">
            <a:schemeClr val="lt1"/>
          </a:fillRef>
          <a:effectRef idx="0">
            <a:schemeClr val="accent5"/>
          </a:effectRef>
          <a:fontRef idx="minor">
            <a:schemeClr val="dk1"/>
          </a:fontRef>
        </p:style>
        <p:txBody>
          <a:bodyPr rtlCol="0" anchor="ctr"/>
          <a:lstStyle/>
          <a:p>
            <a:pPr algn="ctr"/>
            <a:r>
              <a:rPr lang="ru-RU" sz="1600" dirty="0">
                <a:solidFill>
                  <a:schemeClr val="tx1"/>
                </a:solidFill>
                <a:latin typeface="Times New Roman" panose="02020603050405020304" pitchFamily="18" charset="0"/>
                <a:cs typeface="Times New Roman" panose="02020603050405020304" pitchFamily="18" charset="0"/>
              </a:rPr>
              <a:t>п</a:t>
            </a:r>
            <a:r>
              <a:rPr lang="ru-RU" sz="1600" dirty="0" smtClean="0">
                <a:solidFill>
                  <a:schemeClr val="tx1"/>
                </a:solidFill>
                <a:latin typeface="Times New Roman" panose="02020603050405020304" pitchFamily="18" charset="0"/>
                <a:cs typeface="Times New Roman" panose="02020603050405020304" pitchFamily="18" charset="0"/>
              </a:rPr>
              <a:t>о уровням</a:t>
            </a:r>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53" name="Скругленный прямоугольник 52"/>
          <p:cNvSpPr/>
          <p:nvPr/>
        </p:nvSpPr>
        <p:spPr>
          <a:xfrm>
            <a:off x="6701914" y="2013765"/>
            <a:ext cx="2031201" cy="555366"/>
          </a:xfrm>
          <a:prstGeom prst="roundRect">
            <a:avLst>
              <a:gd name="adj" fmla="val 24975"/>
            </a:avLst>
          </a:prstGeom>
          <a:gradFill flip="none" rotWithShape="1">
            <a:gsLst>
              <a:gs pos="0">
                <a:srgbClr val="332571">
                  <a:tint val="66000"/>
                  <a:satMod val="160000"/>
                </a:srgbClr>
              </a:gs>
              <a:gs pos="50000">
                <a:srgbClr val="332571">
                  <a:tint val="44500"/>
                  <a:satMod val="160000"/>
                </a:srgbClr>
              </a:gs>
              <a:gs pos="100000">
                <a:srgbClr val="332571">
                  <a:tint val="23500"/>
                  <a:satMod val="160000"/>
                </a:srgbClr>
              </a:gs>
            </a:gsLst>
            <a:lin ang="2700000" scaled="1"/>
            <a:tileRect/>
          </a:gradFill>
          <a:ln>
            <a:solidFill>
              <a:srgbClr val="002060"/>
            </a:solidFill>
          </a:ln>
          <a:scene3d>
            <a:camera prst="orthographicFront"/>
            <a:lightRig rig="threePt" dir="t"/>
          </a:scene3d>
          <a:sp3d>
            <a:bevelT w="165100" prst="coolSlant"/>
          </a:sp3d>
        </p:spPr>
        <p:style>
          <a:lnRef idx="2">
            <a:schemeClr val="accent5"/>
          </a:lnRef>
          <a:fillRef idx="1">
            <a:schemeClr val="lt1"/>
          </a:fillRef>
          <a:effectRef idx="0">
            <a:schemeClr val="accent5"/>
          </a:effectRef>
          <a:fontRef idx="minor">
            <a:schemeClr val="dk1"/>
          </a:fontRef>
        </p:style>
        <p:txBody>
          <a:bodyPr rtlCol="0" anchor="ctr"/>
          <a:lstStyle/>
          <a:p>
            <a:pPr algn="ctr"/>
            <a:r>
              <a:rPr lang="ru-RU" sz="1600" b="1" dirty="0" smtClean="0">
                <a:solidFill>
                  <a:schemeClr val="tx1"/>
                </a:solidFill>
                <a:latin typeface="Times New Roman" panose="02020603050405020304" pitchFamily="18" charset="0"/>
                <a:cs typeface="Times New Roman" panose="02020603050405020304" pitchFamily="18" charset="0"/>
              </a:rPr>
              <a:t>Профессиональное обучение</a:t>
            </a:r>
            <a:endParaRPr lang="ru-RU" sz="1600" b="1" dirty="0">
              <a:solidFill>
                <a:schemeClr val="tx1"/>
              </a:solidFill>
              <a:latin typeface="Times New Roman" panose="02020603050405020304" pitchFamily="18" charset="0"/>
              <a:cs typeface="Times New Roman" panose="02020603050405020304" pitchFamily="18" charset="0"/>
            </a:endParaRPr>
          </a:p>
        </p:txBody>
      </p:sp>
      <p:cxnSp>
        <p:nvCxnSpPr>
          <p:cNvPr id="54" name="Прямая со стрелкой 53"/>
          <p:cNvCxnSpPr/>
          <p:nvPr/>
        </p:nvCxnSpPr>
        <p:spPr>
          <a:xfrm>
            <a:off x="5095480" y="1768415"/>
            <a:ext cx="0" cy="256231"/>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7" name="Скругленный прямоугольник 56"/>
          <p:cNvSpPr/>
          <p:nvPr/>
        </p:nvSpPr>
        <p:spPr>
          <a:xfrm>
            <a:off x="2491447" y="2625352"/>
            <a:ext cx="2031201" cy="533605"/>
          </a:xfrm>
          <a:prstGeom prst="roundRect">
            <a:avLst>
              <a:gd name="adj" fmla="val 24975"/>
            </a:avLst>
          </a:prstGeom>
          <a:gradFill flip="none" rotWithShape="1">
            <a:gsLst>
              <a:gs pos="0">
                <a:srgbClr val="ABABD1">
                  <a:tint val="66000"/>
                  <a:satMod val="160000"/>
                </a:srgbClr>
              </a:gs>
              <a:gs pos="50000">
                <a:srgbClr val="ABABD1">
                  <a:tint val="44500"/>
                  <a:satMod val="160000"/>
                </a:srgbClr>
              </a:gs>
              <a:gs pos="100000">
                <a:srgbClr val="ABABD1">
                  <a:tint val="23500"/>
                  <a:satMod val="160000"/>
                </a:srgbClr>
              </a:gs>
            </a:gsLst>
            <a:lin ang="2700000" scaled="1"/>
            <a:tileRect/>
          </a:gradFill>
          <a:ln>
            <a:solidFill>
              <a:srgbClr val="002060"/>
            </a:solidFill>
          </a:ln>
          <a:scene3d>
            <a:camera prst="orthographicFront"/>
            <a:lightRig rig="threePt" dir="t"/>
          </a:scene3d>
          <a:sp3d>
            <a:bevelT w="114300" prst="artDeco"/>
          </a:sp3d>
        </p:spPr>
        <p:style>
          <a:lnRef idx="2">
            <a:schemeClr val="accent5"/>
          </a:lnRef>
          <a:fillRef idx="1">
            <a:schemeClr val="lt1"/>
          </a:fillRef>
          <a:effectRef idx="0">
            <a:schemeClr val="accent5"/>
          </a:effectRef>
          <a:fontRef idx="minor">
            <a:schemeClr val="dk1"/>
          </a:fontRef>
        </p:style>
        <p:txBody>
          <a:bodyPr rtlCol="0" anchor="ctr"/>
          <a:lstStyle/>
          <a:p>
            <a:pPr algn="ctr"/>
            <a:r>
              <a:rPr lang="ru-RU" sz="1600" dirty="0">
                <a:solidFill>
                  <a:schemeClr val="tx1"/>
                </a:solidFill>
                <a:latin typeface="Times New Roman" panose="02020603050405020304" pitchFamily="18" charset="0"/>
                <a:cs typeface="Times New Roman" panose="02020603050405020304" pitchFamily="18" charset="0"/>
              </a:rPr>
              <a:t>п</a:t>
            </a:r>
            <a:r>
              <a:rPr lang="ru-RU" sz="1600" dirty="0" smtClean="0">
                <a:solidFill>
                  <a:schemeClr val="tx1"/>
                </a:solidFill>
                <a:latin typeface="Times New Roman" panose="02020603050405020304" pitchFamily="18" charset="0"/>
                <a:cs typeface="Times New Roman" panose="02020603050405020304" pitchFamily="18" charset="0"/>
              </a:rPr>
              <a:t>о уровням</a:t>
            </a:r>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58" name="Скругленный прямоугольник 57"/>
          <p:cNvSpPr/>
          <p:nvPr/>
        </p:nvSpPr>
        <p:spPr>
          <a:xfrm>
            <a:off x="4621027" y="2625352"/>
            <a:ext cx="2031201" cy="533605"/>
          </a:xfrm>
          <a:prstGeom prst="roundRect">
            <a:avLst>
              <a:gd name="adj" fmla="val 24975"/>
            </a:avLst>
          </a:prstGeom>
          <a:gradFill flip="none" rotWithShape="1">
            <a:gsLst>
              <a:gs pos="0">
                <a:srgbClr val="ABABD1">
                  <a:tint val="66000"/>
                  <a:satMod val="160000"/>
                </a:srgbClr>
              </a:gs>
              <a:gs pos="50000">
                <a:srgbClr val="ABABD1">
                  <a:tint val="44500"/>
                  <a:satMod val="160000"/>
                </a:srgbClr>
              </a:gs>
              <a:gs pos="100000">
                <a:srgbClr val="ABABD1">
                  <a:tint val="23500"/>
                  <a:satMod val="160000"/>
                </a:srgbClr>
              </a:gs>
            </a:gsLst>
            <a:lin ang="2700000" scaled="1"/>
            <a:tileRect/>
          </a:gradFill>
          <a:ln>
            <a:solidFill>
              <a:srgbClr val="002060"/>
            </a:solidFill>
          </a:ln>
          <a:scene3d>
            <a:camera prst="orthographicFront"/>
            <a:lightRig rig="threePt" dir="t"/>
          </a:scene3d>
          <a:sp3d>
            <a:bevelT w="114300" prst="artDeco"/>
          </a:sp3d>
        </p:spPr>
        <p:style>
          <a:lnRef idx="2">
            <a:schemeClr val="accent5"/>
          </a:lnRef>
          <a:fillRef idx="1">
            <a:schemeClr val="lt1"/>
          </a:fillRef>
          <a:effectRef idx="0">
            <a:schemeClr val="accent5"/>
          </a:effectRef>
          <a:fontRef idx="minor">
            <a:schemeClr val="dk1"/>
          </a:fontRef>
        </p:style>
        <p:txBody>
          <a:bodyPr rtlCol="0" anchor="ctr"/>
          <a:lstStyle/>
          <a:p>
            <a:pPr algn="ctr"/>
            <a:r>
              <a:rPr lang="ru-RU" sz="1600" dirty="0">
                <a:solidFill>
                  <a:schemeClr val="tx1"/>
                </a:solidFill>
                <a:latin typeface="Times New Roman" panose="02020603050405020304" pitchFamily="18" charset="0"/>
                <a:cs typeface="Times New Roman" panose="02020603050405020304" pitchFamily="18" charset="0"/>
              </a:rPr>
              <a:t>п</a:t>
            </a:r>
            <a:r>
              <a:rPr lang="ru-RU" sz="1600" dirty="0" smtClean="0">
                <a:solidFill>
                  <a:schemeClr val="tx1"/>
                </a:solidFill>
                <a:latin typeface="Times New Roman" panose="02020603050405020304" pitchFamily="18" charset="0"/>
                <a:cs typeface="Times New Roman" panose="02020603050405020304" pitchFamily="18" charset="0"/>
              </a:rPr>
              <a:t>о подвидам</a:t>
            </a:r>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60" name="Стрелка вправо с вырезом 59"/>
          <p:cNvSpPr/>
          <p:nvPr/>
        </p:nvSpPr>
        <p:spPr>
          <a:xfrm rot="5400000">
            <a:off x="-470924" y="4416195"/>
            <a:ext cx="3186026" cy="671550"/>
          </a:xfrm>
          <a:prstGeom prst="notchedRightArrow">
            <a:avLst/>
          </a:prstGeom>
          <a:solidFill>
            <a:schemeClr val="accent5">
              <a:lumMod val="20000"/>
              <a:lumOff val="80000"/>
            </a:schemeClr>
          </a:solidFill>
          <a:ln>
            <a:solidFill>
              <a:srgbClr val="00206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ru-RU" sz="1400" b="1" dirty="0" smtClean="0">
                <a:solidFill>
                  <a:schemeClr val="tx1"/>
                </a:solidFill>
                <a:latin typeface="Times New Roman" panose="02020603050405020304" pitchFamily="18" charset="0"/>
                <a:cs typeface="Times New Roman" panose="02020603050405020304" pitchFamily="18" charset="0"/>
              </a:rPr>
              <a:t>начальное общее образование</a:t>
            </a:r>
            <a:endParaRPr lang="ru-RU" sz="1400" b="1" dirty="0">
              <a:solidFill>
                <a:schemeClr val="tx1"/>
              </a:solidFill>
              <a:latin typeface="Times New Roman" panose="02020603050405020304" pitchFamily="18" charset="0"/>
              <a:cs typeface="Times New Roman" panose="02020603050405020304" pitchFamily="18" charset="0"/>
            </a:endParaRPr>
          </a:p>
        </p:txBody>
      </p:sp>
      <p:sp>
        <p:nvSpPr>
          <p:cNvPr id="61" name="Стрелка вправо с вырезом 60"/>
          <p:cNvSpPr/>
          <p:nvPr/>
        </p:nvSpPr>
        <p:spPr>
          <a:xfrm rot="5400000">
            <a:off x="236025" y="4267152"/>
            <a:ext cx="2867684" cy="651294"/>
          </a:xfrm>
          <a:prstGeom prst="notchedRightArrow">
            <a:avLst/>
          </a:prstGeom>
          <a:solidFill>
            <a:schemeClr val="accent5">
              <a:lumMod val="20000"/>
              <a:lumOff val="80000"/>
            </a:schemeClr>
          </a:solidFill>
          <a:ln>
            <a:solidFill>
              <a:srgbClr val="00206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ru-RU" sz="1400" b="1" dirty="0" smtClean="0">
                <a:solidFill>
                  <a:schemeClr val="tx1"/>
                </a:solidFill>
                <a:latin typeface="Times New Roman" panose="02020603050405020304" pitchFamily="18" charset="0"/>
                <a:cs typeface="Times New Roman" panose="02020603050405020304" pitchFamily="18" charset="0"/>
              </a:rPr>
              <a:t>основное общее образование</a:t>
            </a:r>
            <a:endParaRPr lang="ru-RU" sz="1400" b="1" dirty="0">
              <a:solidFill>
                <a:schemeClr val="tx1"/>
              </a:solidFill>
              <a:latin typeface="Times New Roman" panose="02020603050405020304" pitchFamily="18" charset="0"/>
              <a:cs typeface="Times New Roman" panose="02020603050405020304" pitchFamily="18" charset="0"/>
            </a:endParaRPr>
          </a:p>
        </p:txBody>
      </p:sp>
      <p:sp>
        <p:nvSpPr>
          <p:cNvPr id="62" name="Стрелка вправо с вырезом 61"/>
          <p:cNvSpPr/>
          <p:nvPr/>
        </p:nvSpPr>
        <p:spPr>
          <a:xfrm rot="5400000">
            <a:off x="609699" y="4406614"/>
            <a:ext cx="3155234" cy="659920"/>
          </a:xfrm>
          <a:prstGeom prst="notchedRightArrow">
            <a:avLst/>
          </a:prstGeom>
          <a:solidFill>
            <a:schemeClr val="accent5">
              <a:lumMod val="20000"/>
              <a:lumOff val="80000"/>
            </a:schemeClr>
          </a:solidFill>
          <a:ln>
            <a:solidFill>
              <a:srgbClr val="00206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ru-RU" sz="1400" b="1" dirty="0" smtClean="0">
                <a:solidFill>
                  <a:schemeClr val="tx1"/>
                </a:solidFill>
                <a:latin typeface="Times New Roman" panose="02020603050405020304" pitchFamily="18" charset="0"/>
                <a:cs typeface="Times New Roman" panose="02020603050405020304" pitchFamily="18" charset="0"/>
              </a:rPr>
              <a:t>среднее общее образование</a:t>
            </a:r>
            <a:endParaRPr lang="ru-RU" sz="1400" b="1" dirty="0">
              <a:solidFill>
                <a:schemeClr val="tx1"/>
              </a:solidFill>
              <a:latin typeface="Times New Roman" panose="02020603050405020304" pitchFamily="18" charset="0"/>
              <a:cs typeface="Times New Roman" panose="02020603050405020304" pitchFamily="18" charset="0"/>
            </a:endParaRPr>
          </a:p>
        </p:txBody>
      </p:sp>
      <p:sp>
        <p:nvSpPr>
          <p:cNvPr id="63" name="Стрелка вправо с вырезом 62"/>
          <p:cNvSpPr/>
          <p:nvPr/>
        </p:nvSpPr>
        <p:spPr>
          <a:xfrm rot="5400000">
            <a:off x="1527313" y="4266405"/>
            <a:ext cx="3170631" cy="955742"/>
          </a:xfrm>
          <a:prstGeom prst="notchedRightArrow">
            <a:avLst/>
          </a:prstGeom>
          <a:solidFill>
            <a:schemeClr val="accent5">
              <a:lumMod val="20000"/>
              <a:lumOff val="80000"/>
            </a:schemeClr>
          </a:solidFill>
          <a:ln>
            <a:solidFill>
              <a:srgbClr val="00206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ru-RU" sz="1400" b="1" dirty="0" smtClean="0">
                <a:solidFill>
                  <a:schemeClr val="tx1"/>
                </a:solidFill>
                <a:latin typeface="Times New Roman" panose="02020603050405020304" pitchFamily="18" charset="0"/>
                <a:cs typeface="Times New Roman" panose="02020603050405020304" pitchFamily="18" charset="0"/>
              </a:rPr>
              <a:t>среднее профессиональное образование</a:t>
            </a:r>
            <a:endParaRPr lang="ru-RU" sz="1400" b="1" dirty="0">
              <a:solidFill>
                <a:schemeClr val="tx1"/>
              </a:solidFill>
              <a:latin typeface="Times New Roman" panose="02020603050405020304" pitchFamily="18" charset="0"/>
              <a:cs typeface="Times New Roman" panose="02020603050405020304" pitchFamily="18" charset="0"/>
            </a:endParaRPr>
          </a:p>
        </p:txBody>
      </p:sp>
      <p:sp>
        <p:nvSpPr>
          <p:cNvPr id="64" name="Стрелка вправо с вырезом 63"/>
          <p:cNvSpPr/>
          <p:nvPr/>
        </p:nvSpPr>
        <p:spPr>
          <a:xfrm rot="5400000">
            <a:off x="2446274" y="4266404"/>
            <a:ext cx="3170631" cy="955742"/>
          </a:xfrm>
          <a:prstGeom prst="notchedRightArrow">
            <a:avLst/>
          </a:prstGeom>
          <a:solidFill>
            <a:schemeClr val="accent5">
              <a:lumMod val="20000"/>
              <a:lumOff val="80000"/>
            </a:schemeClr>
          </a:solidFill>
          <a:ln>
            <a:solidFill>
              <a:srgbClr val="00206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ru-RU" sz="1400" b="1" dirty="0" smtClean="0">
                <a:solidFill>
                  <a:schemeClr val="tx1"/>
                </a:solidFill>
                <a:latin typeface="Times New Roman" panose="02020603050405020304" pitchFamily="18" charset="0"/>
                <a:cs typeface="Times New Roman" panose="02020603050405020304" pitchFamily="18" charset="0"/>
              </a:rPr>
              <a:t>высшее образование</a:t>
            </a:r>
            <a:endParaRPr lang="ru-RU" sz="1400" b="1" dirty="0">
              <a:solidFill>
                <a:schemeClr val="tx1"/>
              </a:solidFill>
              <a:latin typeface="Times New Roman" panose="02020603050405020304" pitchFamily="18" charset="0"/>
              <a:cs typeface="Times New Roman" panose="02020603050405020304" pitchFamily="18" charset="0"/>
            </a:endParaRPr>
          </a:p>
        </p:txBody>
      </p:sp>
      <p:sp>
        <p:nvSpPr>
          <p:cNvPr id="65" name="Стрелка вправо с вырезом 64"/>
          <p:cNvSpPr/>
          <p:nvPr/>
        </p:nvSpPr>
        <p:spPr>
          <a:xfrm rot="5400000">
            <a:off x="3714151" y="4266403"/>
            <a:ext cx="3170631" cy="955742"/>
          </a:xfrm>
          <a:prstGeom prst="notchedRightArrow">
            <a:avLst/>
          </a:prstGeom>
          <a:solidFill>
            <a:schemeClr val="accent5">
              <a:lumMod val="20000"/>
              <a:lumOff val="80000"/>
            </a:schemeClr>
          </a:solidFill>
          <a:ln>
            <a:solidFill>
              <a:srgbClr val="00206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ru-RU" sz="1400" b="1" dirty="0" smtClean="0">
                <a:solidFill>
                  <a:schemeClr val="tx1"/>
                </a:solidFill>
                <a:latin typeface="Times New Roman" panose="02020603050405020304" pitchFamily="18" charset="0"/>
                <a:cs typeface="Times New Roman" panose="02020603050405020304" pitchFamily="18" charset="0"/>
              </a:rPr>
              <a:t>образование детей и взрослых</a:t>
            </a:r>
            <a:endParaRPr lang="ru-RU" sz="1400" b="1" dirty="0">
              <a:solidFill>
                <a:schemeClr val="tx1"/>
              </a:solidFill>
              <a:latin typeface="Times New Roman" panose="02020603050405020304" pitchFamily="18" charset="0"/>
              <a:cs typeface="Times New Roman" panose="02020603050405020304" pitchFamily="18" charset="0"/>
            </a:endParaRPr>
          </a:p>
        </p:txBody>
      </p:sp>
      <p:sp>
        <p:nvSpPr>
          <p:cNvPr id="66" name="Стрелка вправо с вырезом 65"/>
          <p:cNvSpPr/>
          <p:nvPr/>
        </p:nvSpPr>
        <p:spPr>
          <a:xfrm rot="5400000">
            <a:off x="4656409" y="4266402"/>
            <a:ext cx="3170631" cy="955742"/>
          </a:xfrm>
          <a:prstGeom prst="notchedRightArrow">
            <a:avLst/>
          </a:prstGeom>
          <a:solidFill>
            <a:schemeClr val="accent5">
              <a:lumMod val="20000"/>
              <a:lumOff val="80000"/>
            </a:schemeClr>
          </a:solidFill>
          <a:ln>
            <a:solidFill>
              <a:srgbClr val="00206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ru-RU" sz="1400" b="1" dirty="0" smtClean="0">
                <a:solidFill>
                  <a:schemeClr val="tx1"/>
                </a:solidFill>
                <a:latin typeface="Times New Roman" panose="02020603050405020304" pitchFamily="18" charset="0"/>
                <a:cs typeface="Times New Roman" panose="02020603050405020304" pitchFamily="18" charset="0"/>
              </a:rPr>
              <a:t>профессиональное образование</a:t>
            </a:r>
            <a:endParaRPr lang="ru-RU" sz="1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2064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154776" y="780393"/>
            <a:ext cx="8834447" cy="5946051"/>
          </a:xfrm>
          <a:prstGeom prst="roundRect">
            <a:avLst>
              <a:gd name="adj" fmla="val 4823"/>
            </a:avLst>
          </a:prstGeom>
          <a:solidFill>
            <a:srgbClr val="3D4187"/>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endParaRPr lang="ru-RU" sz="1600" kern="0" dirty="0" smtClean="0">
              <a:solidFill>
                <a:schemeClr val="bg1"/>
              </a:solidFill>
              <a:latin typeface="Times New Roman" panose="02020603050405020304" pitchFamily="18" charset="0"/>
              <a:cs typeface="Times New Roman" panose="02020603050405020304" pitchFamily="18" charset="0"/>
            </a:endParaRPr>
          </a:p>
          <a:p>
            <a:pPr lvl="0"/>
            <a:endParaRPr lang="ru-RU" dirty="0"/>
          </a:p>
        </p:txBody>
      </p:sp>
      <p:sp>
        <p:nvSpPr>
          <p:cNvPr id="10" name="Прямоугольник 9"/>
          <p:cNvSpPr/>
          <p:nvPr/>
        </p:nvSpPr>
        <p:spPr>
          <a:xfrm>
            <a:off x="1857356" y="236493"/>
            <a:ext cx="7164288" cy="49237"/>
          </a:xfrm>
          <a:prstGeom prst="rect">
            <a:avLst/>
          </a:prstGeom>
          <a:gradFill flip="none" rotWithShape="1">
            <a:gsLst>
              <a:gs pos="0">
                <a:srgbClr val="06068F"/>
              </a:gs>
              <a:gs pos="100000">
                <a:srgbClr val="FFFFFF"/>
              </a:gs>
            </a:gsLst>
            <a:path path="circle">
              <a:fillToRect l="100000" t="100000"/>
            </a:path>
            <a:tileRect r="-100000" b="-10000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dirty="0">
              <a:solidFill>
                <a:srgbClr val="7A3D00"/>
              </a:solidFill>
              <a:latin typeface="Arial" panose="020B0604020202020204" pitchFamily="34" charset="0"/>
              <a:cs typeface="Arial" panose="020B0604020202020204" pitchFamily="34" charset="0"/>
            </a:endParaRPr>
          </a:p>
        </p:txBody>
      </p:sp>
      <p:pic>
        <p:nvPicPr>
          <p:cNvPr id="12" name="Изображение 11" descr="gerb1.png"/>
          <p:cNvPicPr>
            <a:picLocks noChangeAspect="1"/>
          </p:cNvPicPr>
          <p:nvPr/>
        </p:nvPicPr>
        <p:blipFill rotWithShape="1">
          <a:blip r:embed="rId3" cstate="print">
            <a:alphaModFix/>
            <a:extLst>
              <a:ext uri="{28A0092B-C50C-407E-A947-70E740481C1C}">
                <a14:useLocalDpi xmlns:a14="http://schemas.microsoft.com/office/drawing/2010/main" val="0"/>
              </a:ext>
            </a:extLst>
          </a:blip>
          <a:srcRect r="1220"/>
          <a:stretch/>
        </p:blipFill>
        <p:spPr>
          <a:xfrm flipH="1">
            <a:off x="0" y="1"/>
            <a:ext cx="642910" cy="558560"/>
          </a:xfrm>
          <a:prstGeom prst="rect">
            <a:avLst/>
          </a:prstGeom>
        </p:spPr>
      </p:pic>
      <p:sp>
        <p:nvSpPr>
          <p:cNvPr id="9" name="Прямоугольник 15"/>
          <p:cNvSpPr>
            <a:spLocks noChangeArrowheads="1"/>
          </p:cNvSpPr>
          <p:nvPr/>
        </p:nvSpPr>
        <p:spPr bwMode="auto">
          <a:xfrm>
            <a:off x="3500432" y="-24"/>
            <a:ext cx="5499553" cy="215444"/>
          </a:xfrm>
          <a:prstGeom prst="rect">
            <a:avLst/>
          </a:prstGeom>
          <a:noFill/>
          <a:ln w="9525">
            <a:noFill/>
            <a:miter lim="800000"/>
            <a:headEnd/>
            <a:tailEnd/>
          </a:ln>
        </p:spPr>
        <p:txBody>
          <a:bodyPr wrap="square">
            <a:spAutoFit/>
          </a:bodyPr>
          <a:lstStyle/>
          <a:p>
            <a:pPr algn="r">
              <a:defRPr/>
            </a:pPr>
            <a:r>
              <a:rPr lang="ru-RU" sz="800" b="1" dirty="0">
                <a:solidFill>
                  <a:schemeClr val="tx2">
                    <a:lumMod val="50000"/>
                  </a:schemeClr>
                </a:solidFill>
                <a:latin typeface="Arial" panose="020B0604020202020204" pitchFamily="34" charset="0"/>
                <a:cs typeface="Arial" panose="020B0604020202020204" pitchFamily="34" charset="0"/>
              </a:rPr>
              <a:t>ДЕПАРТАМЕНТ ОБРАЗОВАНИЯ И НАУКИ КОСТРОМСКОЙ ОБЛАСТИ</a:t>
            </a:r>
          </a:p>
        </p:txBody>
      </p:sp>
      <p:sp>
        <p:nvSpPr>
          <p:cNvPr id="11" name="Прямоугольник 15"/>
          <p:cNvSpPr>
            <a:spLocks noChangeArrowheads="1"/>
          </p:cNvSpPr>
          <p:nvPr/>
        </p:nvSpPr>
        <p:spPr bwMode="auto">
          <a:xfrm>
            <a:off x="0" y="332656"/>
            <a:ext cx="9144000" cy="400110"/>
          </a:xfrm>
          <a:prstGeom prst="rect">
            <a:avLst/>
          </a:prstGeom>
          <a:noFill/>
          <a:ln w="9525">
            <a:noFill/>
            <a:miter lim="800000"/>
            <a:headEnd/>
            <a:tailEnd/>
          </a:ln>
        </p:spPr>
        <p:txBody>
          <a:bodyPr wrap="square">
            <a:spAutoFit/>
          </a:bodyPr>
          <a:lstStyle/>
          <a:p>
            <a:pPr algn="ctr"/>
            <a:r>
              <a:rPr lang="ru-RU" sz="2000" b="1" cap="small" dirty="0" smtClean="0">
                <a:latin typeface="Times New Roman" panose="02020603050405020304" pitchFamily="18" charset="0"/>
                <a:cs typeface="Times New Roman" panose="02020603050405020304" pitchFamily="18" charset="0"/>
              </a:rPr>
              <a:t>Образовательные программы</a:t>
            </a:r>
            <a:endParaRPr lang="ru-RU" sz="1900" cap="small" dirty="0">
              <a:latin typeface="Times New Roman" panose="02020603050405020304" pitchFamily="18" charset="0"/>
              <a:cs typeface="Times New Roman" panose="02020603050405020304" pitchFamily="18" charset="0"/>
            </a:endParaRPr>
          </a:p>
        </p:txBody>
      </p:sp>
      <p:sp>
        <p:nvSpPr>
          <p:cNvPr id="2" name="Скругленный прямоугольник 1"/>
          <p:cNvSpPr/>
          <p:nvPr/>
        </p:nvSpPr>
        <p:spPr>
          <a:xfrm>
            <a:off x="300130" y="949172"/>
            <a:ext cx="8510284" cy="5599208"/>
          </a:xfrm>
          <a:prstGeom prst="roundRect">
            <a:avLst>
              <a:gd name="adj" fmla="val 41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17" name="Скругленный прямоугольник 16"/>
          <p:cNvSpPr/>
          <p:nvPr/>
        </p:nvSpPr>
        <p:spPr>
          <a:xfrm>
            <a:off x="343716" y="1992006"/>
            <a:ext cx="5159937" cy="397511"/>
          </a:xfrm>
          <a:prstGeom prst="roundRect">
            <a:avLst>
              <a:gd name="adj" fmla="val 24975"/>
            </a:avLst>
          </a:prstGeom>
          <a:gradFill flip="none" rotWithShape="1">
            <a:gsLst>
              <a:gs pos="0">
                <a:srgbClr val="332571">
                  <a:tint val="66000"/>
                  <a:satMod val="160000"/>
                </a:srgbClr>
              </a:gs>
              <a:gs pos="50000">
                <a:srgbClr val="332571">
                  <a:tint val="44500"/>
                  <a:satMod val="160000"/>
                </a:srgbClr>
              </a:gs>
              <a:gs pos="100000">
                <a:srgbClr val="332571">
                  <a:tint val="23500"/>
                  <a:satMod val="160000"/>
                </a:srgbClr>
              </a:gs>
            </a:gsLst>
            <a:lin ang="2700000" scaled="1"/>
            <a:tileRect/>
          </a:gradFill>
          <a:ln>
            <a:solidFill>
              <a:srgbClr val="002060"/>
            </a:solidFill>
          </a:ln>
          <a:scene3d>
            <a:camera prst="orthographicFront"/>
            <a:lightRig rig="threePt" dir="t"/>
          </a:scene3d>
          <a:sp3d>
            <a:bevelT w="114300" prst="artDeco"/>
          </a:sp3d>
        </p:spPr>
        <p:style>
          <a:lnRef idx="2">
            <a:schemeClr val="accent5"/>
          </a:lnRef>
          <a:fillRef idx="1">
            <a:schemeClr val="lt1"/>
          </a:fillRef>
          <a:effectRef idx="0">
            <a:schemeClr val="accent5"/>
          </a:effectRef>
          <a:fontRef idx="minor">
            <a:schemeClr val="dk1"/>
          </a:fontRef>
        </p:style>
        <p:txBody>
          <a:bodyPr rtlCol="0" anchor="ctr"/>
          <a:lstStyle/>
          <a:p>
            <a:pPr algn="ctr"/>
            <a:r>
              <a:rPr lang="ru-RU" sz="1600" b="1" dirty="0" smtClean="0">
                <a:solidFill>
                  <a:schemeClr val="tx1"/>
                </a:solidFill>
                <a:latin typeface="Times New Roman" panose="02020603050405020304" pitchFamily="18" charset="0"/>
                <a:cs typeface="Times New Roman" panose="02020603050405020304" pitchFamily="18" charset="0"/>
              </a:rPr>
              <a:t>Основные программы</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22" name="Стрелка вправо с вырезом 21"/>
          <p:cNvSpPr/>
          <p:nvPr/>
        </p:nvSpPr>
        <p:spPr>
          <a:xfrm rot="5400000">
            <a:off x="142242" y="2649860"/>
            <a:ext cx="1975455" cy="1454769"/>
          </a:xfrm>
          <a:prstGeom prst="notchedRightArrow">
            <a:avLst>
              <a:gd name="adj1" fmla="val 50000"/>
              <a:gd name="adj2" fmla="val 20944"/>
            </a:avLst>
          </a:prstGeom>
          <a:solidFill>
            <a:schemeClr val="accent5">
              <a:lumMod val="20000"/>
              <a:lumOff val="80000"/>
            </a:schemeClr>
          </a:solidFill>
          <a:ln>
            <a:solidFill>
              <a:srgbClr val="00206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ru-RU" sz="1200" dirty="0" smtClean="0">
                <a:solidFill>
                  <a:schemeClr val="tx1"/>
                </a:solidFill>
                <a:latin typeface="Times New Roman" panose="02020603050405020304" pitchFamily="18" charset="0"/>
                <a:cs typeface="Times New Roman" panose="02020603050405020304" pitchFamily="18" charset="0"/>
              </a:rPr>
              <a:t>основные общеобразовательные программы</a:t>
            </a:r>
            <a:endParaRPr lang="ru-RU" sz="1200" dirty="0">
              <a:solidFill>
                <a:schemeClr val="tx1"/>
              </a:solidFill>
              <a:latin typeface="Times New Roman" panose="02020603050405020304" pitchFamily="18" charset="0"/>
              <a:cs typeface="Times New Roman" panose="02020603050405020304" pitchFamily="18" charset="0"/>
            </a:endParaRPr>
          </a:p>
        </p:txBody>
      </p:sp>
      <p:cxnSp>
        <p:nvCxnSpPr>
          <p:cNvPr id="4" name="Прямая со стрелкой 3"/>
          <p:cNvCxnSpPr/>
          <p:nvPr/>
        </p:nvCxnSpPr>
        <p:spPr>
          <a:xfrm flipH="1">
            <a:off x="1595887" y="1427476"/>
            <a:ext cx="1675802" cy="564530"/>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Скругленный прямоугольник 13"/>
          <p:cNvSpPr/>
          <p:nvPr/>
        </p:nvSpPr>
        <p:spPr>
          <a:xfrm>
            <a:off x="2889849" y="1136456"/>
            <a:ext cx="3140015" cy="631959"/>
          </a:xfrm>
          <a:prstGeom prst="roundRect">
            <a:avLst>
              <a:gd name="adj" fmla="val 24975"/>
            </a:avLst>
          </a:prstGeom>
          <a:solidFill>
            <a:srgbClr val="332571"/>
          </a:solidFill>
          <a:ln>
            <a:solidFill>
              <a:srgbClr val="002060"/>
            </a:solidFill>
          </a:ln>
          <a:scene3d>
            <a:camera prst="orthographicFront"/>
            <a:lightRig rig="threePt" dir="t"/>
          </a:scene3d>
          <a:sp3d>
            <a:bevelT w="165100" prst="coolSlant"/>
          </a:sp3d>
        </p:spPr>
        <p:style>
          <a:lnRef idx="2">
            <a:schemeClr val="accent5"/>
          </a:lnRef>
          <a:fillRef idx="1">
            <a:schemeClr val="lt1"/>
          </a:fillRef>
          <a:effectRef idx="0">
            <a:schemeClr val="accent5"/>
          </a:effectRef>
          <a:fontRef idx="minor">
            <a:schemeClr val="dk1"/>
          </a:fontRef>
        </p:style>
        <p:txBody>
          <a:bodyPr rtlCol="0" anchor="ctr"/>
          <a:lstStyle/>
          <a:p>
            <a:pPr algn="ctr"/>
            <a:r>
              <a:rPr lang="ru-RU" sz="2000" b="1" dirty="0" smtClean="0">
                <a:solidFill>
                  <a:schemeClr val="bg1"/>
                </a:solidFill>
                <a:latin typeface="Times New Roman" panose="02020603050405020304" pitchFamily="18" charset="0"/>
                <a:cs typeface="Times New Roman" panose="02020603050405020304" pitchFamily="18" charset="0"/>
              </a:rPr>
              <a:t>Образовательные программы</a:t>
            </a:r>
            <a:endParaRPr lang="ru-RU" sz="2000" b="1" dirty="0">
              <a:solidFill>
                <a:schemeClr val="bg1"/>
              </a:solidFill>
              <a:latin typeface="Times New Roman" panose="02020603050405020304" pitchFamily="18" charset="0"/>
              <a:cs typeface="Times New Roman" panose="02020603050405020304" pitchFamily="18" charset="0"/>
            </a:endParaRPr>
          </a:p>
        </p:txBody>
      </p:sp>
      <p:sp>
        <p:nvSpPr>
          <p:cNvPr id="36" name="Скругленный прямоугольник 35"/>
          <p:cNvSpPr/>
          <p:nvPr/>
        </p:nvSpPr>
        <p:spPr>
          <a:xfrm>
            <a:off x="5676181" y="1992006"/>
            <a:ext cx="3019246" cy="381567"/>
          </a:xfrm>
          <a:prstGeom prst="roundRect">
            <a:avLst>
              <a:gd name="adj" fmla="val 24975"/>
            </a:avLst>
          </a:prstGeom>
          <a:gradFill flip="none" rotWithShape="1">
            <a:gsLst>
              <a:gs pos="0">
                <a:srgbClr val="332571">
                  <a:tint val="66000"/>
                  <a:satMod val="160000"/>
                </a:srgbClr>
              </a:gs>
              <a:gs pos="50000">
                <a:srgbClr val="332571">
                  <a:tint val="44500"/>
                  <a:satMod val="160000"/>
                </a:srgbClr>
              </a:gs>
              <a:gs pos="100000">
                <a:srgbClr val="332571">
                  <a:tint val="23500"/>
                  <a:satMod val="160000"/>
                </a:srgbClr>
              </a:gs>
            </a:gsLst>
            <a:lin ang="2700000" scaled="1"/>
            <a:tileRect/>
          </a:gradFill>
          <a:ln>
            <a:solidFill>
              <a:srgbClr val="002060"/>
            </a:solidFill>
          </a:ln>
          <a:scene3d>
            <a:camera prst="orthographicFront"/>
            <a:lightRig rig="threePt" dir="t"/>
          </a:scene3d>
          <a:sp3d>
            <a:bevelT w="165100" prst="coolSlant"/>
          </a:sp3d>
        </p:spPr>
        <p:style>
          <a:lnRef idx="2">
            <a:schemeClr val="accent5"/>
          </a:lnRef>
          <a:fillRef idx="1">
            <a:schemeClr val="lt1"/>
          </a:fillRef>
          <a:effectRef idx="0">
            <a:schemeClr val="accent5"/>
          </a:effectRef>
          <a:fontRef idx="minor">
            <a:schemeClr val="dk1"/>
          </a:fontRef>
        </p:style>
        <p:txBody>
          <a:bodyPr rtlCol="0" anchor="ctr"/>
          <a:lstStyle/>
          <a:p>
            <a:pPr algn="ctr"/>
            <a:r>
              <a:rPr lang="ru-RU" sz="1600" b="1" dirty="0" smtClean="0">
                <a:solidFill>
                  <a:schemeClr val="tx1"/>
                </a:solidFill>
                <a:latin typeface="Times New Roman" panose="02020603050405020304" pitchFamily="18" charset="0"/>
                <a:cs typeface="Times New Roman" panose="02020603050405020304" pitchFamily="18" charset="0"/>
              </a:rPr>
              <a:t>Дополнительные программы</a:t>
            </a:r>
            <a:endParaRPr lang="ru-RU" sz="1600" b="1" dirty="0">
              <a:solidFill>
                <a:schemeClr val="tx1"/>
              </a:solidFill>
              <a:latin typeface="Times New Roman" panose="02020603050405020304" pitchFamily="18" charset="0"/>
              <a:cs typeface="Times New Roman" panose="02020603050405020304" pitchFamily="18" charset="0"/>
            </a:endParaRPr>
          </a:p>
        </p:txBody>
      </p:sp>
      <p:cxnSp>
        <p:nvCxnSpPr>
          <p:cNvPr id="38" name="Прямая со стрелкой 37"/>
          <p:cNvCxnSpPr/>
          <p:nvPr/>
        </p:nvCxnSpPr>
        <p:spPr>
          <a:xfrm>
            <a:off x="5364507" y="1427476"/>
            <a:ext cx="1821297" cy="564530"/>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7" name="Скругленный прямоугольник 56"/>
          <p:cNvSpPr/>
          <p:nvPr/>
        </p:nvSpPr>
        <p:spPr>
          <a:xfrm>
            <a:off x="351799" y="4364972"/>
            <a:ext cx="1580518" cy="491553"/>
          </a:xfrm>
          <a:prstGeom prst="roundRect">
            <a:avLst>
              <a:gd name="adj" fmla="val 24975"/>
            </a:avLst>
          </a:prstGeom>
          <a:gradFill flip="none" rotWithShape="1">
            <a:gsLst>
              <a:gs pos="0">
                <a:srgbClr val="ABABD1">
                  <a:tint val="66000"/>
                  <a:satMod val="160000"/>
                </a:srgbClr>
              </a:gs>
              <a:gs pos="50000">
                <a:srgbClr val="ABABD1">
                  <a:tint val="44500"/>
                  <a:satMod val="160000"/>
                </a:srgbClr>
              </a:gs>
              <a:gs pos="100000">
                <a:srgbClr val="ABABD1">
                  <a:tint val="23500"/>
                  <a:satMod val="160000"/>
                </a:srgbClr>
              </a:gs>
            </a:gsLst>
            <a:lin ang="2700000" scaled="1"/>
            <a:tileRect/>
          </a:gradFill>
          <a:ln>
            <a:solidFill>
              <a:srgbClr val="002060"/>
            </a:solidFill>
          </a:ln>
          <a:scene3d>
            <a:camera prst="orthographicFront"/>
            <a:lightRig rig="threePt" dir="t"/>
          </a:scene3d>
          <a:sp3d>
            <a:bevelT w="114300" prst="artDeco"/>
          </a:sp3d>
        </p:spPr>
        <p:style>
          <a:lnRef idx="2">
            <a:schemeClr val="accent5"/>
          </a:lnRef>
          <a:fillRef idx="1">
            <a:schemeClr val="lt1"/>
          </a:fillRef>
          <a:effectRef idx="0">
            <a:schemeClr val="accent5"/>
          </a:effectRef>
          <a:fontRef idx="minor">
            <a:schemeClr val="dk1"/>
          </a:fontRef>
        </p:style>
        <p:txBody>
          <a:bodyPr rtlCol="0" anchor="ctr"/>
          <a:lstStyle/>
          <a:p>
            <a:pPr algn="ctr"/>
            <a:r>
              <a:rPr lang="ru-RU" sz="1200" b="1" dirty="0">
                <a:solidFill>
                  <a:schemeClr val="tx1"/>
                </a:solidFill>
                <a:latin typeface="Times New Roman" panose="02020603050405020304" pitchFamily="18" charset="0"/>
                <a:cs typeface="Times New Roman" panose="02020603050405020304" pitchFamily="18" charset="0"/>
              </a:rPr>
              <a:t>д</a:t>
            </a:r>
            <a:r>
              <a:rPr lang="ru-RU" sz="1200" b="1" dirty="0" smtClean="0">
                <a:solidFill>
                  <a:schemeClr val="tx1"/>
                </a:solidFill>
                <a:latin typeface="Times New Roman" panose="02020603050405020304" pitchFamily="18" charset="0"/>
                <a:cs typeface="Times New Roman" panose="02020603050405020304" pitchFamily="18" charset="0"/>
              </a:rPr>
              <a:t>ошкольного</a:t>
            </a:r>
            <a:r>
              <a:rPr lang="ru-RU" sz="1200" dirty="0" smtClean="0">
                <a:solidFill>
                  <a:schemeClr val="tx1"/>
                </a:solidFill>
                <a:latin typeface="Times New Roman" panose="02020603050405020304" pitchFamily="18" charset="0"/>
                <a:cs typeface="Times New Roman" panose="02020603050405020304" pitchFamily="18" charset="0"/>
              </a:rPr>
              <a:t> образования</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28" name="Стрелка вправо с вырезом 27"/>
          <p:cNvSpPr/>
          <p:nvPr/>
        </p:nvSpPr>
        <p:spPr>
          <a:xfrm rot="5400000">
            <a:off x="2063389" y="2546472"/>
            <a:ext cx="1785669" cy="1471763"/>
          </a:xfrm>
          <a:prstGeom prst="notchedRightArrow">
            <a:avLst>
              <a:gd name="adj1" fmla="val 50000"/>
              <a:gd name="adj2" fmla="val 19521"/>
            </a:avLst>
          </a:prstGeom>
          <a:solidFill>
            <a:schemeClr val="accent5">
              <a:lumMod val="20000"/>
              <a:lumOff val="80000"/>
            </a:schemeClr>
          </a:solidFill>
          <a:ln>
            <a:solidFill>
              <a:srgbClr val="00206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ru-RU" sz="1200" dirty="0" smtClean="0">
                <a:solidFill>
                  <a:schemeClr val="tx1"/>
                </a:solidFill>
                <a:latin typeface="Times New Roman" panose="02020603050405020304" pitchFamily="18" charset="0"/>
                <a:cs typeface="Times New Roman" panose="02020603050405020304" pitchFamily="18" charset="0"/>
              </a:rPr>
              <a:t>основные профессиональные образовательные программы</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29" name="Стрелка вправо с вырезом 28"/>
          <p:cNvSpPr/>
          <p:nvPr/>
        </p:nvSpPr>
        <p:spPr>
          <a:xfrm rot="5400000">
            <a:off x="3889073" y="2560609"/>
            <a:ext cx="1785672" cy="1443488"/>
          </a:xfrm>
          <a:prstGeom prst="notchedRightArrow">
            <a:avLst>
              <a:gd name="adj1" fmla="val 50000"/>
              <a:gd name="adj2" fmla="val 21912"/>
            </a:avLst>
          </a:prstGeom>
          <a:solidFill>
            <a:schemeClr val="accent5">
              <a:lumMod val="20000"/>
              <a:lumOff val="80000"/>
            </a:schemeClr>
          </a:solidFill>
          <a:ln>
            <a:solidFill>
              <a:srgbClr val="00206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ru-RU" sz="1200" dirty="0" smtClean="0">
                <a:solidFill>
                  <a:schemeClr val="tx1"/>
                </a:solidFill>
                <a:latin typeface="Times New Roman" panose="02020603050405020304" pitchFamily="18" charset="0"/>
                <a:cs typeface="Times New Roman" panose="02020603050405020304" pitchFamily="18" charset="0"/>
              </a:rPr>
              <a:t>основные программы профессионального обучения</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30" name="Скругленный прямоугольник 29"/>
          <p:cNvSpPr/>
          <p:nvPr/>
        </p:nvSpPr>
        <p:spPr>
          <a:xfrm>
            <a:off x="343717" y="4951415"/>
            <a:ext cx="1588600" cy="465973"/>
          </a:xfrm>
          <a:prstGeom prst="roundRect">
            <a:avLst>
              <a:gd name="adj" fmla="val 24975"/>
            </a:avLst>
          </a:prstGeom>
          <a:gradFill flip="none" rotWithShape="1">
            <a:gsLst>
              <a:gs pos="0">
                <a:srgbClr val="ABABD1">
                  <a:tint val="66000"/>
                  <a:satMod val="160000"/>
                </a:srgbClr>
              </a:gs>
              <a:gs pos="50000">
                <a:srgbClr val="ABABD1">
                  <a:tint val="44500"/>
                  <a:satMod val="160000"/>
                </a:srgbClr>
              </a:gs>
              <a:gs pos="100000">
                <a:srgbClr val="ABABD1">
                  <a:tint val="23500"/>
                  <a:satMod val="160000"/>
                </a:srgbClr>
              </a:gs>
            </a:gsLst>
            <a:lin ang="2700000" scaled="1"/>
            <a:tileRect/>
          </a:gradFill>
          <a:ln>
            <a:solidFill>
              <a:srgbClr val="002060"/>
            </a:solidFill>
          </a:ln>
          <a:scene3d>
            <a:camera prst="orthographicFront"/>
            <a:lightRig rig="threePt" dir="t"/>
          </a:scene3d>
          <a:sp3d>
            <a:bevelT w="114300" prst="artDeco"/>
          </a:sp3d>
        </p:spPr>
        <p:style>
          <a:lnRef idx="2">
            <a:schemeClr val="accent5"/>
          </a:lnRef>
          <a:fillRef idx="1">
            <a:schemeClr val="lt1"/>
          </a:fillRef>
          <a:effectRef idx="0">
            <a:schemeClr val="accent5"/>
          </a:effectRef>
          <a:fontRef idx="minor">
            <a:schemeClr val="dk1"/>
          </a:fontRef>
        </p:style>
        <p:txBody>
          <a:bodyPr rtlCol="0" anchor="ctr"/>
          <a:lstStyle/>
          <a:p>
            <a:pPr algn="ctr"/>
            <a:r>
              <a:rPr lang="ru-RU" sz="1200" b="1" dirty="0">
                <a:solidFill>
                  <a:schemeClr val="tx1"/>
                </a:solidFill>
                <a:latin typeface="Times New Roman" panose="02020603050405020304" pitchFamily="18" charset="0"/>
                <a:cs typeface="Times New Roman" panose="02020603050405020304" pitchFamily="18" charset="0"/>
              </a:rPr>
              <a:t>н</a:t>
            </a:r>
            <a:r>
              <a:rPr lang="ru-RU" sz="1200" b="1" dirty="0" smtClean="0">
                <a:solidFill>
                  <a:schemeClr val="tx1"/>
                </a:solidFill>
                <a:latin typeface="Times New Roman" panose="02020603050405020304" pitchFamily="18" charset="0"/>
                <a:cs typeface="Times New Roman" panose="02020603050405020304" pitchFamily="18" charset="0"/>
              </a:rPr>
              <a:t>ачального общего </a:t>
            </a:r>
            <a:r>
              <a:rPr lang="ru-RU" sz="1200" dirty="0" smtClean="0">
                <a:solidFill>
                  <a:schemeClr val="tx1"/>
                </a:solidFill>
                <a:latin typeface="Times New Roman" panose="02020603050405020304" pitchFamily="18" charset="0"/>
                <a:cs typeface="Times New Roman" panose="02020603050405020304" pitchFamily="18" charset="0"/>
              </a:rPr>
              <a:t>образования</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33" name="Скругленный прямоугольник 32"/>
          <p:cNvSpPr/>
          <p:nvPr/>
        </p:nvSpPr>
        <p:spPr>
          <a:xfrm>
            <a:off x="354182" y="5499266"/>
            <a:ext cx="1578135" cy="465973"/>
          </a:xfrm>
          <a:prstGeom prst="roundRect">
            <a:avLst>
              <a:gd name="adj" fmla="val 24975"/>
            </a:avLst>
          </a:prstGeom>
          <a:gradFill flip="none" rotWithShape="1">
            <a:gsLst>
              <a:gs pos="0">
                <a:srgbClr val="ABABD1">
                  <a:tint val="66000"/>
                  <a:satMod val="160000"/>
                </a:srgbClr>
              </a:gs>
              <a:gs pos="50000">
                <a:srgbClr val="ABABD1">
                  <a:tint val="44500"/>
                  <a:satMod val="160000"/>
                </a:srgbClr>
              </a:gs>
              <a:gs pos="100000">
                <a:srgbClr val="ABABD1">
                  <a:tint val="23500"/>
                  <a:satMod val="160000"/>
                </a:srgbClr>
              </a:gs>
            </a:gsLst>
            <a:lin ang="2700000" scaled="1"/>
            <a:tileRect/>
          </a:gradFill>
          <a:ln>
            <a:solidFill>
              <a:srgbClr val="002060"/>
            </a:solidFill>
          </a:ln>
          <a:scene3d>
            <a:camera prst="orthographicFront"/>
            <a:lightRig rig="threePt" dir="t"/>
          </a:scene3d>
          <a:sp3d>
            <a:bevelT w="114300" prst="artDeco"/>
          </a:sp3d>
        </p:spPr>
        <p:style>
          <a:lnRef idx="2">
            <a:schemeClr val="accent5"/>
          </a:lnRef>
          <a:fillRef idx="1">
            <a:schemeClr val="lt1"/>
          </a:fillRef>
          <a:effectRef idx="0">
            <a:schemeClr val="accent5"/>
          </a:effectRef>
          <a:fontRef idx="minor">
            <a:schemeClr val="dk1"/>
          </a:fontRef>
        </p:style>
        <p:txBody>
          <a:bodyPr rtlCol="0" anchor="ctr"/>
          <a:lstStyle/>
          <a:p>
            <a:pPr algn="ctr"/>
            <a:r>
              <a:rPr lang="ru-RU" sz="1200" b="1" dirty="0">
                <a:solidFill>
                  <a:schemeClr val="tx1"/>
                </a:solidFill>
                <a:latin typeface="Times New Roman" panose="02020603050405020304" pitchFamily="18" charset="0"/>
                <a:cs typeface="Times New Roman" panose="02020603050405020304" pitchFamily="18" charset="0"/>
              </a:rPr>
              <a:t>о</a:t>
            </a:r>
            <a:r>
              <a:rPr lang="ru-RU" sz="1200" b="1" dirty="0" smtClean="0">
                <a:solidFill>
                  <a:schemeClr val="tx1"/>
                </a:solidFill>
                <a:latin typeface="Times New Roman" panose="02020603050405020304" pitchFamily="18" charset="0"/>
                <a:cs typeface="Times New Roman" panose="02020603050405020304" pitchFamily="18" charset="0"/>
              </a:rPr>
              <a:t>сновного общего </a:t>
            </a:r>
            <a:r>
              <a:rPr lang="ru-RU" sz="1200" dirty="0" smtClean="0">
                <a:solidFill>
                  <a:schemeClr val="tx1"/>
                </a:solidFill>
                <a:latin typeface="Times New Roman" panose="02020603050405020304" pitchFamily="18" charset="0"/>
                <a:cs typeface="Times New Roman" panose="02020603050405020304" pitchFamily="18" charset="0"/>
              </a:rPr>
              <a:t>образования</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34" name="Скругленный прямоугольник 33"/>
          <p:cNvSpPr/>
          <p:nvPr/>
        </p:nvSpPr>
        <p:spPr>
          <a:xfrm>
            <a:off x="354182" y="6044879"/>
            <a:ext cx="1578135" cy="465973"/>
          </a:xfrm>
          <a:prstGeom prst="roundRect">
            <a:avLst>
              <a:gd name="adj" fmla="val 24975"/>
            </a:avLst>
          </a:prstGeom>
          <a:gradFill flip="none" rotWithShape="1">
            <a:gsLst>
              <a:gs pos="0">
                <a:srgbClr val="ABABD1">
                  <a:tint val="66000"/>
                  <a:satMod val="160000"/>
                </a:srgbClr>
              </a:gs>
              <a:gs pos="50000">
                <a:srgbClr val="ABABD1">
                  <a:tint val="44500"/>
                  <a:satMod val="160000"/>
                </a:srgbClr>
              </a:gs>
              <a:gs pos="100000">
                <a:srgbClr val="ABABD1">
                  <a:tint val="23500"/>
                  <a:satMod val="160000"/>
                </a:srgbClr>
              </a:gs>
            </a:gsLst>
            <a:lin ang="2700000" scaled="1"/>
            <a:tileRect/>
          </a:gradFill>
          <a:ln>
            <a:solidFill>
              <a:srgbClr val="002060"/>
            </a:solidFill>
          </a:ln>
          <a:scene3d>
            <a:camera prst="orthographicFront"/>
            <a:lightRig rig="threePt" dir="t"/>
          </a:scene3d>
          <a:sp3d>
            <a:bevelT w="114300" prst="artDeco"/>
          </a:sp3d>
        </p:spPr>
        <p:style>
          <a:lnRef idx="2">
            <a:schemeClr val="accent5"/>
          </a:lnRef>
          <a:fillRef idx="1">
            <a:schemeClr val="lt1"/>
          </a:fillRef>
          <a:effectRef idx="0">
            <a:schemeClr val="accent5"/>
          </a:effectRef>
          <a:fontRef idx="minor">
            <a:schemeClr val="dk1"/>
          </a:fontRef>
        </p:style>
        <p:txBody>
          <a:bodyPr rtlCol="0" anchor="ctr"/>
          <a:lstStyle/>
          <a:p>
            <a:pPr algn="ctr"/>
            <a:r>
              <a:rPr lang="ru-RU" sz="1200" b="1" dirty="0" smtClean="0">
                <a:solidFill>
                  <a:schemeClr val="tx1"/>
                </a:solidFill>
                <a:latin typeface="Times New Roman" panose="02020603050405020304" pitchFamily="18" charset="0"/>
                <a:cs typeface="Times New Roman" panose="02020603050405020304" pitchFamily="18" charset="0"/>
              </a:rPr>
              <a:t>среднего общего </a:t>
            </a:r>
            <a:r>
              <a:rPr lang="ru-RU" sz="1200" dirty="0" smtClean="0">
                <a:solidFill>
                  <a:schemeClr val="tx1"/>
                </a:solidFill>
                <a:latin typeface="Times New Roman" panose="02020603050405020304" pitchFamily="18" charset="0"/>
                <a:cs typeface="Times New Roman" panose="02020603050405020304" pitchFamily="18" charset="0"/>
              </a:rPr>
              <a:t>образования</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35" name="Скругленный прямоугольник 34"/>
          <p:cNvSpPr/>
          <p:nvPr/>
        </p:nvSpPr>
        <p:spPr>
          <a:xfrm>
            <a:off x="1992703" y="4175188"/>
            <a:ext cx="2074532" cy="1557063"/>
          </a:xfrm>
          <a:prstGeom prst="roundRect">
            <a:avLst>
              <a:gd name="adj" fmla="val 17264"/>
            </a:avLst>
          </a:prstGeom>
          <a:gradFill flip="none" rotWithShape="1">
            <a:gsLst>
              <a:gs pos="0">
                <a:srgbClr val="ABABD1">
                  <a:tint val="66000"/>
                  <a:satMod val="160000"/>
                </a:srgbClr>
              </a:gs>
              <a:gs pos="50000">
                <a:srgbClr val="ABABD1">
                  <a:tint val="44500"/>
                  <a:satMod val="160000"/>
                </a:srgbClr>
              </a:gs>
              <a:gs pos="100000">
                <a:srgbClr val="ABABD1">
                  <a:tint val="23500"/>
                  <a:satMod val="160000"/>
                </a:srgbClr>
              </a:gs>
            </a:gsLst>
            <a:lin ang="2700000" scaled="1"/>
            <a:tileRect/>
          </a:gradFill>
          <a:ln>
            <a:solidFill>
              <a:srgbClr val="002060"/>
            </a:solidFill>
          </a:ln>
          <a:scene3d>
            <a:camera prst="orthographicFront"/>
            <a:lightRig rig="threePt" dir="t"/>
          </a:scene3d>
          <a:sp3d>
            <a:bevelT w="114300" prst="artDeco"/>
          </a:sp3d>
        </p:spPr>
        <p:style>
          <a:lnRef idx="2">
            <a:schemeClr val="accent5"/>
          </a:lnRef>
          <a:fillRef idx="1">
            <a:schemeClr val="lt1"/>
          </a:fillRef>
          <a:effectRef idx="0">
            <a:schemeClr val="accent5"/>
          </a:effectRef>
          <a:fontRef idx="minor">
            <a:schemeClr val="dk1"/>
          </a:fontRef>
        </p:style>
        <p:txBody>
          <a:bodyPr rtlCol="0" anchor="ctr"/>
          <a:lstStyle/>
          <a:p>
            <a:pPr algn="ctr"/>
            <a:r>
              <a:rPr lang="ru-RU" sz="1200" b="1" dirty="0">
                <a:solidFill>
                  <a:schemeClr val="tx1"/>
                </a:solidFill>
                <a:latin typeface="Times New Roman" panose="02020603050405020304" pitchFamily="18" charset="0"/>
                <a:cs typeface="Times New Roman" panose="02020603050405020304" pitchFamily="18" charset="0"/>
              </a:rPr>
              <a:t>с</a:t>
            </a:r>
            <a:r>
              <a:rPr lang="ru-RU" sz="1200" b="1" dirty="0" smtClean="0">
                <a:solidFill>
                  <a:schemeClr val="tx1"/>
                </a:solidFill>
                <a:latin typeface="Times New Roman" panose="02020603050405020304" pitchFamily="18" charset="0"/>
                <a:cs typeface="Times New Roman" panose="02020603050405020304" pitchFamily="18" charset="0"/>
              </a:rPr>
              <a:t>реднего профессионального образования</a:t>
            </a:r>
            <a:r>
              <a:rPr lang="ru-RU" sz="1200" dirty="0" smtClean="0">
                <a:solidFill>
                  <a:schemeClr val="tx1"/>
                </a:solidFill>
                <a:latin typeface="Times New Roman" panose="02020603050405020304" pitchFamily="18" charset="0"/>
                <a:cs typeface="Times New Roman" panose="02020603050405020304" pitchFamily="18" charset="0"/>
              </a:rPr>
              <a:t>:</a:t>
            </a:r>
          </a:p>
          <a:p>
            <a:pPr algn="ctr"/>
            <a:r>
              <a:rPr lang="ru-RU" sz="1100" dirty="0" smtClean="0">
                <a:solidFill>
                  <a:schemeClr val="tx1"/>
                </a:solidFill>
                <a:latin typeface="Times New Roman" panose="02020603050405020304" pitchFamily="18" charset="0"/>
                <a:cs typeface="Times New Roman" panose="02020603050405020304" pitchFamily="18" charset="0"/>
              </a:rPr>
              <a:t>программы подготовки квалифицированных рабочих, служащих; программы подготовки специалистов среднего звена</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39" name="Скругленный прямоугольник 38"/>
          <p:cNvSpPr/>
          <p:nvPr/>
        </p:nvSpPr>
        <p:spPr>
          <a:xfrm>
            <a:off x="1992703" y="5792769"/>
            <a:ext cx="2074531" cy="677173"/>
          </a:xfrm>
          <a:prstGeom prst="roundRect">
            <a:avLst>
              <a:gd name="adj" fmla="val 17264"/>
            </a:avLst>
          </a:prstGeom>
          <a:gradFill flip="none" rotWithShape="1">
            <a:gsLst>
              <a:gs pos="0">
                <a:srgbClr val="ABABD1">
                  <a:tint val="66000"/>
                  <a:satMod val="160000"/>
                </a:srgbClr>
              </a:gs>
              <a:gs pos="50000">
                <a:srgbClr val="ABABD1">
                  <a:tint val="44500"/>
                  <a:satMod val="160000"/>
                </a:srgbClr>
              </a:gs>
              <a:gs pos="100000">
                <a:srgbClr val="ABABD1">
                  <a:tint val="23500"/>
                  <a:satMod val="160000"/>
                </a:srgbClr>
              </a:gs>
            </a:gsLst>
            <a:lin ang="2700000" scaled="1"/>
            <a:tileRect/>
          </a:gradFill>
          <a:ln>
            <a:solidFill>
              <a:srgbClr val="002060"/>
            </a:solidFill>
          </a:ln>
          <a:scene3d>
            <a:camera prst="orthographicFront"/>
            <a:lightRig rig="threePt" dir="t"/>
          </a:scene3d>
          <a:sp3d>
            <a:bevelT w="114300" prst="artDeco"/>
          </a:sp3d>
        </p:spPr>
        <p:style>
          <a:lnRef idx="2">
            <a:schemeClr val="accent5"/>
          </a:lnRef>
          <a:fillRef idx="1">
            <a:schemeClr val="lt1"/>
          </a:fillRef>
          <a:effectRef idx="0">
            <a:schemeClr val="accent5"/>
          </a:effectRef>
          <a:fontRef idx="minor">
            <a:schemeClr val="dk1"/>
          </a:fontRef>
        </p:style>
        <p:txBody>
          <a:bodyPr rtlCol="0" anchor="ctr"/>
          <a:lstStyle/>
          <a:p>
            <a:pPr algn="ctr"/>
            <a:r>
              <a:rPr lang="ru-RU" sz="1200" b="1" dirty="0" smtClean="0">
                <a:solidFill>
                  <a:schemeClr val="tx1"/>
                </a:solidFill>
                <a:latin typeface="Times New Roman" panose="02020603050405020304" pitchFamily="18" charset="0"/>
                <a:cs typeface="Times New Roman" panose="02020603050405020304" pitchFamily="18" charset="0"/>
              </a:rPr>
              <a:t>высшего образования</a:t>
            </a:r>
            <a:r>
              <a:rPr lang="ru-RU" sz="1200" dirty="0" smtClean="0">
                <a:solidFill>
                  <a:schemeClr val="tx1"/>
                </a:solidFill>
                <a:latin typeface="Times New Roman" panose="02020603050405020304" pitchFamily="18" charset="0"/>
                <a:cs typeface="Times New Roman" panose="02020603050405020304" pitchFamily="18" charset="0"/>
              </a:rPr>
              <a:t>:</a:t>
            </a:r>
          </a:p>
          <a:p>
            <a:pPr algn="ctr"/>
            <a:r>
              <a:rPr lang="ru-RU" sz="1100" dirty="0" smtClean="0">
                <a:solidFill>
                  <a:schemeClr val="tx1"/>
                </a:solidFill>
                <a:latin typeface="Times New Roman" panose="02020603050405020304" pitchFamily="18" charset="0"/>
                <a:cs typeface="Times New Roman" panose="02020603050405020304" pitchFamily="18" charset="0"/>
              </a:rPr>
              <a:t>программы </a:t>
            </a:r>
            <a:r>
              <a:rPr lang="ru-RU" sz="1100" dirty="0" err="1" smtClean="0">
                <a:solidFill>
                  <a:schemeClr val="tx1"/>
                </a:solidFill>
                <a:latin typeface="Times New Roman" panose="02020603050405020304" pitchFamily="18" charset="0"/>
                <a:cs typeface="Times New Roman" panose="02020603050405020304" pitchFamily="18" charset="0"/>
              </a:rPr>
              <a:t>бакалавриата</a:t>
            </a:r>
            <a:r>
              <a:rPr lang="ru-RU" sz="1100" dirty="0" smtClean="0">
                <a:solidFill>
                  <a:schemeClr val="tx1"/>
                </a:solidFill>
                <a:latin typeface="Times New Roman" panose="02020603050405020304" pitchFamily="18" charset="0"/>
                <a:cs typeface="Times New Roman" panose="02020603050405020304" pitchFamily="18" charset="0"/>
              </a:rPr>
              <a:t>, </a:t>
            </a:r>
            <a:r>
              <a:rPr lang="ru-RU" sz="1100" dirty="0" err="1" smtClean="0">
                <a:solidFill>
                  <a:schemeClr val="tx1"/>
                </a:solidFill>
                <a:latin typeface="Times New Roman" panose="02020603050405020304" pitchFamily="18" charset="0"/>
                <a:cs typeface="Times New Roman" panose="02020603050405020304" pitchFamily="18" charset="0"/>
              </a:rPr>
              <a:t>специалитета</a:t>
            </a:r>
            <a:r>
              <a:rPr lang="ru-RU" sz="1100" dirty="0" smtClean="0">
                <a:solidFill>
                  <a:schemeClr val="tx1"/>
                </a:solidFill>
                <a:latin typeface="Times New Roman" panose="02020603050405020304" pitchFamily="18" charset="0"/>
                <a:cs typeface="Times New Roman" panose="02020603050405020304" pitchFamily="18" charset="0"/>
              </a:rPr>
              <a:t>, магистратуры</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40" name="Скругленный прямоугольник 39"/>
          <p:cNvSpPr/>
          <p:nvPr/>
        </p:nvSpPr>
        <p:spPr>
          <a:xfrm>
            <a:off x="4128830" y="4175190"/>
            <a:ext cx="1694000" cy="2294752"/>
          </a:xfrm>
          <a:prstGeom prst="roundRect">
            <a:avLst>
              <a:gd name="adj" fmla="val 17264"/>
            </a:avLst>
          </a:prstGeom>
          <a:gradFill flip="none" rotWithShape="1">
            <a:gsLst>
              <a:gs pos="0">
                <a:srgbClr val="ABABD1">
                  <a:tint val="66000"/>
                  <a:satMod val="160000"/>
                </a:srgbClr>
              </a:gs>
              <a:gs pos="50000">
                <a:srgbClr val="ABABD1">
                  <a:tint val="44500"/>
                  <a:satMod val="160000"/>
                </a:srgbClr>
              </a:gs>
              <a:gs pos="100000">
                <a:srgbClr val="ABABD1">
                  <a:tint val="23500"/>
                  <a:satMod val="160000"/>
                </a:srgbClr>
              </a:gs>
            </a:gsLst>
            <a:lin ang="2700000" scaled="1"/>
            <a:tileRect/>
          </a:gradFill>
          <a:ln>
            <a:solidFill>
              <a:srgbClr val="002060"/>
            </a:solidFill>
          </a:ln>
          <a:scene3d>
            <a:camera prst="orthographicFront"/>
            <a:lightRig rig="threePt" dir="t"/>
          </a:scene3d>
          <a:sp3d>
            <a:bevelT w="114300" prst="artDeco"/>
          </a:sp3d>
        </p:spPr>
        <p:style>
          <a:lnRef idx="2">
            <a:schemeClr val="accent5"/>
          </a:lnRef>
          <a:fillRef idx="1">
            <a:schemeClr val="lt1"/>
          </a:fillRef>
          <a:effectRef idx="0">
            <a:schemeClr val="accent5"/>
          </a:effectRef>
          <a:fontRef idx="minor">
            <a:schemeClr val="dk1"/>
          </a:fontRef>
        </p:style>
        <p:txBody>
          <a:bodyPr rtlCol="0" anchor="ctr"/>
          <a:lstStyle/>
          <a:p>
            <a:pPr algn="ctr"/>
            <a:r>
              <a:rPr lang="ru-RU" sz="1200" b="1" dirty="0" smtClean="0">
                <a:solidFill>
                  <a:schemeClr val="tx1"/>
                </a:solidFill>
                <a:latin typeface="Times New Roman" panose="02020603050405020304" pitchFamily="18" charset="0"/>
                <a:cs typeface="Times New Roman" panose="02020603050405020304" pitchFamily="18" charset="0"/>
              </a:rPr>
              <a:t>программы профессиональной подготовки</a:t>
            </a:r>
            <a:endParaRPr lang="ru-RU" sz="1200" dirty="0" smtClean="0">
              <a:solidFill>
                <a:schemeClr val="tx1"/>
              </a:solidFill>
              <a:latin typeface="Times New Roman" panose="02020603050405020304" pitchFamily="18" charset="0"/>
              <a:cs typeface="Times New Roman" panose="02020603050405020304" pitchFamily="18" charset="0"/>
            </a:endParaRPr>
          </a:p>
          <a:p>
            <a:pPr algn="ctr"/>
            <a:r>
              <a:rPr lang="ru-RU" sz="1100" dirty="0" smtClean="0">
                <a:solidFill>
                  <a:schemeClr val="tx1"/>
                </a:solidFill>
                <a:latin typeface="Times New Roman" panose="02020603050405020304" pitchFamily="18" charset="0"/>
                <a:cs typeface="Times New Roman" panose="02020603050405020304" pitchFamily="18" charset="0"/>
              </a:rPr>
              <a:t>(переподготовки, повышения квалификации) по профессиям рабочих, должностям служащих</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41" name="Стрелка вправо с вырезом 40"/>
          <p:cNvSpPr/>
          <p:nvPr/>
        </p:nvSpPr>
        <p:spPr>
          <a:xfrm rot="5400000">
            <a:off x="5534494" y="2647530"/>
            <a:ext cx="1991401" cy="1443488"/>
          </a:xfrm>
          <a:prstGeom prst="notchedRightArrow">
            <a:avLst>
              <a:gd name="adj1" fmla="val 50000"/>
              <a:gd name="adj2" fmla="val 21912"/>
            </a:avLst>
          </a:prstGeom>
          <a:solidFill>
            <a:schemeClr val="accent5">
              <a:lumMod val="20000"/>
              <a:lumOff val="80000"/>
            </a:schemeClr>
          </a:solidFill>
          <a:ln>
            <a:solidFill>
              <a:srgbClr val="00206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ru-RU" sz="1200" dirty="0" smtClean="0">
                <a:solidFill>
                  <a:schemeClr val="tx1"/>
                </a:solidFill>
                <a:latin typeface="Times New Roman" panose="02020603050405020304" pitchFamily="18" charset="0"/>
                <a:cs typeface="Times New Roman" panose="02020603050405020304" pitchFamily="18" charset="0"/>
              </a:rPr>
              <a:t>дополнительные общеобразовательные программы</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43" name="Стрелка вправо с вырезом 42"/>
          <p:cNvSpPr/>
          <p:nvPr/>
        </p:nvSpPr>
        <p:spPr>
          <a:xfrm rot="5400000">
            <a:off x="7092969" y="2655500"/>
            <a:ext cx="1991401" cy="1443488"/>
          </a:xfrm>
          <a:prstGeom prst="notchedRightArrow">
            <a:avLst>
              <a:gd name="adj1" fmla="val 50000"/>
              <a:gd name="adj2" fmla="val 21912"/>
            </a:avLst>
          </a:prstGeom>
          <a:solidFill>
            <a:schemeClr val="accent5">
              <a:lumMod val="20000"/>
              <a:lumOff val="80000"/>
            </a:schemeClr>
          </a:solidFill>
          <a:ln>
            <a:solidFill>
              <a:srgbClr val="00206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ru-RU" sz="1200" dirty="0" smtClean="0">
                <a:solidFill>
                  <a:schemeClr val="tx1"/>
                </a:solidFill>
                <a:latin typeface="Times New Roman" panose="02020603050405020304" pitchFamily="18" charset="0"/>
                <a:cs typeface="Times New Roman" panose="02020603050405020304" pitchFamily="18" charset="0"/>
              </a:rPr>
              <a:t>дополнительные профессиональные программы</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44" name="Скругленный прямоугольник 43"/>
          <p:cNvSpPr/>
          <p:nvPr/>
        </p:nvSpPr>
        <p:spPr>
          <a:xfrm>
            <a:off x="5888967" y="4372945"/>
            <a:ext cx="1477957" cy="949621"/>
          </a:xfrm>
          <a:prstGeom prst="roundRect">
            <a:avLst>
              <a:gd name="adj" fmla="val 17264"/>
            </a:avLst>
          </a:prstGeom>
          <a:gradFill flip="none" rotWithShape="1">
            <a:gsLst>
              <a:gs pos="0">
                <a:srgbClr val="ABABD1">
                  <a:tint val="66000"/>
                  <a:satMod val="160000"/>
                </a:srgbClr>
              </a:gs>
              <a:gs pos="50000">
                <a:srgbClr val="ABABD1">
                  <a:tint val="44500"/>
                  <a:satMod val="160000"/>
                </a:srgbClr>
              </a:gs>
              <a:gs pos="100000">
                <a:srgbClr val="ABABD1">
                  <a:tint val="23500"/>
                  <a:satMod val="160000"/>
                </a:srgbClr>
              </a:gs>
            </a:gsLst>
            <a:lin ang="2700000" scaled="1"/>
            <a:tileRect/>
          </a:gradFill>
          <a:ln>
            <a:solidFill>
              <a:srgbClr val="002060"/>
            </a:solidFill>
          </a:ln>
          <a:scene3d>
            <a:camera prst="orthographicFront"/>
            <a:lightRig rig="threePt" dir="t"/>
          </a:scene3d>
          <a:sp3d>
            <a:bevelT w="114300" prst="artDeco"/>
          </a:sp3d>
        </p:spPr>
        <p:style>
          <a:lnRef idx="2">
            <a:schemeClr val="accent5"/>
          </a:lnRef>
          <a:fillRef idx="1">
            <a:schemeClr val="lt1"/>
          </a:fillRef>
          <a:effectRef idx="0">
            <a:schemeClr val="accent5"/>
          </a:effectRef>
          <a:fontRef idx="minor">
            <a:schemeClr val="dk1"/>
          </a:fontRef>
        </p:style>
        <p:txBody>
          <a:bodyPr rtlCol="0" anchor="ctr"/>
          <a:lstStyle/>
          <a:p>
            <a:pPr algn="ctr"/>
            <a:r>
              <a:rPr lang="ru-RU" sz="1100" dirty="0">
                <a:solidFill>
                  <a:schemeClr val="tx1"/>
                </a:solidFill>
                <a:latin typeface="Times New Roman" panose="02020603050405020304" pitchFamily="18" charset="0"/>
                <a:cs typeface="Times New Roman" panose="02020603050405020304" pitchFamily="18" charset="0"/>
              </a:rPr>
              <a:t>д</a:t>
            </a:r>
            <a:r>
              <a:rPr lang="ru-RU" sz="1100" dirty="0" smtClean="0">
                <a:solidFill>
                  <a:schemeClr val="tx1"/>
                </a:solidFill>
                <a:latin typeface="Times New Roman" panose="02020603050405020304" pitchFamily="18" charset="0"/>
                <a:cs typeface="Times New Roman" panose="02020603050405020304" pitchFamily="18" charset="0"/>
              </a:rPr>
              <a:t>ополнительные </a:t>
            </a:r>
            <a:r>
              <a:rPr lang="ru-RU" sz="1100" b="1" dirty="0" smtClean="0">
                <a:solidFill>
                  <a:schemeClr val="tx1"/>
                </a:solidFill>
                <a:latin typeface="Times New Roman" panose="02020603050405020304" pitchFamily="18" charset="0"/>
                <a:cs typeface="Times New Roman" panose="02020603050405020304" pitchFamily="18" charset="0"/>
              </a:rPr>
              <a:t>общеразвивающие</a:t>
            </a:r>
            <a:r>
              <a:rPr lang="ru-RU" sz="1100" dirty="0" smtClean="0">
                <a:solidFill>
                  <a:schemeClr val="tx1"/>
                </a:solidFill>
                <a:latin typeface="Times New Roman" panose="02020603050405020304" pitchFamily="18" charset="0"/>
                <a:cs typeface="Times New Roman" panose="02020603050405020304" pitchFamily="18" charset="0"/>
              </a:rPr>
              <a:t> программы</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46" name="Скругленный прямоугольник 45"/>
          <p:cNvSpPr/>
          <p:nvPr/>
        </p:nvSpPr>
        <p:spPr>
          <a:xfrm>
            <a:off x="7366925" y="4381714"/>
            <a:ext cx="1477957" cy="949621"/>
          </a:xfrm>
          <a:prstGeom prst="roundRect">
            <a:avLst>
              <a:gd name="adj" fmla="val 17264"/>
            </a:avLst>
          </a:prstGeom>
          <a:gradFill flip="none" rotWithShape="1">
            <a:gsLst>
              <a:gs pos="0">
                <a:srgbClr val="ABABD1">
                  <a:tint val="66000"/>
                  <a:satMod val="160000"/>
                </a:srgbClr>
              </a:gs>
              <a:gs pos="50000">
                <a:srgbClr val="ABABD1">
                  <a:tint val="44500"/>
                  <a:satMod val="160000"/>
                </a:srgbClr>
              </a:gs>
              <a:gs pos="100000">
                <a:srgbClr val="ABABD1">
                  <a:tint val="23500"/>
                  <a:satMod val="160000"/>
                </a:srgbClr>
              </a:gs>
            </a:gsLst>
            <a:lin ang="2700000" scaled="1"/>
            <a:tileRect/>
          </a:gradFill>
          <a:ln>
            <a:solidFill>
              <a:srgbClr val="002060"/>
            </a:solidFill>
          </a:ln>
          <a:scene3d>
            <a:camera prst="orthographicFront"/>
            <a:lightRig rig="threePt" dir="t"/>
          </a:scene3d>
          <a:sp3d>
            <a:bevelT w="114300" prst="artDeco"/>
          </a:sp3d>
        </p:spPr>
        <p:style>
          <a:lnRef idx="2">
            <a:schemeClr val="accent5"/>
          </a:lnRef>
          <a:fillRef idx="1">
            <a:schemeClr val="lt1"/>
          </a:fillRef>
          <a:effectRef idx="0">
            <a:schemeClr val="accent5"/>
          </a:effectRef>
          <a:fontRef idx="minor">
            <a:schemeClr val="dk1"/>
          </a:fontRef>
        </p:style>
        <p:txBody>
          <a:bodyPr rtlCol="0" anchor="ctr"/>
          <a:lstStyle/>
          <a:p>
            <a:pPr algn="ctr"/>
            <a:r>
              <a:rPr lang="ru-RU" sz="1100" dirty="0">
                <a:solidFill>
                  <a:schemeClr val="tx1"/>
                </a:solidFill>
                <a:latin typeface="Times New Roman" panose="02020603050405020304" pitchFamily="18" charset="0"/>
                <a:cs typeface="Times New Roman" panose="02020603050405020304" pitchFamily="18" charset="0"/>
              </a:rPr>
              <a:t>п</a:t>
            </a:r>
            <a:r>
              <a:rPr lang="ru-RU" sz="1100" dirty="0" smtClean="0">
                <a:solidFill>
                  <a:schemeClr val="tx1"/>
                </a:solidFill>
                <a:latin typeface="Times New Roman" panose="02020603050405020304" pitchFamily="18" charset="0"/>
                <a:cs typeface="Times New Roman" panose="02020603050405020304" pitchFamily="18" charset="0"/>
              </a:rPr>
              <a:t>рограммы </a:t>
            </a:r>
            <a:r>
              <a:rPr lang="ru-RU" sz="1100" b="1" dirty="0" smtClean="0">
                <a:solidFill>
                  <a:schemeClr val="tx1"/>
                </a:solidFill>
                <a:latin typeface="Times New Roman" panose="02020603050405020304" pitchFamily="18" charset="0"/>
                <a:cs typeface="Times New Roman" panose="02020603050405020304" pitchFamily="18" charset="0"/>
              </a:rPr>
              <a:t>повышения квалификации</a:t>
            </a:r>
            <a:endParaRPr lang="ru-RU" sz="1100" b="1" dirty="0">
              <a:solidFill>
                <a:schemeClr val="tx1"/>
              </a:solidFill>
              <a:latin typeface="Times New Roman" panose="02020603050405020304" pitchFamily="18" charset="0"/>
              <a:cs typeface="Times New Roman" panose="02020603050405020304" pitchFamily="18" charset="0"/>
            </a:endParaRPr>
          </a:p>
        </p:txBody>
      </p:sp>
      <p:sp>
        <p:nvSpPr>
          <p:cNvPr id="47" name="Скругленный прямоугольник 46"/>
          <p:cNvSpPr/>
          <p:nvPr/>
        </p:nvSpPr>
        <p:spPr>
          <a:xfrm>
            <a:off x="5888968" y="5395751"/>
            <a:ext cx="1477957" cy="949621"/>
          </a:xfrm>
          <a:prstGeom prst="roundRect">
            <a:avLst>
              <a:gd name="adj" fmla="val 17264"/>
            </a:avLst>
          </a:prstGeom>
          <a:gradFill flip="none" rotWithShape="1">
            <a:gsLst>
              <a:gs pos="0">
                <a:srgbClr val="ABABD1">
                  <a:tint val="66000"/>
                  <a:satMod val="160000"/>
                </a:srgbClr>
              </a:gs>
              <a:gs pos="50000">
                <a:srgbClr val="ABABD1">
                  <a:tint val="44500"/>
                  <a:satMod val="160000"/>
                </a:srgbClr>
              </a:gs>
              <a:gs pos="100000">
                <a:srgbClr val="ABABD1">
                  <a:tint val="23500"/>
                  <a:satMod val="160000"/>
                </a:srgbClr>
              </a:gs>
            </a:gsLst>
            <a:lin ang="2700000" scaled="1"/>
            <a:tileRect/>
          </a:gradFill>
          <a:ln>
            <a:solidFill>
              <a:srgbClr val="002060"/>
            </a:solidFill>
          </a:ln>
          <a:scene3d>
            <a:camera prst="orthographicFront"/>
            <a:lightRig rig="threePt" dir="t"/>
          </a:scene3d>
          <a:sp3d>
            <a:bevelT w="114300" prst="artDeco"/>
          </a:sp3d>
        </p:spPr>
        <p:style>
          <a:lnRef idx="2">
            <a:schemeClr val="accent5"/>
          </a:lnRef>
          <a:fillRef idx="1">
            <a:schemeClr val="lt1"/>
          </a:fillRef>
          <a:effectRef idx="0">
            <a:schemeClr val="accent5"/>
          </a:effectRef>
          <a:fontRef idx="minor">
            <a:schemeClr val="dk1"/>
          </a:fontRef>
        </p:style>
        <p:txBody>
          <a:bodyPr rtlCol="0" anchor="ctr"/>
          <a:lstStyle/>
          <a:p>
            <a:pPr algn="ctr"/>
            <a:r>
              <a:rPr lang="ru-RU" sz="1100" dirty="0">
                <a:solidFill>
                  <a:schemeClr val="tx1"/>
                </a:solidFill>
                <a:latin typeface="Times New Roman" panose="02020603050405020304" pitchFamily="18" charset="0"/>
                <a:cs typeface="Times New Roman" panose="02020603050405020304" pitchFamily="18" charset="0"/>
              </a:rPr>
              <a:t>д</a:t>
            </a:r>
            <a:r>
              <a:rPr lang="ru-RU" sz="1100" dirty="0" smtClean="0">
                <a:solidFill>
                  <a:schemeClr val="tx1"/>
                </a:solidFill>
                <a:latin typeface="Times New Roman" panose="02020603050405020304" pitchFamily="18" charset="0"/>
                <a:cs typeface="Times New Roman" panose="02020603050405020304" pitchFamily="18" charset="0"/>
              </a:rPr>
              <a:t>ополнительные </a:t>
            </a:r>
            <a:r>
              <a:rPr lang="ru-RU" sz="1100" b="1" dirty="0" err="1" smtClean="0">
                <a:solidFill>
                  <a:schemeClr val="tx1"/>
                </a:solidFill>
                <a:latin typeface="Times New Roman" panose="02020603050405020304" pitchFamily="18" charset="0"/>
                <a:cs typeface="Times New Roman" panose="02020603050405020304" pitchFamily="18" charset="0"/>
              </a:rPr>
              <a:t>предпрофес-сиональные</a:t>
            </a:r>
            <a:r>
              <a:rPr lang="ru-RU" sz="1100" b="1" dirty="0" smtClean="0">
                <a:solidFill>
                  <a:schemeClr val="tx1"/>
                </a:solidFill>
                <a:latin typeface="Times New Roman" panose="02020603050405020304" pitchFamily="18" charset="0"/>
                <a:cs typeface="Times New Roman" panose="02020603050405020304" pitchFamily="18" charset="0"/>
              </a:rPr>
              <a:t> </a:t>
            </a:r>
            <a:r>
              <a:rPr lang="ru-RU" sz="1100" dirty="0" smtClean="0">
                <a:solidFill>
                  <a:schemeClr val="tx1"/>
                </a:solidFill>
                <a:latin typeface="Times New Roman" panose="02020603050405020304" pitchFamily="18" charset="0"/>
                <a:cs typeface="Times New Roman" panose="02020603050405020304" pitchFamily="18" charset="0"/>
              </a:rPr>
              <a:t>программы</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48" name="Скругленный прямоугольник 47"/>
          <p:cNvSpPr/>
          <p:nvPr/>
        </p:nvSpPr>
        <p:spPr>
          <a:xfrm>
            <a:off x="7381268" y="5425872"/>
            <a:ext cx="1314159" cy="949621"/>
          </a:xfrm>
          <a:prstGeom prst="roundRect">
            <a:avLst>
              <a:gd name="adj" fmla="val 17264"/>
            </a:avLst>
          </a:prstGeom>
          <a:gradFill flip="none" rotWithShape="1">
            <a:gsLst>
              <a:gs pos="0">
                <a:srgbClr val="ABABD1">
                  <a:tint val="66000"/>
                  <a:satMod val="160000"/>
                </a:srgbClr>
              </a:gs>
              <a:gs pos="50000">
                <a:srgbClr val="ABABD1">
                  <a:tint val="44500"/>
                  <a:satMod val="160000"/>
                </a:srgbClr>
              </a:gs>
              <a:gs pos="100000">
                <a:srgbClr val="ABABD1">
                  <a:tint val="23500"/>
                  <a:satMod val="160000"/>
                </a:srgbClr>
              </a:gs>
            </a:gsLst>
            <a:lin ang="2700000" scaled="1"/>
            <a:tileRect/>
          </a:gradFill>
          <a:ln>
            <a:solidFill>
              <a:srgbClr val="002060"/>
            </a:solidFill>
          </a:ln>
          <a:scene3d>
            <a:camera prst="orthographicFront"/>
            <a:lightRig rig="threePt" dir="t"/>
          </a:scene3d>
          <a:sp3d>
            <a:bevelT w="114300" prst="artDeco"/>
          </a:sp3d>
        </p:spPr>
        <p:style>
          <a:lnRef idx="2">
            <a:schemeClr val="accent5"/>
          </a:lnRef>
          <a:fillRef idx="1">
            <a:schemeClr val="lt1"/>
          </a:fillRef>
          <a:effectRef idx="0">
            <a:schemeClr val="accent5"/>
          </a:effectRef>
          <a:fontRef idx="minor">
            <a:schemeClr val="dk1"/>
          </a:fontRef>
        </p:style>
        <p:txBody>
          <a:bodyPr rtlCol="0" anchor="ctr"/>
          <a:lstStyle/>
          <a:p>
            <a:pPr algn="ctr"/>
            <a:r>
              <a:rPr lang="ru-RU" sz="1100" dirty="0" smtClean="0">
                <a:solidFill>
                  <a:schemeClr val="tx1"/>
                </a:solidFill>
                <a:latin typeface="Times New Roman" panose="02020603050405020304" pitchFamily="18" charset="0"/>
                <a:cs typeface="Times New Roman" panose="02020603050405020304" pitchFamily="18" charset="0"/>
              </a:rPr>
              <a:t>программы </a:t>
            </a:r>
            <a:r>
              <a:rPr lang="ru-RU" sz="1100" b="1" dirty="0" err="1" smtClean="0">
                <a:solidFill>
                  <a:schemeClr val="tx1"/>
                </a:solidFill>
                <a:latin typeface="Times New Roman" panose="02020603050405020304" pitchFamily="18" charset="0"/>
                <a:cs typeface="Times New Roman" panose="02020603050405020304" pitchFamily="18" charset="0"/>
              </a:rPr>
              <a:t>профессиональ</a:t>
            </a:r>
            <a:r>
              <a:rPr lang="ru-RU" sz="1100" b="1" dirty="0" smtClean="0">
                <a:solidFill>
                  <a:schemeClr val="tx1"/>
                </a:solidFill>
                <a:latin typeface="Times New Roman" panose="02020603050405020304" pitchFamily="18" charset="0"/>
                <a:cs typeface="Times New Roman" panose="02020603050405020304" pitchFamily="18" charset="0"/>
              </a:rPr>
              <a:t>-ной переподготовки</a:t>
            </a:r>
            <a:endParaRPr lang="ru-RU" sz="11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34678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224287" y="897147"/>
            <a:ext cx="8764936" cy="5829297"/>
          </a:xfrm>
          <a:prstGeom prst="roundRect">
            <a:avLst>
              <a:gd name="adj" fmla="val 4823"/>
            </a:avLst>
          </a:prstGeom>
          <a:solidFill>
            <a:srgbClr val="3D4187"/>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endParaRPr lang="ru-RU" sz="1600" kern="0" dirty="0" smtClean="0">
              <a:solidFill>
                <a:schemeClr val="bg1"/>
              </a:solidFill>
              <a:latin typeface="Times New Roman" panose="02020603050405020304" pitchFamily="18" charset="0"/>
              <a:cs typeface="Times New Roman" panose="02020603050405020304" pitchFamily="18" charset="0"/>
            </a:endParaRPr>
          </a:p>
          <a:p>
            <a:pPr lvl="0"/>
            <a:endParaRPr lang="ru-RU" dirty="0"/>
          </a:p>
        </p:txBody>
      </p:sp>
      <p:sp>
        <p:nvSpPr>
          <p:cNvPr id="10" name="Прямоугольник 9"/>
          <p:cNvSpPr/>
          <p:nvPr/>
        </p:nvSpPr>
        <p:spPr>
          <a:xfrm>
            <a:off x="1857356" y="236493"/>
            <a:ext cx="7164288" cy="49237"/>
          </a:xfrm>
          <a:prstGeom prst="rect">
            <a:avLst/>
          </a:prstGeom>
          <a:gradFill flip="none" rotWithShape="1">
            <a:gsLst>
              <a:gs pos="0">
                <a:srgbClr val="06068F"/>
              </a:gs>
              <a:gs pos="100000">
                <a:srgbClr val="FFFFFF"/>
              </a:gs>
            </a:gsLst>
            <a:path path="circle">
              <a:fillToRect l="100000" t="100000"/>
            </a:path>
            <a:tileRect r="-100000" b="-10000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dirty="0">
              <a:solidFill>
                <a:srgbClr val="7A3D00"/>
              </a:solidFill>
              <a:latin typeface="Arial" panose="020B0604020202020204" pitchFamily="34" charset="0"/>
              <a:cs typeface="Arial" panose="020B0604020202020204" pitchFamily="34" charset="0"/>
            </a:endParaRPr>
          </a:p>
        </p:txBody>
      </p:sp>
      <p:pic>
        <p:nvPicPr>
          <p:cNvPr id="12" name="Изображение 11" descr="gerb1.png"/>
          <p:cNvPicPr>
            <a:picLocks noChangeAspect="1"/>
          </p:cNvPicPr>
          <p:nvPr/>
        </p:nvPicPr>
        <p:blipFill rotWithShape="1">
          <a:blip r:embed="rId3" cstate="print">
            <a:alphaModFix/>
            <a:extLst>
              <a:ext uri="{28A0092B-C50C-407E-A947-70E740481C1C}">
                <a14:useLocalDpi xmlns:a14="http://schemas.microsoft.com/office/drawing/2010/main" val="0"/>
              </a:ext>
            </a:extLst>
          </a:blip>
          <a:srcRect r="1220"/>
          <a:stretch/>
        </p:blipFill>
        <p:spPr>
          <a:xfrm flipH="1">
            <a:off x="0" y="1"/>
            <a:ext cx="642910" cy="558560"/>
          </a:xfrm>
          <a:prstGeom prst="rect">
            <a:avLst/>
          </a:prstGeom>
        </p:spPr>
      </p:pic>
      <p:sp>
        <p:nvSpPr>
          <p:cNvPr id="9" name="Прямоугольник 15"/>
          <p:cNvSpPr>
            <a:spLocks noChangeArrowheads="1"/>
          </p:cNvSpPr>
          <p:nvPr/>
        </p:nvSpPr>
        <p:spPr bwMode="auto">
          <a:xfrm>
            <a:off x="3500432" y="-24"/>
            <a:ext cx="5499553" cy="215444"/>
          </a:xfrm>
          <a:prstGeom prst="rect">
            <a:avLst/>
          </a:prstGeom>
          <a:noFill/>
          <a:ln w="9525">
            <a:noFill/>
            <a:miter lim="800000"/>
            <a:headEnd/>
            <a:tailEnd/>
          </a:ln>
        </p:spPr>
        <p:txBody>
          <a:bodyPr wrap="square">
            <a:spAutoFit/>
          </a:bodyPr>
          <a:lstStyle/>
          <a:p>
            <a:pPr algn="r">
              <a:defRPr/>
            </a:pPr>
            <a:r>
              <a:rPr lang="ru-RU" sz="800" b="1" dirty="0">
                <a:solidFill>
                  <a:schemeClr val="tx2">
                    <a:lumMod val="50000"/>
                  </a:schemeClr>
                </a:solidFill>
                <a:latin typeface="Arial" panose="020B0604020202020204" pitchFamily="34" charset="0"/>
                <a:cs typeface="Arial" panose="020B0604020202020204" pitchFamily="34" charset="0"/>
              </a:rPr>
              <a:t>ДЕПАРТАМЕНТ ОБРАЗОВАНИЯ И НАУКИ КОСТРОМСКОЙ ОБЛАСТИ</a:t>
            </a:r>
          </a:p>
        </p:txBody>
      </p:sp>
      <p:sp>
        <p:nvSpPr>
          <p:cNvPr id="11" name="Прямоугольник 15"/>
          <p:cNvSpPr>
            <a:spLocks noChangeArrowheads="1"/>
          </p:cNvSpPr>
          <p:nvPr/>
        </p:nvSpPr>
        <p:spPr bwMode="auto">
          <a:xfrm>
            <a:off x="1" y="261111"/>
            <a:ext cx="9144000" cy="646331"/>
          </a:xfrm>
          <a:prstGeom prst="rect">
            <a:avLst/>
          </a:prstGeom>
          <a:noFill/>
          <a:ln w="9525">
            <a:noFill/>
            <a:miter lim="800000"/>
            <a:headEnd/>
            <a:tailEnd/>
          </a:ln>
        </p:spPr>
        <p:txBody>
          <a:bodyPr wrap="square">
            <a:spAutoFit/>
          </a:bodyPr>
          <a:lstStyle/>
          <a:p>
            <a:pPr algn="ctr"/>
            <a:r>
              <a:rPr lang="ru-RU" b="1" cap="small" dirty="0">
                <a:latin typeface="Times New Roman" panose="02020603050405020304" pitchFamily="18" charset="0"/>
                <a:cs typeface="Times New Roman" panose="02020603050405020304" pitchFamily="18" charset="0"/>
              </a:rPr>
              <a:t>Типы </a:t>
            </a:r>
            <a:r>
              <a:rPr lang="ru-RU" b="1" u="sng" cap="small" dirty="0">
                <a:latin typeface="Times New Roman" panose="02020603050405020304" pitchFamily="18" charset="0"/>
                <a:cs typeface="Times New Roman" panose="02020603050405020304" pitchFamily="18" charset="0"/>
              </a:rPr>
              <a:t>образовательных</a:t>
            </a:r>
            <a:r>
              <a:rPr lang="ru-RU" b="1" cap="small" dirty="0">
                <a:latin typeface="Times New Roman" panose="02020603050405020304" pitchFamily="18" charset="0"/>
                <a:cs typeface="Times New Roman" panose="02020603050405020304" pitchFamily="18" charset="0"/>
              </a:rPr>
              <a:t> организаций, имеющих право на реализацию </a:t>
            </a:r>
            <a:endParaRPr lang="ru-RU" b="1" cap="small" dirty="0" smtClean="0">
              <a:latin typeface="Times New Roman" panose="02020603050405020304" pitchFamily="18" charset="0"/>
              <a:cs typeface="Times New Roman" panose="02020603050405020304" pitchFamily="18" charset="0"/>
            </a:endParaRPr>
          </a:p>
          <a:p>
            <a:pPr algn="ctr"/>
            <a:r>
              <a:rPr lang="ru-RU" b="1" cap="small" dirty="0" smtClean="0">
                <a:latin typeface="Times New Roman" panose="02020603050405020304" pitchFamily="18" charset="0"/>
                <a:cs typeface="Times New Roman" panose="02020603050405020304" pitchFamily="18" charset="0"/>
              </a:rPr>
              <a:t>основных </a:t>
            </a:r>
            <a:r>
              <a:rPr lang="ru-RU" b="1" cap="small" dirty="0">
                <a:latin typeface="Times New Roman" panose="02020603050405020304" pitchFamily="18" charset="0"/>
                <a:cs typeface="Times New Roman" panose="02020603050405020304" pitchFamily="18" charset="0"/>
              </a:rPr>
              <a:t>и дополнительных образовательных программ</a:t>
            </a:r>
            <a:endParaRPr lang="ru-RU" cap="small" dirty="0">
              <a:latin typeface="Times New Roman" panose="02020603050405020304" pitchFamily="18" charset="0"/>
              <a:cs typeface="Times New Roman" panose="02020603050405020304" pitchFamily="18" charset="0"/>
            </a:endParaRPr>
          </a:p>
        </p:txBody>
      </p:sp>
      <p:sp>
        <p:nvSpPr>
          <p:cNvPr id="2" name="Скругленный прямоугольник 1"/>
          <p:cNvSpPr/>
          <p:nvPr/>
        </p:nvSpPr>
        <p:spPr>
          <a:xfrm>
            <a:off x="439281" y="982276"/>
            <a:ext cx="8490700" cy="5507838"/>
          </a:xfrm>
          <a:prstGeom prst="roundRect">
            <a:avLst>
              <a:gd name="adj" fmla="val 41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cxnSp>
        <p:nvCxnSpPr>
          <p:cNvPr id="4" name="Прямая со стрелкой 3"/>
          <p:cNvCxnSpPr/>
          <p:nvPr/>
        </p:nvCxnSpPr>
        <p:spPr>
          <a:xfrm flipH="1">
            <a:off x="1613140" y="1375718"/>
            <a:ext cx="1675802" cy="564530"/>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a:off x="5390459" y="1401597"/>
            <a:ext cx="1821297" cy="564530"/>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7" name="Скругленный прямоугольник 56"/>
          <p:cNvSpPr/>
          <p:nvPr/>
        </p:nvSpPr>
        <p:spPr>
          <a:xfrm>
            <a:off x="538485" y="3188866"/>
            <a:ext cx="1553422" cy="828135"/>
          </a:xfrm>
          <a:prstGeom prst="roundRect">
            <a:avLst>
              <a:gd name="adj" fmla="val 24975"/>
            </a:avLst>
          </a:prstGeom>
          <a:gradFill flip="none" rotWithShape="1">
            <a:gsLst>
              <a:gs pos="0">
                <a:srgbClr val="ABABD1">
                  <a:tint val="66000"/>
                  <a:satMod val="160000"/>
                </a:srgbClr>
              </a:gs>
              <a:gs pos="50000">
                <a:srgbClr val="ABABD1">
                  <a:tint val="44500"/>
                  <a:satMod val="160000"/>
                </a:srgbClr>
              </a:gs>
              <a:gs pos="100000">
                <a:srgbClr val="ABABD1">
                  <a:tint val="23500"/>
                  <a:satMod val="160000"/>
                </a:srgbClr>
              </a:gs>
            </a:gsLst>
            <a:lin ang="2700000" scaled="1"/>
            <a:tileRect/>
          </a:gradFill>
          <a:ln>
            <a:solidFill>
              <a:srgbClr val="002060"/>
            </a:solidFill>
          </a:ln>
          <a:scene3d>
            <a:camera prst="orthographicFront"/>
            <a:lightRig rig="threePt" dir="t"/>
          </a:scene3d>
          <a:sp3d>
            <a:bevelT w="114300" prst="artDeco"/>
          </a:sp3d>
        </p:spPr>
        <p:style>
          <a:lnRef idx="2">
            <a:schemeClr val="accent5"/>
          </a:lnRef>
          <a:fillRef idx="1">
            <a:schemeClr val="lt1"/>
          </a:fillRef>
          <a:effectRef idx="0">
            <a:schemeClr val="accent5"/>
          </a:effectRef>
          <a:fontRef idx="minor">
            <a:schemeClr val="dk1"/>
          </a:fontRef>
        </p:style>
        <p:txBody>
          <a:bodyPr rtlCol="0" anchor="ctr"/>
          <a:lstStyle/>
          <a:p>
            <a:pPr algn="ctr"/>
            <a:r>
              <a:rPr lang="ru-RU" sz="1200" b="1" dirty="0" smtClean="0">
                <a:solidFill>
                  <a:schemeClr val="tx1"/>
                </a:solidFill>
                <a:latin typeface="Times New Roman" panose="02020603050405020304" pitchFamily="18" charset="0"/>
                <a:cs typeface="Times New Roman" panose="02020603050405020304" pitchFamily="18" charset="0"/>
              </a:rPr>
              <a:t>основные</a:t>
            </a:r>
            <a:r>
              <a:rPr lang="ru-RU" sz="1200" dirty="0" smtClean="0">
                <a:solidFill>
                  <a:schemeClr val="tx1"/>
                </a:solidFill>
                <a:latin typeface="Times New Roman" panose="02020603050405020304" pitchFamily="18" charset="0"/>
                <a:cs typeface="Times New Roman" panose="02020603050405020304" pitchFamily="18" charset="0"/>
              </a:rPr>
              <a:t> программы дошкольного образования</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35" name="Скругленный прямоугольник 34"/>
          <p:cNvSpPr/>
          <p:nvPr/>
        </p:nvSpPr>
        <p:spPr>
          <a:xfrm>
            <a:off x="5798985" y="3016590"/>
            <a:ext cx="1826766" cy="865298"/>
          </a:xfrm>
          <a:prstGeom prst="roundRect">
            <a:avLst>
              <a:gd name="adj" fmla="val 27233"/>
            </a:avLst>
          </a:prstGeom>
          <a:gradFill flip="none" rotWithShape="1">
            <a:gsLst>
              <a:gs pos="0">
                <a:srgbClr val="ABABD1">
                  <a:tint val="66000"/>
                  <a:satMod val="160000"/>
                </a:srgbClr>
              </a:gs>
              <a:gs pos="50000">
                <a:srgbClr val="ABABD1">
                  <a:tint val="44500"/>
                  <a:satMod val="160000"/>
                </a:srgbClr>
              </a:gs>
              <a:gs pos="100000">
                <a:srgbClr val="ABABD1">
                  <a:tint val="23500"/>
                  <a:satMod val="160000"/>
                </a:srgbClr>
              </a:gs>
            </a:gsLst>
            <a:lin ang="2700000" scaled="1"/>
            <a:tileRect/>
          </a:gradFill>
          <a:ln>
            <a:solidFill>
              <a:srgbClr val="002060"/>
            </a:solidFill>
          </a:ln>
          <a:scene3d>
            <a:camera prst="orthographicFront"/>
            <a:lightRig rig="threePt" dir="t"/>
          </a:scene3d>
          <a:sp3d>
            <a:bevelT w="114300" prst="artDeco"/>
          </a:sp3d>
        </p:spPr>
        <p:style>
          <a:lnRef idx="2">
            <a:schemeClr val="accent5"/>
          </a:lnRef>
          <a:fillRef idx="1">
            <a:schemeClr val="lt1"/>
          </a:fillRef>
          <a:effectRef idx="0">
            <a:schemeClr val="accent5"/>
          </a:effectRef>
          <a:fontRef idx="minor">
            <a:schemeClr val="dk1"/>
          </a:fontRef>
        </p:style>
        <p:txBody>
          <a:bodyPr rtlCol="0" anchor="ctr"/>
          <a:lstStyle/>
          <a:p>
            <a:pPr algn="ctr"/>
            <a:r>
              <a:rPr lang="ru-RU" sz="1200" b="1" dirty="0" smtClean="0">
                <a:solidFill>
                  <a:schemeClr val="tx1"/>
                </a:solidFill>
                <a:latin typeface="Times New Roman" panose="02020603050405020304" pitchFamily="18" charset="0"/>
                <a:cs typeface="Times New Roman" panose="02020603050405020304" pitchFamily="18" charset="0"/>
              </a:rPr>
              <a:t>основные</a:t>
            </a:r>
            <a:r>
              <a:rPr lang="ru-RU" sz="1200" dirty="0" smtClean="0">
                <a:solidFill>
                  <a:schemeClr val="tx1"/>
                </a:solidFill>
                <a:latin typeface="Times New Roman" panose="02020603050405020304" pitchFamily="18" charset="0"/>
                <a:cs typeface="Times New Roman" panose="02020603050405020304" pitchFamily="18" charset="0"/>
              </a:rPr>
              <a:t> программы среднего и высшего профессионального образования</a:t>
            </a:r>
          </a:p>
        </p:txBody>
      </p:sp>
      <p:sp>
        <p:nvSpPr>
          <p:cNvPr id="44" name="Скругленный прямоугольник 43"/>
          <p:cNvSpPr/>
          <p:nvPr/>
        </p:nvSpPr>
        <p:spPr>
          <a:xfrm>
            <a:off x="989482" y="4011283"/>
            <a:ext cx="1760825" cy="586052"/>
          </a:xfrm>
          <a:prstGeom prst="roundRect">
            <a:avLst>
              <a:gd name="adj" fmla="val 30890"/>
            </a:avLst>
          </a:prstGeom>
          <a:gradFill flip="none" rotWithShape="1">
            <a:gsLst>
              <a:gs pos="0">
                <a:srgbClr val="ABABD1">
                  <a:tint val="66000"/>
                  <a:satMod val="160000"/>
                </a:srgbClr>
              </a:gs>
              <a:gs pos="50000">
                <a:srgbClr val="ABABD1">
                  <a:tint val="44500"/>
                  <a:satMod val="160000"/>
                </a:srgbClr>
              </a:gs>
              <a:gs pos="100000">
                <a:srgbClr val="ABABD1">
                  <a:tint val="23500"/>
                  <a:satMod val="160000"/>
                </a:srgbClr>
              </a:gs>
            </a:gsLst>
            <a:lin ang="2700000" scaled="1"/>
            <a:tileRect/>
          </a:gradFill>
          <a:ln>
            <a:solidFill>
              <a:srgbClr val="002060"/>
            </a:solidFill>
          </a:ln>
          <a:scene3d>
            <a:camera prst="orthographicFront"/>
            <a:lightRig rig="threePt" dir="t"/>
          </a:scene3d>
          <a:sp3d>
            <a:bevelT w="114300" prst="artDeco"/>
          </a:sp3d>
        </p:spPr>
        <p:style>
          <a:lnRef idx="2">
            <a:schemeClr val="accent5"/>
          </a:lnRef>
          <a:fillRef idx="1">
            <a:schemeClr val="lt1"/>
          </a:fillRef>
          <a:effectRef idx="0">
            <a:schemeClr val="accent5"/>
          </a:effectRef>
          <a:fontRef idx="minor">
            <a:schemeClr val="dk1"/>
          </a:fontRef>
        </p:style>
        <p:txBody>
          <a:bodyPr rtlCol="0" anchor="ctr"/>
          <a:lstStyle/>
          <a:p>
            <a:pPr algn="ctr"/>
            <a:r>
              <a:rPr lang="ru-RU" sz="1200" b="1" dirty="0">
                <a:solidFill>
                  <a:schemeClr val="tx1"/>
                </a:solidFill>
                <a:latin typeface="Times New Roman" panose="02020603050405020304" pitchFamily="18" charset="0"/>
                <a:cs typeface="Times New Roman" panose="02020603050405020304" pitchFamily="18" charset="0"/>
              </a:rPr>
              <a:t>д</a:t>
            </a:r>
            <a:r>
              <a:rPr lang="ru-RU" sz="1200" b="1" dirty="0" smtClean="0">
                <a:solidFill>
                  <a:schemeClr val="tx1"/>
                </a:solidFill>
                <a:latin typeface="Times New Roman" panose="02020603050405020304" pitchFamily="18" charset="0"/>
                <a:cs typeface="Times New Roman" panose="02020603050405020304" pitchFamily="18" charset="0"/>
              </a:rPr>
              <a:t>ополнительные</a:t>
            </a:r>
            <a:r>
              <a:rPr lang="ru-RU" sz="1200" dirty="0" smtClean="0">
                <a:solidFill>
                  <a:schemeClr val="tx1"/>
                </a:solidFill>
                <a:latin typeface="Times New Roman" panose="02020603050405020304" pitchFamily="18" charset="0"/>
                <a:cs typeface="Times New Roman" panose="02020603050405020304" pitchFamily="18" charset="0"/>
              </a:rPr>
              <a:t> общеразвивающие программы</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47" name="Скругленный прямоугольник 46"/>
          <p:cNvSpPr/>
          <p:nvPr/>
        </p:nvSpPr>
        <p:spPr>
          <a:xfrm>
            <a:off x="7176233" y="5725799"/>
            <a:ext cx="1683095" cy="619627"/>
          </a:xfrm>
          <a:prstGeom prst="roundRect">
            <a:avLst>
              <a:gd name="adj" fmla="val 26332"/>
            </a:avLst>
          </a:prstGeom>
          <a:gradFill flip="none" rotWithShape="1">
            <a:gsLst>
              <a:gs pos="0">
                <a:srgbClr val="ABABD1">
                  <a:tint val="66000"/>
                  <a:satMod val="160000"/>
                </a:srgbClr>
              </a:gs>
              <a:gs pos="50000">
                <a:srgbClr val="ABABD1">
                  <a:tint val="44500"/>
                  <a:satMod val="160000"/>
                </a:srgbClr>
              </a:gs>
              <a:gs pos="100000">
                <a:srgbClr val="ABABD1">
                  <a:tint val="23500"/>
                  <a:satMod val="160000"/>
                </a:srgbClr>
              </a:gs>
            </a:gsLst>
            <a:lin ang="2700000" scaled="1"/>
            <a:tileRect/>
          </a:gradFill>
          <a:ln>
            <a:solidFill>
              <a:srgbClr val="002060"/>
            </a:solidFill>
          </a:ln>
          <a:scene3d>
            <a:camera prst="orthographicFront"/>
            <a:lightRig rig="threePt" dir="t"/>
          </a:scene3d>
          <a:sp3d>
            <a:bevelT w="114300" prst="artDeco"/>
          </a:sp3d>
        </p:spPr>
        <p:style>
          <a:lnRef idx="2">
            <a:schemeClr val="accent5"/>
          </a:lnRef>
          <a:fillRef idx="1">
            <a:schemeClr val="lt1"/>
          </a:fillRef>
          <a:effectRef idx="0">
            <a:schemeClr val="accent5"/>
          </a:effectRef>
          <a:fontRef idx="minor">
            <a:schemeClr val="dk1"/>
          </a:fontRef>
        </p:style>
        <p:txBody>
          <a:bodyPr rtlCol="0" anchor="ctr"/>
          <a:lstStyle/>
          <a:p>
            <a:pPr algn="ctr"/>
            <a:r>
              <a:rPr lang="ru-RU" sz="1200" b="1" dirty="0">
                <a:solidFill>
                  <a:schemeClr val="tx1"/>
                </a:solidFill>
                <a:latin typeface="Times New Roman" panose="02020603050405020304" pitchFamily="18" charset="0"/>
                <a:cs typeface="Times New Roman" panose="02020603050405020304" pitchFamily="18" charset="0"/>
              </a:rPr>
              <a:t>д</a:t>
            </a:r>
            <a:r>
              <a:rPr lang="ru-RU" sz="1200" b="1" dirty="0" smtClean="0">
                <a:solidFill>
                  <a:schemeClr val="tx1"/>
                </a:solidFill>
                <a:latin typeface="Times New Roman" panose="02020603050405020304" pitchFamily="18" charset="0"/>
                <a:cs typeface="Times New Roman" panose="02020603050405020304" pitchFamily="18" charset="0"/>
              </a:rPr>
              <a:t>ополнительные</a:t>
            </a:r>
            <a:r>
              <a:rPr lang="ru-RU" sz="1200" dirty="0" smtClean="0">
                <a:solidFill>
                  <a:schemeClr val="tx1"/>
                </a:solidFill>
                <a:latin typeface="Times New Roman" panose="02020603050405020304" pitchFamily="18" charset="0"/>
                <a:cs typeface="Times New Roman" panose="02020603050405020304" pitchFamily="18" charset="0"/>
              </a:rPr>
              <a:t> профессиональные</a:t>
            </a:r>
            <a:r>
              <a:rPr lang="ru-RU" sz="1200" b="1" dirty="0" smtClean="0">
                <a:solidFill>
                  <a:schemeClr val="tx1"/>
                </a:solidFill>
                <a:latin typeface="Times New Roman" panose="02020603050405020304" pitchFamily="18" charset="0"/>
                <a:cs typeface="Times New Roman" panose="02020603050405020304" pitchFamily="18" charset="0"/>
              </a:rPr>
              <a:t> </a:t>
            </a:r>
            <a:r>
              <a:rPr lang="ru-RU" sz="1200" dirty="0" smtClean="0">
                <a:solidFill>
                  <a:schemeClr val="tx1"/>
                </a:solidFill>
                <a:latin typeface="Times New Roman" panose="02020603050405020304" pitchFamily="18" charset="0"/>
                <a:cs typeface="Times New Roman" panose="02020603050405020304" pitchFamily="18" charset="0"/>
              </a:rPr>
              <a:t>программы</a:t>
            </a:r>
            <a:endParaRPr lang="ru-RU" sz="1200" dirty="0">
              <a:solidFill>
                <a:schemeClr val="tx1"/>
              </a:solidFill>
              <a:latin typeface="Times New Roman" panose="02020603050405020304" pitchFamily="18" charset="0"/>
              <a:cs typeface="Times New Roman" panose="02020603050405020304" pitchFamily="18" charset="0"/>
            </a:endParaRPr>
          </a:p>
        </p:txBody>
      </p:sp>
      <p:cxnSp>
        <p:nvCxnSpPr>
          <p:cNvPr id="32" name="Прямая со стрелкой 31"/>
          <p:cNvCxnSpPr/>
          <p:nvPr/>
        </p:nvCxnSpPr>
        <p:spPr>
          <a:xfrm>
            <a:off x="1315196" y="2872596"/>
            <a:ext cx="2" cy="310552"/>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p:nvPr/>
        </p:nvCxnSpPr>
        <p:spPr>
          <a:xfrm>
            <a:off x="4572001" y="1533595"/>
            <a:ext cx="0" cy="469640"/>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p:cNvCxnSpPr/>
          <p:nvPr/>
        </p:nvCxnSpPr>
        <p:spPr>
          <a:xfrm>
            <a:off x="2332170" y="2808743"/>
            <a:ext cx="0" cy="1196933"/>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9" name="Скругленный прямоугольник 28"/>
          <p:cNvSpPr/>
          <p:nvPr/>
        </p:nvSpPr>
        <p:spPr>
          <a:xfrm>
            <a:off x="3391394" y="4386376"/>
            <a:ext cx="1736459" cy="628647"/>
          </a:xfrm>
          <a:prstGeom prst="roundRect">
            <a:avLst>
              <a:gd name="adj" fmla="val 27720"/>
            </a:avLst>
          </a:prstGeom>
          <a:gradFill flip="none" rotWithShape="1">
            <a:gsLst>
              <a:gs pos="0">
                <a:srgbClr val="ABABD1">
                  <a:tint val="66000"/>
                  <a:satMod val="160000"/>
                </a:srgbClr>
              </a:gs>
              <a:gs pos="50000">
                <a:srgbClr val="ABABD1">
                  <a:tint val="44500"/>
                  <a:satMod val="160000"/>
                </a:srgbClr>
              </a:gs>
              <a:gs pos="100000">
                <a:srgbClr val="ABABD1">
                  <a:tint val="23500"/>
                  <a:satMod val="160000"/>
                </a:srgbClr>
              </a:gs>
            </a:gsLst>
            <a:lin ang="2700000" scaled="1"/>
            <a:tileRect/>
          </a:gradFill>
          <a:ln>
            <a:solidFill>
              <a:srgbClr val="002060"/>
            </a:solidFill>
          </a:ln>
          <a:scene3d>
            <a:camera prst="orthographicFront"/>
            <a:lightRig rig="threePt" dir="t"/>
          </a:scene3d>
          <a:sp3d>
            <a:bevelT w="114300" prst="artDeco"/>
          </a:sp3d>
        </p:spPr>
        <p:style>
          <a:lnRef idx="2">
            <a:schemeClr val="accent5"/>
          </a:lnRef>
          <a:fillRef idx="1">
            <a:schemeClr val="lt1"/>
          </a:fillRef>
          <a:effectRef idx="0">
            <a:schemeClr val="accent5"/>
          </a:effectRef>
          <a:fontRef idx="minor">
            <a:schemeClr val="dk1"/>
          </a:fontRef>
        </p:style>
        <p:txBody>
          <a:bodyPr rtlCol="0" anchor="ctr"/>
          <a:lstStyle/>
          <a:p>
            <a:pPr algn="ctr"/>
            <a:r>
              <a:rPr lang="ru-RU" sz="1200" b="1" dirty="0">
                <a:solidFill>
                  <a:schemeClr val="tx1"/>
                </a:solidFill>
                <a:latin typeface="Times New Roman" panose="02020603050405020304" pitchFamily="18" charset="0"/>
                <a:cs typeface="Times New Roman" panose="02020603050405020304" pitchFamily="18" charset="0"/>
              </a:rPr>
              <a:t>о</a:t>
            </a:r>
            <a:r>
              <a:rPr lang="ru-RU" sz="1200" b="1" dirty="0" smtClean="0">
                <a:solidFill>
                  <a:schemeClr val="tx1"/>
                </a:solidFill>
                <a:latin typeface="Times New Roman" panose="02020603050405020304" pitchFamily="18" charset="0"/>
                <a:cs typeface="Times New Roman" panose="02020603050405020304" pitchFamily="18" charset="0"/>
              </a:rPr>
              <a:t>сновные</a:t>
            </a:r>
            <a:r>
              <a:rPr lang="ru-RU" sz="1200" dirty="0" smtClean="0">
                <a:solidFill>
                  <a:schemeClr val="tx1"/>
                </a:solidFill>
                <a:latin typeface="Times New Roman" panose="02020603050405020304" pitchFamily="18" charset="0"/>
                <a:cs typeface="Times New Roman" panose="02020603050405020304" pitchFamily="18" charset="0"/>
              </a:rPr>
              <a:t> программы дошкольного образования</a:t>
            </a:r>
            <a:endParaRPr lang="ru-RU" sz="1200" dirty="0">
              <a:solidFill>
                <a:schemeClr val="tx1"/>
              </a:solidFill>
              <a:latin typeface="Times New Roman" panose="02020603050405020304" pitchFamily="18" charset="0"/>
              <a:cs typeface="Times New Roman" panose="02020603050405020304" pitchFamily="18" charset="0"/>
            </a:endParaRPr>
          </a:p>
        </p:txBody>
      </p:sp>
      <p:cxnSp>
        <p:nvCxnSpPr>
          <p:cNvPr id="41" name="Прямая со стрелкой 40"/>
          <p:cNvCxnSpPr/>
          <p:nvPr/>
        </p:nvCxnSpPr>
        <p:spPr>
          <a:xfrm>
            <a:off x="4918990" y="2731269"/>
            <a:ext cx="0" cy="1650445"/>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0" name="Скругленный прямоугольник 29"/>
          <p:cNvSpPr/>
          <p:nvPr/>
        </p:nvSpPr>
        <p:spPr>
          <a:xfrm>
            <a:off x="3038122" y="3183148"/>
            <a:ext cx="1742536" cy="1198566"/>
          </a:xfrm>
          <a:prstGeom prst="roundRect">
            <a:avLst>
              <a:gd name="adj" fmla="val 24975"/>
            </a:avLst>
          </a:prstGeom>
          <a:gradFill flip="none" rotWithShape="1">
            <a:gsLst>
              <a:gs pos="0">
                <a:srgbClr val="ABABD1">
                  <a:tint val="66000"/>
                  <a:satMod val="160000"/>
                </a:srgbClr>
              </a:gs>
              <a:gs pos="50000">
                <a:srgbClr val="ABABD1">
                  <a:tint val="44500"/>
                  <a:satMod val="160000"/>
                </a:srgbClr>
              </a:gs>
              <a:gs pos="100000">
                <a:srgbClr val="ABABD1">
                  <a:tint val="23500"/>
                  <a:satMod val="160000"/>
                </a:srgbClr>
              </a:gs>
            </a:gsLst>
            <a:lin ang="2700000" scaled="1"/>
            <a:tileRect/>
          </a:gradFill>
          <a:ln>
            <a:solidFill>
              <a:srgbClr val="002060"/>
            </a:solidFill>
          </a:ln>
          <a:scene3d>
            <a:camera prst="orthographicFront"/>
            <a:lightRig rig="threePt" dir="t"/>
          </a:scene3d>
          <a:sp3d>
            <a:bevelT w="114300" prst="artDeco"/>
          </a:sp3d>
        </p:spPr>
        <p:style>
          <a:lnRef idx="2">
            <a:schemeClr val="accent5"/>
          </a:lnRef>
          <a:fillRef idx="1">
            <a:schemeClr val="lt1"/>
          </a:fillRef>
          <a:effectRef idx="0">
            <a:schemeClr val="accent5"/>
          </a:effectRef>
          <a:fontRef idx="minor">
            <a:schemeClr val="dk1"/>
          </a:fontRef>
        </p:style>
        <p:txBody>
          <a:bodyPr rtlCol="0" anchor="ctr"/>
          <a:lstStyle/>
          <a:p>
            <a:pPr algn="ctr"/>
            <a:r>
              <a:rPr lang="ru-RU" sz="1200" b="1" dirty="0" smtClean="0">
                <a:solidFill>
                  <a:schemeClr val="tx1"/>
                </a:solidFill>
                <a:latin typeface="Times New Roman" panose="02020603050405020304" pitchFamily="18" charset="0"/>
                <a:cs typeface="Times New Roman" panose="02020603050405020304" pitchFamily="18" charset="0"/>
              </a:rPr>
              <a:t>основные</a:t>
            </a:r>
            <a:r>
              <a:rPr lang="ru-RU" sz="1200" dirty="0" smtClean="0">
                <a:solidFill>
                  <a:schemeClr val="tx1"/>
                </a:solidFill>
                <a:latin typeface="Times New Roman" panose="02020603050405020304" pitchFamily="18" charset="0"/>
                <a:cs typeface="Times New Roman" panose="02020603050405020304" pitchFamily="18" charset="0"/>
              </a:rPr>
              <a:t> программы начального общего, основного общего и (или) среднего общего образования</a:t>
            </a:r>
            <a:endParaRPr lang="ru-RU" sz="1200" dirty="0">
              <a:solidFill>
                <a:schemeClr val="tx1"/>
              </a:solidFill>
              <a:latin typeface="Times New Roman" panose="02020603050405020304" pitchFamily="18" charset="0"/>
              <a:cs typeface="Times New Roman" panose="02020603050405020304" pitchFamily="18" charset="0"/>
            </a:endParaRPr>
          </a:p>
        </p:txBody>
      </p:sp>
      <p:cxnSp>
        <p:nvCxnSpPr>
          <p:cNvPr id="45" name="Прямая со стрелкой 44"/>
          <p:cNvCxnSpPr/>
          <p:nvPr/>
        </p:nvCxnSpPr>
        <p:spPr>
          <a:xfrm>
            <a:off x="3763327" y="2891755"/>
            <a:ext cx="0" cy="297111"/>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3" name="Скругленный прямоугольник 42"/>
          <p:cNvSpPr/>
          <p:nvPr/>
        </p:nvSpPr>
        <p:spPr>
          <a:xfrm>
            <a:off x="3738525" y="5011107"/>
            <a:ext cx="1736459" cy="628647"/>
          </a:xfrm>
          <a:prstGeom prst="roundRect">
            <a:avLst>
              <a:gd name="adj" fmla="val 27720"/>
            </a:avLst>
          </a:prstGeom>
          <a:gradFill flip="none" rotWithShape="1">
            <a:gsLst>
              <a:gs pos="0">
                <a:srgbClr val="ABABD1">
                  <a:tint val="66000"/>
                  <a:satMod val="160000"/>
                </a:srgbClr>
              </a:gs>
              <a:gs pos="50000">
                <a:srgbClr val="ABABD1">
                  <a:tint val="44500"/>
                  <a:satMod val="160000"/>
                </a:srgbClr>
              </a:gs>
              <a:gs pos="100000">
                <a:srgbClr val="ABABD1">
                  <a:tint val="23500"/>
                  <a:satMod val="160000"/>
                </a:srgbClr>
              </a:gs>
            </a:gsLst>
            <a:lin ang="2700000" scaled="1"/>
            <a:tileRect/>
          </a:gradFill>
          <a:ln>
            <a:solidFill>
              <a:srgbClr val="002060"/>
            </a:solidFill>
          </a:ln>
          <a:scene3d>
            <a:camera prst="orthographicFront"/>
            <a:lightRig rig="threePt" dir="t"/>
          </a:scene3d>
          <a:sp3d>
            <a:bevelT w="114300" prst="artDeco"/>
          </a:sp3d>
        </p:spPr>
        <p:style>
          <a:lnRef idx="2">
            <a:schemeClr val="accent5"/>
          </a:lnRef>
          <a:fillRef idx="1">
            <a:schemeClr val="lt1"/>
          </a:fillRef>
          <a:effectRef idx="0">
            <a:schemeClr val="accent5"/>
          </a:effectRef>
          <a:fontRef idx="minor">
            <a:schemeClr val="dk1"/>
          </a:fontRef>
        </p:style>
        <p:txBody>
          <a:bodyPr rtlCol="0" anchor="ctr"/>
          <a:lstStyle/>
          <a:p>
            <a:pPr algn="ctr"/>
            <a:r>
              <a:rPr lang="ru-RU" sz="1200" b="1" dirty="0">
                <a:solidFill>
                  <a:schemeClr val="tx1"/>
                </a:solidFill>
                <a:latin typeface="Times New Roman" panose="02020603050405020304" pitchFamily="18" charset="0"/>
                <a:cs typeface="Times New Roman" panose="02020603050405020304" pitchFamily="18" charset="0"/>
              </a:rPr>
              <a:t>о</a:t>
            </a:r>
            <a:r>
              <a:rPr lang="ru-RU" sz="1200" b="1" dirty="0" smtClean="0">
                <a:solidFill>
                  <a:schemeClr val="tx1"/>
                </a:solidFill>
                <a:latin typeface="Times New Roman" panose="02020603050405020304" pitchFamily="18" charset="0"/>
                <a:cs typeface="Times New Roman" panose="02020603050405020304" pitchFamily="18" charset="0"/>
              </a:rPr>
              <a:t>сновные</a:t>
            </a:r>
            <a:r>
              <a:rPr lang="ru-RU" sz="1200" dirty="0" smtClean="0">
                <a:solidFill>
                  <a:schemeClr val="tx1"/>
                </a:solidFill>
                <a:latin typeface="Times New Roman" panose="02020603050405020304" pitchFamily="18" charset="0"/>
                <a:cs typeface="Times New Roman" panose="02020603050405020304" pitchFamily="18" charset="0"/>
              </a:rPr>
              <a:t> программы профессионального обучения</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49" name="Скругленный прямоугольник 48"/>
          <p:cNvSpPr/>
          <p:nvPr/>
        </p:nvSpPr>
        <p:spPr>
          <a:xfrm>
            <a:off x="4109424" y="5639754"/>
            <a:ext cx="1760825" cy="543459"/>
          </a:xfrm>
          <a:prstGeom prst="roundRect">
            <a:avLst>
              <a:gd name="adj" fmla="val 30890"/>
            </a:avLst>
          </a:prstGeom>
          <a:gradFill flip="none" rotWithShape="1">
            <a:gsLst>
              <a:gs pos="0">
                <a:srgbClr val="ABABD1">
                  <a:tint val="66000"/>
                  <a:satMod val="160000"/>
                </a:srgbClr>
              </a:gs>
              <a:gs pos="50000">
                <a:srgbClr val="ABABD1">
                  <a:tint val="44500"/>
                  <a:satMod val="160000"/>
                </a:srgbClr>
              </a:gs>
              <a:gs pos="100000">
                <a:srgbClr val="ABABD1">
                  <a:tint val="23500"/>
                  <a:satMod val="160000"/>
                </a:srgbClr>
              </a:gs>
            </a:gsLst>
            <a:lin ang="2700000" scaled="1"/>
            <a:tileRect/>
          </a:gradFill>
          <a:ln>
            <a:solidFill>
              <a:srgbClr val="002060"/>
            </a:solidFill>
          </a:ln>
          <a:scene3d>
            <a:camera prst="orthographicFront"/>
            <a:lightRig rig="threePt" dir="t"/>
          </a:scene3d>
          <a:sp3d>
            <a:bevelT w="114300" prst="artDeco"/>
          </a:sp3d>
        </p:spPr>
        <p:style>
          <a:lnRef idx="2">
            <a:schemeClr val="accent5"/>
          </a:lnRef>
          <a:fillRef idx="1">
            <a:schemeClr val="lt1"/>
          </a:fillRef>
          <a:effectRef idx="0">
            <a:schemeClr val="accent5"/>
          </a:effectRef>
          <a:fontRef idx="minor">
            <a:schemeClr val="dk1"/>
          </a:fontRef>
        </p:style>
        <p:txBody>
          <a:bodyPr rtlCol="0" anchor="ctr"/>
          <a:lstStyle/>
          <a:p>
            <a:pPr algn="ctr"/>
            <a:r>
              <a:rPr lang="ru-RU" sz="1200" b="1" dirty="0">
                <a:solidFill>
                  <a:schemeClr val="tx1"/>
                </a:solidFill>
                <a:latin typeface="Times New Roman" panose="02020603050405020304" pitchFamily="18" charset="0"/>
                <a:cs typeface="Times New Roman" panose="02020603050405020304" pitchFamily="18" charset="0"/>
              </a:rPr>
              <a:t>д</a:t>
            </a:r>
            <a:r>
              <a:rPr lang="ru-RU" sz="1200" b="1" dirty="0" smtClean="0">
                <a:solidFill>
                  <a:schemeClr val="tx1"/>
                </a:solidFill>
                <a:latin typeface="Times New Roman" panose="02020603050405020304" pitchFamily="18" charset="0"/>
                <a:cs typeface="Times New Roman" panose="02020603050405020304" pitchFamily="18" charset="0"/>
              </a:rPr>
              <a:t>ополнительные</a:t>
            </a:r>
            <a:r>
              <a:rPr lang="ru-RU" sz="1200" dirty="0" smtClean="0">
                <a:solidFill>
                  <a:schemeClr val="tx1"/>
                </a:solidFill>
                <a:latin typeface="Times New Roman" panose="02020603050405020304" pitchFamily="18" charset="0"/>
                <a:cs typeface="Times New Roman" panose="02020603050405020304" pitchFamily="18" charset="0"/>
              </a:rPr>
              <a:t> общеобразовательные программы</a:t>
            </a:r>
            <a:endParaRPr lang="ru-RU" sz="1200" dirty="0">
              <a:solidFill>
                <a:schemeClr val="tx1"/>
              </a:solidFill>
              <a:latin typeface="Times New Roman" panose="02020603050405020304" pitchFamily="18" charset="0"/>
              <a:cs typeface="Times New Roman" panose="02020603050405020304" pitchFamily="18" charset="0"/>
            </a:endParaRPr>
          </a:p>
        </p:txBody>
      </p:sp>
      <p:cxnSp>
        <p:nvCxnSpPr>
          <p:cNvPr id="50" name="Прямая со стрелкой 49"/>
          <p:cNvCxnSpPr/>
          <p:nvPr/>
        </p:nvCxnSpPr>
        <p:spPr>
          <a:xfrm>
            <a:off x="5261171" y="2795230"/>
            <a:ext cx="0" cy="2219793"/>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Прямая со стрелкой 50"/>
          <p:cNvCxnSpPr/>
          <p:nvPr/>
        </p:nvCxnSpPr>
        <p:spPr>
          <a:xfrm>
            <a:off x="5597601" y="2740328"/>
            <a:ext cx="0" cy="2899426"/>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3" name="Скругленный прямоугольник 52"/>
          <p:cNvSpPr/>
          <p:nvPr/>
        </p:nvSpPr>
        <p:spPr>
          <a:xfrm>
            <a:off x="6250207" y="3881888"/>
            <a:ext cx="1760825" cy="613220"/>
          </a:xfrm>
          <a:prstGeom prst="roundRect">
            <a:avLst>
              <a:gd name="adj" fmla="val 30890"/>
            </a:avLst>
          </a:prstGeom>
          <a:gradFill flip="none" rotWithShape="1">
            <a:gsLst>
              <a:gs pos="0">
                <a:srgbClr val="ABABD1">
                  <a:tint val="66000"/>
                  <a:satMod val="160000"/>
                </a:srgbClr>
              </a:gs>
              <a:gs pos="50000">
                <a:srgbClr val="ABABD1">
                  <a:tint val="44500"/>
                  <a:satMod val="160000"/>
                </a:srgbClr>
              </a:gs>
              <a:gs pos="100000">
                <a:srgbClr val="ABABD1">
                  <a:tint val="23500"/>
                  <a:satMod val="160000"/>
                </a:srgbClr>
              </a:gs>
            </a:gsLst>
            <a:lin ang="2700000" scaled="1"/>
            <a:tileRect/>
          </a:gradFill>
          <a:ln>
            <a:solidFill>
              <a:srgbClr val="002060"/>
            </a:solidFill>
          </a:ln>
          <a:scene3d>
            <a:camera prst="orthographicFront"/>
            <a:lightRig rig="threePt" dir="t"/>
          </a:scene3d>
          <a:sp3d>
            <a:bevelT w="114300" prst="artDeco"/>
          </a:sp3d>
        </p:spPr>
        <p:style>
          <a:lnRef idx="2">
            <a:schemeClr val="accent5"/>
          </a:lnRef>
          <a:fillRef idx="1">
            <a:schemeClr val="lt1"/>
          </a:fillRef>
          <a:effectRef idx="0">
            <a:schemeClr val="accent5"/>
          </a:effectRef>
          <a:fontRef idx="minor">
            <a:schemeClr val="dk1"/>
          </a:fontRef>
        </p:style>
        <p:txBody>
          <a:bodyPr rtlCol="0" anchor="ctr"/>
          <a:lstStyle/>
          <a:p>
            <a:pPr algn="ctr"/>
            <a:r>
              <a:rPr lang="ru-RU" sz="1200" b="1" dirty="0" smtClean="0">
                <a:solidFill>
                  <a:schemeClr val="tx1"/>
                </a:solidFill>
                <a:latin typeface="Times New Roman" panose="02020603050405020304" pitchFamily="18" charset="0"/>
                <a:cs typeface="Times New Roman" panose="02020603050405020304" pitchFamily="18" charset="0"/>
              </a:rPr>
              <a:t>основные</a:t>
            </a:r>
            <a:r>
              <a:rPr lang="ru-RU" sz="1200" dirty="0" smtClean="0">
                <a:solidFill>
                  <a:schemeClr val="tx1"/>
                </a:solidFill>
                <a:latin typeface="Times New Roman" panose="02020603050405020304" pitchFamily="18" charset="0"/>
                <a:cs typeface="Times New Roman" panose="02020603050405020304" pitchFamily="18" charset="0"/>
              </a:rPr>
              <a:t> общеобразовательные программы</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54" name="Скругленный прямоугольник 53"/>
          <p:cNvSpPr/>
          <p:nvPr/>
        </p:nvSpPr>
        <p:spPr>
          <a:xfrm>
            <a:off x="6617728" y="4495108"/>
            <a:ext cx="1736459" cy="628647"/>
          </a:xfrm>
          <a:prstGeom prst="roundRect">
            <a:avLst>
              <a:gd name="adj" fmla="val 27720"/>
            </a:avLst>
          </a:prstGeom>
          <a:gradFill flip="none" rotWithShape="1">
            <a:gsLst>
              <a:gs pos="0">
                <a:srgbClr val="ABABD1">
                  <a:tint val="66000"/>
                  <a:satMod val="160000"/>
                </a:srgbClr>
              </a:gs>
              <a:gs pos="50000">
                <a:srgbClr val="ABABD1">
                  <a:tint val="44500"/>
                  <a:satMod val="160000"/>
                </a:srgbClr>
              </a:gs>
              <a:gs pos="100000">
                <a:srgbClr val="ABABD1">
                  <a:tint val="23500"/>
                  <a:satMod val="160000"/>
                </a:srgbClr>
              </a:gs>
            </a:gsLst>
            <a:lin ang="2700000" scaled="1"/>
            <a:tileRect/>
          </a:gradFill>
          <a:ln>
            <a:solidFill>
              <a:srgbClr val="002060"/>
            </a:solidFill>
          </a:ln>
          <a:scene3d>
            <a:camera prst="orthographicFront"/>
            <a:lightRig rig="threePt" dir="t"/>
          </a:scene3d>
          <a:sp3d>
            <a:bevelT w="114300" prst="artDeco"/>
          </a:sp3d>
        </p:spPr>
        <p:style>
          <a:lnRef idx="2">
            <a:schemeClr val="accent5"/>
          </a:lnRef>
          <a:fillRef idx="1">
            <a:schemeClr val="lt1"/>
          </a:fillRef>
          <a:effectRef idx="0">
            <a:schemeClr val="accent5"/>
          </a:effectRef>
          <a:fontRef idx="minor">
            <a:schemeClr val="dk1"/>
          </a:fontRef>
        </p:style>
        <p:txBody>
          <a:bodyPr rtlCol="0" anchor="ctr"/>
          <a:lstStyle/>
          <a:p>
            <a:pPr algn="ctr"/>
            <a:r>
              <a:rPr lang="ru-RU" sz="1200" b="1" dirty="0" smtClean="0">
                <a:solidFill>
                  <a:schemeClr val="tx1"/>
                </a:solidFill>
                <a:latin typeface="Times New Roman" panose="02020603050405020304" pitchFamily="18" charset="0"/>
                <a:cs typeface="Times New Roman" panose="02020603050405020304" pitchFamily="18" charset="0"/>
              </a:rPr>
              <a:t>основные</a:t>
            </a:r>
            <a:r>
              <a:rPr lang="ru-RU" sz="1200" dirty="0" smtClean="0">
                <a:solidFill>
                  <a:schemeClr val="tx1"/>
                </a:solidFill>
                <a:latin typeface="Times New Roman" panose="02020603050405020304" pitchFamily="18" charset="0"/>
                <a:cs typeface="Times New Roman" panose="02020603050405020304" pitchFamily="18" charset="0"/>
              </a:rPr>
              <a:t> программы профессионального обучения</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55" name="Скругленный прямоугольник 54"/>
          <p:cNvSpPr/>
          <p:nvPr/>
        </p:nvSpPr>
        <p:spPr>
          <a:xfrm>
            <a:off x="6881898" y="5154141"/>
            <a:ext cx="1760825" cy="543459"/>
          </a:xfrm>
          <a:prstGeom prst="roundRect">
            <a:avLst>
              <a:gd name="adj" fmla="val 30890"/>
            </a:avLst>
          </a:prstGeom>
          <a:gradFill flip="none" rotWithShape="1">
            <a:gsLst>
              <a:gs pos="0">
                <a:srgbClr val="ABABD1">
                  <a:tint val="66000"/>
                  <a:satMod val="160000"/>
                </a:srgbClr>
              </a:gs>
              <a:gs pos="50000">
                <a:srgbClr val="ABABD1">
                  <a:tint val="44500"/>
                  <a:satMod val="160000"/>
                </a:srgbClr>
              </a:gs>
              <a:gs pos="100000">
                <a:srgbClr val="ABABD1">
                  <a:tint val="23500"/>
                  <a:satMod val="160000"/>
                </a:srgbClr>
              </a:gs>
            </a:gsLst>
            <a:lin ang="2700000" scaled="1"/>
            <a:tileRect/>
          </a:gradFill>
          <a:ln>
            <a:solidFill>
              <a:srgbClr val="002060"/>
            </a:solidFill>
          </a:ln>
          <a:scene3d>
            <a:camera prst="orthographicFront"/>
            <a:lightRig rig="threePt" dir="t"/>
          </a:scene3d>
          <a:sp3d>
            <a:bevelT w="114300" prst="artDeco"/>
          </a:sp3d>
        </p:spPr>
        <p:style>
          <a:lnRef idx="2">
            <a:schemeClr val="accent5"/>
          </a:lnRef>
          <a:fillRef idx="1">
            <a:schemeClr val="lt1"/>
          </a:fillRef>
          <a:effectRef idx="0">
            <a:schemeClr val="accent5"/>
          </a:effectRef>
          <a:fontRef idx="minor">
            <a:schemeClr val="dk1"/>
          </a:fontRef>
        </p:style>
        <p:txBody>
          <a:bodyPr rtlCol="0" anchor="ctr"/>
          <a:lstStyle/>
          <a:p>
            <a:pPr algn="ctr"/>
            <a:r>
              <a:rPr lang="ru-RU" sz="1200" b="1" dirty="0">
                <a:solidFill>
                  <a:schemeClr val="tx1"/>
                </a:solidFill>
                <a:latin typeface="Times New Roman" panose="02020603050405020304" pitchFamily="18" charset="0"/>
                <a:cs typeface="Times New Roman" panose="02020603050405020304" pitchFamily="18" charset="0"/>
              </a:rPr>
              <a:t>д</a:t>
            </a:r>
            <a:r>
              <a:rPr lang="ru-RU" sz="1200" b="1" dirty="0" smtClean="0">
                <a:solidFill>
                  <a:schemeClr val="tx1"/>
                </a:solidFill>
                <a:latin typeface="Times New Roman" panose="02020603050405020304" pitchFamily="18" charset="0"/>
                <a:cs typeface="Times New Roman" panose="02020603050405020304" pitchFamily="18" charset="0"/>
              </a:rPr>
              <a:t>ополнительные</a:t>
            </a:r>
            <a:r>
              <a:rPr lang="ru-RU" sz="1200" dirty="0" smtClean="0">
                <a:solidFill>
                  <a:schemeClr val="tx1"/>
                </a:solidFill>
                <a:latin typeface="Times New Roman" panose="02020603050405020304" pitchFamily="18" charset="0"/>
                <a:cs typeface="Times New Roman" panose="02020603050405020304" pitchFamily="18" charset="0"/>
              </a:rPr>
              <a:t> общеобразовательные программы</a:t>
            </a:r>
            <a:endParaRPr lang="ru-RU" sz="1200" dirty="0">
              <a:solidFill>
                <a:schemeClr val="tx1"/>
              </a:solidFill>
              <a:latin typeface="Times New Roman" panose="02020603050405020304" pitchFamily="18" charset="0"/>
              <a:cs typeface="Times New Roman" panose="02020603050405020304" pitchFamily="18" charset="0"/>
            </a:endParaRPr>
          </a:p>
        </p:txBody>
      </p:sp>
      <p:cxnSp>
        <p:nvCxnSpPr>
          <p:cNvPr id="58" name="Прямая со стрелкой 57"/>
          <p:cNvCxnSpPr/>
          <p:nvPr/>
        </p:nvCxnSpPr>
        <p:spPr>
          <a:xfrm>
            <a:off x="6348376" y="2719479"/>
            <a:ext cx="0" cy="297111"/>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9" name="Прямая со стрелкой 58"/>
          <p:cNvCxnSpPr/>
          <p:nvPr/>
        </p:nvCxnSpPr>
        <p:spPr>
          <a:xfrm>
            <a:off x="8168273" y="2844663"/>
            <a:ext cx="0" cy="1650445"/>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0" name="Прямая со стрелкой 59"/>
          <p:cNvCxnSpPr/>
          <p:nvPr/>
        </p:nvCxnSpPr>
        <p:spPr>
          <a:xfrm>
            <a:off x="7762310" y="2656974"/>
            <a:ext cx="0" cy="1224914"/>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1" name="Прямая со стрелкой 60"/>
          <p:cNvCxnSpPr/>
          <p:nvPr/>
        </p:nvCxnSpPr>
        <p:spPr>
          <a:xfrm>
            <a:off x="8487450" y="2844663"/>
            <a:ext cx="0" cy="2322027"/>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3" name="Прямая со стрелкой 62"/>
          <p:cNvCxnSpPr/>
          <p:nvPr/>
        </p:nvCxnSpPr>
        <p:spPr>
          <a:xfrm>
            <a:off x="8695426" y="2795015"/>
            <a:ext cx="0" cy="2945180"/>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Скругленный прямоугольник 35"/>
          <p:cNvSpPr/>
          <p:nvPr/>
        </p:nvSpPr>
        <p:spPr>
          <a:xfrm>
            <a:off x="6029863" y="1992006"/>
            <a:ext cx="2760454" cy="880590"/>
          </a:xfrm>
          <a:prstGeom prst="roundRect">
            <a:avLst>
              <a:gd name="adj" fmla="val 24975"/>
            </a:avLst>
          </a:prstGeom>
          <a:gradFill flip="none" rotWithShape="1">
            <a:gsLst>
              <a:gs pos="0">
                <a:srgbClr val="332571">
                  <a:tint val="66000"/>
                  <a:satMod val="160000"/>
                </a:srgbClr>
              </a:gs>
              <a:gs pos="50000">
                <a:srgbClr val="332571">
                  <a:tint val="44500"/>
                  <a:satMod val="160000"/>
                </a:srgbClr>
              </a:gs>
              <a:gs pos="100000">
                <a:srgbClr val="332571">
                  <a:tint val="23500"/>
                  <a:satMod val="160000"/>
                </a:srgbClr>
              </a:gs>
            </a:gsLst>
            <a:lin ang="2700000" scaled="1"/>
            <a:tileRect/>
          </a:gradFill>
          <a:ln>
            <a:solidFill>
              <a:srgbClr val="002060"/>
            </a:solidFill>
          </a:ln>
          <a:scene3d>
            <a:camera prst="orthographicFront"/>
            <a:lightRig rig="threePt" dir="t"/>
          </a:scene3d>
          <a:sp3d>
            <a:bevelT w="165100" prst="coolSlant"/>
          </a:sp3d>
        </p:spPr>
        <p:style>
          <a:lnRef idx="2">
            <a:schemeClr val="accent5"/>
          </a:lnRef>
          <a:fillRef idx="1">
            <a:schemeClr val="lt1"/>
          </a:fillRef>
          <a:effectRef idx="0">
            <a:schemeClr val="accent5"/>
          </a:effectRef>
          <a:fontRef idx="minor">
            <a:schemeClr val="dk1"/>
          </a:fontRef>
        </p:style>
        <p:txBody>
          <a:bodyPr rtlCol="0" anchor="ctr"/>
          <a:lstStyle/>
          <a:p>
            <a:pPr algn="ctr"/>
            <a:r>
              <a:rPr lang="ru-RU" sz="1600" b="1" u="sng" dirty="0" smtClean="0">
                <a:solidFill>
                  <a:schemeClr val="tx1"/>
                </a:solidFill>
                <a:latin typeface="Times New Roman" panose="02020603050405020304" pitchFamily="18" charset="0"/>
                <a:cs typeface="Times New Roman" panose="02020603050405020304" pitchFamily="18" charset="0"/>
              </a:rPr>
              <a:t>Профессиональная</a:t>
            </a:r>
            <a:r>
              <a:rPr lang="ru-RU" sz="1600" b="1" dirty="0" smtClean="0">
                <a:solidFill>
                  <a:schemeClr val="tx1"/>
                </a:solidFill>
                <a:latin typeface="Times New Roman" panose="02020603050405020304" pitchFamily="18" charset="0"/>
                <a:cs typeface="Times New Roman" panose="02020603050405020304" pitchFamily="18" charset="0"/>
              </a:rPr>
              <a:t> образовательная организация</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31" name="Скругленный прямоугольник 30"/>
          <p:cNvSpPr/>
          <p:nvPr/>
        </p:nvSpPr>
        <p:spPr>
          <a:xfrm>
            <a:off x="3345012" y="2000284"/>
            <a:ext cx="2453973" cy="880590"/>
          </a:xfrm>
          <a:prstGeom prst="roundRect">
            <a:avLst>
              <a:gd name="adj" fmla="val 24975"/>
            </a:avLst>
          </a:prstGeom>
          <a:gradFill flip="none" rotWithShape="1">
            <a:gsLst>
              <a:gs pos="0">
                <a:srgbClr val="332571">
                  <a:tint val="66000"/>
                  <a:satMod val="160000"/>
                </a:srgbClr>
              </a:gs>
              <a:gs pos="50000">
                <a:srgbClr val="332571">
                  <a:tint val="44500"/>
                  <a:satMod val="160000"/>
                </a:srgbClr>
              </a:gs>
              <a:gs pos="100000">
                <a:srgbClr val="332571">
                  <a:tint val="23500"/>
                  <a:satMod val="160000"/>
                </a:srgbClr>
              </a:gs>
            </a:gsLst>
            <a:lin ang="2700000" scaled="1"/>
            <a:tileRect/>
          </a:gradFill>
          <a:ln>
            <a:solidFill>
              <a:srgbClr val="002060"/>
            </a:solidFill>
          </a:ln>
          <a:scene3d>
            <a:camera prst="orthographicFront"/>
            <a:lightRig rig="threePt" dir="t"/>
          </a:scene3d>
          <a:sp3d>
            <a:bevelT w="114300" prst="artDeco"/>
          </a:sp3d>
        </p:spPr>
        <p:style>
          <a:lnRef idx="2">
            <a:schemeClr val="accent5"/>
          </a:lnRef>
          <a:fillRef idx="1">
            <a:schemeClr val="lt1"/>
          </a:fillRef>
          <a:effectRef idx="0">
            <a:schemeClr val="accent5"/>
          </a:effectRef>
          <a:fontRef idx="minor">
            <a:schemeClr val="dk1"/>
          </a:fontRef>
        </p:style>
        <p:txBody>
          <a:bodyPr rtlCol="0" anchor="ctr"/>
          <a:lstStyle/>
          <a:p>
            <a:pPr algn="ctr"/>
            <a:r>
              <a:rPr lang="ru-RU" sz="1600" b="1" u="sng" dirty="0" smtClean="0">
                <a:solidFill>
                  <a:schemeClr val="tx1"/>
                </a:solidFill>
                <a:latin typeface="Times New Roman" panose="02020603050405020304" pitchFamily="18" charset="0"/>
                <a:cs typeface="Times New Roman" panose="02020603050405020304" pitchFamily="18" charset="0"/>
              </a:rPr>
              <a:t>Общеобразовательная</a:t>
            </a:r>
            <a:r>
              <a:rPr lang="ru-RU" sz="1600" b="1" dirty="0" smtClean="0">
                <a:solidFill>
                  <a:schemeClr val="tx1"/>
                </a:solidFill>
                <a:latin typeface="Times New Roman" panose="02020603050405020304" pitchFamily="18" charset="0"/>
                <a:cs typeface="Times New Roman" panose="02020603050405020304" pitchFamily="18" charset="0"/>
              </a:rPr>
              <a:t> организация</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14" name="Скругленный прямоугольник 13"/>
          <p:cNvSpPr/>
          <p:nvPr/>
        </p:nvSpPr>
        <p:spPr>
          <a:xfrm>
            <a:off x="2889849" y="1136456"/>
            <a:ext cx="3140015" cy="631959"/>
          </a:xfrm>
          <a:prstGeom prst="roundRect">
            <a:avLst>
              <a:gd name="adj" fmla="val 24975"/>
            </a:avLst>
          </a:prstGeom>
          <a:solidFill>
            <a:srgbClr val="332571"/>
          </a:solidFill>
          <a:ln>
            <a:solidFill>
              <a:srgbClr val="002060"/>
            </a:solidFill>
          </a:ln>
          <a:scene3d>
            <a:camera prst="orthographicFront"/>
            <a:lightRig rig="threePt" dir="t"/>
          </a:scene3d>
          <a:sp3d>
            <a:bevelT w="165100" prst="coolSlant"/>
          </a:sp3d>
        </p:spPr>
        <p:style>
          <a:lnRef idx="2">
            <a:schemeClr val="accent5"/>
          </a:lnRef>
          <a:fillRef idx="1">
            <a:schemeClr val="lt1"/>
          </a:fillRef>
          <a:effectRef idx="0">
            <a:schemeClr val="accent5"/>
          </a:effectRef>
          <a:fontRef idx="minor">
            <a:schemeClr val="dk1"/>
          </a:fontRef>
        </p:style>
        <p:txBody>
          <a:bodyPr rtlCol="0" anchor="ctr"/>
          <a:lstStyle/>
          <a:p>
            <a:pPr algn="ctr"/>
            <a:r>
              <a:rPr lang="ru-RU" sz="2000" b="1" dirty="0" smtClean="0">
                <a:solidFill>
                  <a:schemeClr val="bg1"/>
                </a:solidFill>
                <a:latin typeface="Times New Roman" panose="02020603050405020304" pitchFamily="18" charset="0"/>
                <a:cs typeface="Times New Roman" panose="02020603050405020304" pitchFamily="18" charset="0"/>
              </a:rPr>
              <a:t>Образовательные программы</a:t>
            </a:r>
            <a:endParaRPr lang="ru-RU" sz="2000" b="1" dirty="0">
              <a:solidFill>
                <a:schemeClr val="bg1"/>
              </a:solidFill>
              <a:latin typeface="Times New Roman" panose="02020603050405020304" pitchFamily="18" charset="0"/>
              <a:cs typeface="Times New Roman" panose="02020603050405020304" pitchFamily="18" charset="0"/>
            </a:endParaRPr>
          </a:p>
        </p:txBody>
      </p:sp>
      <p:sp>
        <p:nvSpPr>
          <p:cNvPr id="17" name="Скругленный прямоугольник 16"/>
          <p:cNvSpPr/>
          <p:nvPr/>
        </p:nvSpPr>
        <p:spPr>
          <a:xfrm>
            <a:off x="642909" y="1992006"/>
            <a:ext cx="2453973" cy="880590"/>
          </a:xfrm>
          <a:prstGeom prst="roundRect">
            <a:avLst>
              <a:gd name="adj" fmla="val 24975"/>
            </a:avLst>
          </a:prstGeom>
          <a:gradFill flip="none" rotWithShape="1">
            <a:gsLst>
              <a:gs pos="0">
                <a:srgbClr val="332571">
                  <a:tint val="66000"/>
                  <a:satMod val="160000"/>
                </a:srgbClr>
              </a:gs>
              <a:gs pos="50000">
                <a:srgbClr val="332571">
                  <a:tint val="44500"/>
                  <a:satMod val="160000"/>
                </a:srgbClr>
              </a:gs>
              <a:gs pos="100000">
                <a:srgbClr val="332571">
                  <a:tint val="23500"/>
                  <a:satMod val="160000"/>
                </a:srgbClr>
              </a:gs>
            </a:gsLst>
            <a:lin ang="2700000" scaled="1"/>
            <a:tileRect/>
          </a:gradFill>
          <a:ln>
            <a:solidFill>
              <a:srgbClr val="002060"/>
            </a:solidFill>
          </a:ln>
          <a:scene3d>
            <a:camera prst="orthographicFront"/>
            <a:lightRig rig="threePt" dir="t"/>
          </a:scene3d>
          <a:sp3d>
            <a:bevelT w="114300" prst="artDeco"/>
          </a:sp3d>
        </p:spPr>
        <p:style>
          <a:lnRef idx="2">
            <a:schemeClr val="accent5"/>
          </a:lnRef>
          <a:fillRef idx="1">
            <a:schemeClr val="lt1"/>
          </a:fillRef>
          <a:effectRef idx="0">
            <a:schemeClr val="accent5"/>
          </a:effectRef>
          <a:fontRef idx="minor">
            <a:schemeClr val="dk1"/>
          </a:fontRef>
        </p:style>
        <p:txBody>
          <a:bodyPr rtlCol="0" anchor="ctr"/>
          <a:lstStyle/>
          <a:p>
            <a:pPr algn="ctr"/>
            <a:r>
              <a:rPr lang="ru-RU" sz="1600" b="1" u="sng" dirty="0" smtClean="0">
                <a:solidFill>
                  <a:schemeClr val="tx1"/>
                </a:solidFill>
                <a:latin typeface="Times New Roman" panose="02020603050405020304" pitchFamily="18" charset="0"/>
                <a:cs typeface="Times New Roman" panose="02020603050405020304" pitchFamily="18" charset="0"/>
              </a:rPr>
              <a:t>Дошкольная</a:t>
            </a:r>
            <a:r>
              <a:rPr lang="ru-RU" sz="1600" b="1" dirty="0" smtClean="0">
                <a:solidFill>
                  <a:schemeClr val="tx1"/>
                </a:solidFill>
                <a:latin typeface="Times New Roman" panose="02020603050405020304" pitchFamily="18" charset="0"/>
                <a:cs typeface="Times New Roman" panose="02020603050405020304" pitchFamily="18" charset="0"/>
              </a:rPr>
              <a:t> образовательная организация</a:t>
            </a:r>
            <a:endParaRPr lang="ru-RU"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924040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BAA39692D395EE458F8B38EDC2373C5B" ma:contentTypeVersion="1" ma:contentTypeDescription="Создание документа." ma:contentTypeScope="" ma:versionID="5ca6433a14673110bc21ac2010394ee5">
  <xsd:schema xmlns:xsd="http://www.w3.org/2001/XMLSchema" xmlns:xs="http://www.w3.org/2001/XMLSchema" xmlns:p="http://schemas.microsoft.com/office/2006/metadata/properties" xmlns:ns2="2e528b9c-c03d-45d3-a08f-6e77188430e0" targetNamespace="http://schemas.microsoft.com/office/2006/metadata/properties" ma:root="true" ma:fieldsID="f32d71848ae61b4cdf37178bb4c2de30" ns2:_="">
    <xsd:import namespace="2e528b9c-c03d-45d3-a08f-6e77188430e0"/>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528b9c-c03d-45d3-a08f-6e77188430e0" elementFormDefault="qualified">
    <xsd:import namespace="http://schemas.microsoft.com/office/2006/documentManagement/types"/>
    <xsd:import namespace="http://schemas.microsoft.com/office/infopath/2007/PartnerControls"/>
    <xsd:element name="_dlc_DocId" ma:index="8"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9"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element name="SharedWithUsers" ma:index="11" nillable="true" ma:displayName="Общий доступ с использованием"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2e528b9c-c03d-45d3-a08f-6e77188430e0">7QTD6YHHN6JS-81419915-356</_dlc_DocId>
    <_dlc_DocIdUrl xmlns="2e528b9c-c03d-45d3-a08f-6e77188430e0">
      <Url>http://www.eduportal44.ru/Sudislavl/rmk/_layouts/15/DocIdRedir.aspx?ID=7QTD6YHHN6JS-81419915-356</Url>
      <Description>7QTD6YHHN6JS-81419915-356</Description>
    </_dlc_DocIdUrl>
  </documentManagement>
</p:properties>
</file>

<file path=customXml/itemProps1.xml><?xml version="1.0" encoding="utf-8"?>
<ds:datastoreItem xmlns:ds="http://schemas.openxmlformats.org/officeDocument/2006/customXml" ds:itemID="{AE0EBD93-BE05-4DD6-BFE6-3F82A5C4176F}"/>
</file>

<file path=customXml/itemProps2.xml><?xml version="1.0" encoding="utf-8"?>
<ds:datastoreItem xmlns:ds="http://schemas.openxmlformats.org/officeDocument/2006/customXml" ds:itemID="{DF834A61-12F6-46AE-A045-E2F96C147355}"/>
</file>

<file path=customXml/itemProps3.xml><?xml version="1.0" encoding="utf-8"?>
<ds:datastoreItem xmlns:ds="http://schemas.openxmlformats.org/officeDocument/2006/customXml" ds:itemID="{2C8724EB-9F31-445F-B43B-82989840AA8E}"/>
</file>

<file path=customXml/itemProps4.xml><?xml version="1.0" encoding="utf-8"?>
<ds:datastoreItem xmlns:ds="http://schemas.openxmlformats.org/officeDocument/2006/customXml" ds:itemID="{19FCF5A1-27BE-4011-B0C5-5840C1E9EDFC}"/>
</file>

<file path=docProps/app.xml><?xml version="1.0" encoding="utf-8"?>
<Properties xmlns="http://schemas.openxmlformats.org/officeDocument/2006/extended-properties" xmlns:vt="http://schemas.openxmlformats.org/officeDocument/2006/docPropsVTypes">
  <Template>Office Theme</Template>
  <TotalTime>2971</TotalTime>
  <Words>3470</Words>
  <Application>Microsoft Office PowerPoint</Application>
  <PresentationFormat>Экран (4:3)</PresentationFormat>
  <Paragraphs>372</Paragraphs>
  <Slides>27</Slides>
  <Notes>27</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Администратор</dc:creator>
  <cp:lastModifiedBy>Пользователь</cp:lastModifiedBy>
  <cp:revision>164</cp:revision>
  <cp:lastPrinted>2018-01-09T12:04:39Z</cp:lastPrinted>
  <dcterms:created xsi:type="dcterms:W3CDTF">2017-12-16T12:21:34Z</dcterms:created>
  <dcterms:modified xsi:type="dcterms:W3CDTF">2018-03-23T09:28:00Z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0x010100BAA39692D395EE458F8B38EDC2373C5B</vt:lpwstr>
  </property>
  <property fmtid="{D5CDD505-2E9C-101B-9397-08002B2CF9AE}" pid="3" name="_dlc_DocIdItemGuid">
    <vt:lpwstr>1d4caa74-f77f-488e-a48a-4d6be766d648</vt:lpwstr>
  </property>
</Properties>
</file>