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306" r:id="rId3"/>
    <p:sldId id="293" r:id="rId4"/>
    <p:sldId id="289" r:id="rId5"/>
    <p:sldId id="291" r:id="rId6"/>
    <p:sldId id="260" r:id="rId7"/>
    <p:sldId id="316" r:id="rId8"/>
    <p:sldId id="265" r:id="rId9"/>
    <p:sldId id="266" r:id="rId10"/>
    <p:sldId id="267" r:id="rId11"/>
    <p:sldId id="269" r:id="rId12"/>
    <p:sldId id="271" r:id="rId13"/>
    <p:sldId id="272" r:id="rId14"/>
    <p:sldId id="268" r:id="rId15"/>
    <p:sldId id="273" r:id="rId16"/>
    <p:sldId id="308" r:id="rId17"/>
    <p:sldId id="312" r:id="rId18"/>
    <p:sldId id="274" r:id="rId19"/>
    <p:sldId id="309" r:id="rId20"/>
    <p:sldId id="307" r:id="rId21"/>
    <p:sldId id="263" r:id="rId22"/>
    <p:sldId id="275" r:id="rId23"/>
    <p:sldId id="302" r:id="rId24"/>
    <p:sldId id="286" r:id="rId25"/>
    <p:sldId id="270" r:id="rId26"/>
    <p:sldId id="294" r:id="rId27"/>
    <p:sldId id="297" r:id="rId28"/>
    <p:sldId id="315" r:id="rId29"/>
    <p:sldId id="277" r:id="rId30"/>
    <p:sldId id="283" r:id="rId31"/>
    <p:sldId id="304" r:id="rId32"/>
    <p:sldId id="311" r:id="rId33"/>
    <p:sldId id="305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21DED-FAC1-4A47-9A97-968C7AC98A37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48434-A402-4C1F-964C-AC117AC1F4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8434-A402-4C1F-964C-AC117AC1F4B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27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5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8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2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0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5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53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8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83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2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31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18962-9C63-4A8E-9020-DEF41827A6EC}" type="datetimeFigureOut">
              <a:rPr lang="ru-RU" smtClean="0"/>
              <a:pPr/>
              <a:t>ср 22.07.20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D1448-11E8-439A-B38D-40CAA4CE4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90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7;%20&#1085;&#1086;&#1091;&#1090;&#1091;&#1073;&#1091;&#1082;&#1072;\Desktop\&#1042;&#1048;&#1050;&#1040;\&#1041;&#1077;&#1083;&#1072;&#1103;%20&#1092;&#1083;&#1077;&#1096;&#1082;&#1072;\&#1060;&#1083;&#1077;&#1096;&#1082;&#1072;%20&#1053;&#1080;&#1082;%20&#1096;&#1082;\&#1052;&#1040;&#1057;&#1058;&#1045;&#1056;-&#1050;&#1051;&#1040;&#1057;&#1057;%20&#1041;&#1077;&#1083;&#1075;&#1086;&#1088;&#1086;&#1076;\&#1085;&#1077;&#1074;&#1089;&#1082;&#1080;&#1081;%20&#1085;&#1086;&#1074;&#1099;&#1081;%20(convert-video-online.com)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7;%20&#1085;&#1086;&#1091;&#1090;&#1091;&#1073;&#1091;&#1082;&#1072;\Desktop\&#1042;&#1048;&#1050;&#1040;\&#1041;&#1077;&#1083;&#1072;&#1103;%20&#1092;&#1083;&#1077;&#1096;&#1082;&#1072;\&#1060;&#1083;&#1077;&#1096;&#1082;&#1072;%20&#1053;&#1080;&#1082;%20&#1096;&#1082;\&#1052;&#1040;&#1057;&#1058;&#1045;&#1056;-&#1050;&#1051;&#1040;&#1057;&#1057;%20&#1041;&#1077;&#1083;&#1075;&#1086;&#1088;&#1086;&#1076;\&#1087;&#1077;&#1088;&#1077;&#1089;&#1074;&#1077;&#1090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7;%20&#1085;&#1086;&#1091;&#1090;&#1091;&#1073;&#1091;&#1082;&#1072;\Desktop\&#1042;&#1048;&#1050;&#1040;\&#1041;&#1077;&#1083;&#1072;&#1103;%20&#1092;&#1083;&#1077;&#1096;&#1082;&#1072;\&#1060;&#1083;&#1077;&#1096;&#1082;&#1072;%20&#1053;&#1080;&#1082;%20&#1096;&#1082;\&#1052;&#1040;&#1057;&#1058;&#1045;&#1056;-&#1050;&#1051;&#1040;&#1057;&#1057;%20&#1041;&#1077;&#1083;&#1075;&#1086;&#1088;&#1086;&#1076;\&#1043;&#1048;&#1052;&#1053;%20&#1059;&#1064;&#1040;&#1050;&#1054;&#1042;&#1059;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88;&#1086;&#1076;&#1080;&#1086;&#1085;&#1086;&#1074;/&#1055;&#1088;&#1077;&#1079;&#1077;&#1085;&#1090;&#1072;&#1094;&#1080;&#1103;1%20&#1088;&#1086;&#1076;&#1080;&#1086;&#1085;&#1086;&#1074;.pptx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7;%20&#1085;&#1086;&#1091;&#1090;&#1091;&#1073;&#1091;&#1082;&#1072;\Desktop\&#1042;&#1048;&#1050;&#1040;\&#1041;&#1077;&#1083;&#1072;&#1103;%20&#1092;&#1083;&#1077;&#1096;&#1082;&#1072;\&#1060;&#1083;&#1077;&#1096;&#1082;&#1072;%20&#1053;&#1080;&#1082;%20&#1096;&#1082;\&#1052;&#1040;&#1057;&#1058;&#1045;&#1056;-&#1050;&#1051;&#1040;&#1057;&#1057;%20&#1041;&#1077;&#1083;&#1075;&#1086;&#1088;&#1086;&#1076;\&#1043;&#1072;&#1079;&#1084;&#1072;&#1085;&#1086;&#1074;%20&#1056;&#1054;&#1057;&#1057;&#1048;&#1071;%20(convert-video-online.com)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7;%20&#1085;&#1086;&#1091;&#1090;&#1091;&#1073;&#1091;&#1082;&#1072;\Desktop\&#1042;&#1048;&#1050;&#1040;\&#1041;&#1077;&#1083;&#1072;&#1103;%20&#1092;&#1083;&#1077;&#1096;&#1082;&#1072;\&#1060;&#1083;&#1077;&#1096;&#1082;&#1072;%20&#1053;&#1080;&#1082;%20&#1096;&#1082;\&#1052;&#1040;&#1057;&#1058;&#1045;&#1056;-&#1050;&#1051;&#1040;&#1057;&#1057;%20&#1041;&#1077;&#1083;&#1075;&#1086;&#1088;&#1086;&#1076;\&#1057;&#1083;&#1072;&#1074;&#1100;&#1089;&#1103;!%20&#1052;%20&#1048;%20%20&#1043;&#1083;&#1080;&#1085;&#1082;&#1072;,%20&#1093;&#1086;&#1088;%20&#1080;&#1079;%20&#1086;&#1087;&#1077;&#1088;&#1099;%20&#1048;&#1074;&#1072;&#1085;%20&#1057;&#1091;&#1089;&#1072;&#1085;&#1080;&#1085;.mp4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7;%20&#1085;&#1086;&#1091;&#1090;&#1091;&#1073;&#1091;&#1082;&#1072;\Desktop\&#1042;&#1048;&#1050;&#1040;\&#1041;&#1077;&#1083;&#1072;&#1103;%20&#1092;&#1083;&#1077;&#1096;&#1082;&#1072;\&#1060;&#1083;&#1077;&#1096;&#1082;&#1072;%20&#1053;&#1080;&#1082;%20&#1096;&#1082;\&#1052;&#1040;&#1057;&#1058;&#1045;&#1056;-&#1050;&#1051;&#1040;&#1057;&#1057;%20&#1041;&#1077;&#1083;&#1075;&#1086;&#1088;&#1086;&#1076;\&#1045;&#1089;&#1090;&#1100;%20&#1090;&#1072;&#1082;&#1072;&#1103;%20&#1087;&#1088;&#1086;&#1092;&#1077;&#1089;&#1089;&#1080;&#1103;%20%20-%20&#1056;&#1086;&#1076;&#1080;&#1085;&#1091;%20&#1079;&#1072;&#1097;&#1080;&#1097;&#1072;&#1090;&#1100;!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6906" y="5581978"/>
            <a:ext cx="590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u="sng" dirty="0">
                <a:solidFill>
                  <a:srgbClr val="C00000"/>
                </a:solidFill>
              </a:rPr>
              <a:t>СВЯТОЕ  ВОИНСТВО  РУСИ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712" y="357167"/>
            <a:ext cx="411196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(Уроки  ОРКСЭ и ОДНКНР по теме: 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«Защита Отечества»)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                     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9141" r="20070" b="7205"/>
          <a:stretch/>
        </p:blipFill>
        <p:spPr>
          <a:xfrm>
            <a:off x="197068" y="2471971"/>
            <a:ext cx="2675527" cy="2747011"/>
          </a:xfrm>
          <a:prstGeom prst="rect">
            <a:avLst/>
          </a:prstGeom>
        </p:spPr>
      </p:pic>
      <p:pic>
        <p:nvPicPr>
          <p:cNvPr id="6" name="Picture 6" descr="http://cdn.fishki.net/upload/post/201412/22/1359677/1e88a15f930cb27a1e9705558711b77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>
            <a:fillRect/>
          </a:stretch>
        </p:blipFill>
        <p:spPr bwMode="auto">
          <a:xfrm>
            <a:off x="3295291" y="2078188"/>
            <a:ext cx="2536406" cy="276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СКАНИРОВАНИЕ\2011-01-18\2011-01-18 15-33-43_0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16" y="3692107"/>
            <a:ext cx="2379249" cy="28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https://www.maple.ru/upload/resizer2/23/0ca/0cae71830fc4cc313b88a699707690b3.jpg"/>
          <p:cNvPicPr>
            <a:picLocks noChangeAspect="1" noChangeArrowheads="1"/>
          </p:cNvPicPr>
          <p:nvPr/>
        </p:nvPicPr>
        <p:blipFill>
          <a:blip r:embed="rId5" cstate="print"/>
          <a:srcRect l="8833" t="15704" b="462"/>
          <a:stretch>
            <a:fillRect/>
          </a:stretch>
        </p:blipFill>
        <p:spPr bwMode="auto">
          <a:xfrm>
            <a:off x="6349042" y="1362975"/>
            <a:ext cx="2400730" cy="313138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59710" y="310551"/>
            <a:ext cx="2270024" cy="29092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ts1.mm.bing.net/th?&amp;id=HN.608045169072277664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882" y="640491"/>
            <a:ext cx="9914209" cy="43800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13211" y="5346247"/>
            <a:ext cx="9136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склонили главы пред идолами и завоевателями земли русской святой благоверный князь МИХАИЛ ЧЕРНИГОВСКИЙ и его верный боярин ФЕОДОР.</a:t>
            </a:r>
            <a:r>
              <a:rPr lang="ru-RU" sz="2000" dirty="0"/>
              <a:t> 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>
                <a:solidFill>
                  <a:srgbClr val="C00000"/>
                </a:solidFill>
              </a:rPr>
              <a:t>Причислены к лику святых на Соборе 1547 г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79833" y="112144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13 в.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vokrugsveta.ru/img/cmn/2006/10/23/011.jpg"/>
          <p:cNvPicPr>
            <a:picLocks noChangeAspect="1" noChangeArrowheads="1"/>
          </p:cNvPicPr>
          <p:nvPr/>
        </p:nvPicPr>
        <p:blipFill>
          <a:blip r:embed="rId2" cstate="print"/>
          <a:srcRect l="14458" r="9639"/>
          <a:stretch>
            <a:fillRect/>
          </a:stretch>
        </p:blipFill>
        <p:spPr bwMode="auto">
          <a:xfrm>
            <a:off x="206254" y="285729"/>
            <a:ext cx="5590697" cy="48138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62783" y="759650"/>
            <a:ext cx="56934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    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Святой благоверный князь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АЛЕКСАНДР НЕВСКИЙ </a:t>
            </a:r>
          </a:p>
          <a:p>
            <a:pPr algn="ctr"/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встал на пути шведов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не пустил в отеческие пределы мрачные силы Ливонского ордена.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«Соблюдение Русской земли, от беды на востоке, знаменитые подвиги за веру и землю на западе доставили Александру славную память на Руси и сделали его самым видным историческим лицом в древней истории от Мономаха до Донского»    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Сергей Соловьёв)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6317" y="155276"/>
            <a:ext cx="88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 век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03343" y="47352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endParaRPr lang="ru-RU" dirty="0"/>
          </a:p>
          <a:p>
            <a:pPr algn="ctr" fontAlgn="base"/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(Канонизирован православной Русской церковью в 1547 году.)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c.pics.livejournal.com/bav_eot/44066703/463471/463471_original.jpg"/>
          <p:cNvPicPr>
            <a:picLocks noChangeAspect="1" noChangeArrowheads="1"/>
          </p:cNvPicPr>
          <p:nvPr/>
        </p:nvPicPr>
        <p:blipFill>
          <a:blip r:embed="rId2" cstate="print"/>
          <a:srcRect b="4745"/>
          <a:stretch>
            <a:fillRect/>
          </a:stretch>
        </p:blipFill>
        <p:spPr bwMode="auto">
          <a:xfrm>
            <a:off x="489515" y="343915"/>
            <a:ext cx="5488591" cy="3129464"/>
          </a:xfrm>
          <a:prstGeom prst="rect">
            <a:avLst/>
          </a:prstGeom>
          <a:noFill/>
        </p:spPr>
      </p:pic>
      <p:pic>
        <p:nvPicPr>
          <p:cNvPr id="4" name="Picture 2" descr="Каталог &quot; aa &quot; Страница 6 &quot; Лучшие советские фильмы смотреть онлайн бесплат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7013" y="144552"/>
            <a:ext cx="3767878" cy="29868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745" y="398145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Автор этих слов — советский писатель Петр Андреевич Павленко (1899—1951). </a:t>
            </a: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Впервые появились они в его киносценарии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«Александр Невский».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Их, согласно сценарию, произносит главный герой фильма: 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«Кто с мечом к нам придёт, от меча и погибнет. 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том стояла и стоит русская земля!»  </a:t>
            </a:r>
            <a:r>
              <a:rPr lang="ru-RU" dirty="0">
                <a:latin typeface="Arial" pitchFamily="34" charset="0"/>
                <a:cs typeface="Arial" pitchFamily="34" charset="0"/>
              </a:rPr>
              <a:t>( 1938 г)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59170" y="4398155"/>
            <a:ext cx="39364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Однако, ни в летописях, ни в житие прославленного  русского героя  нет  подтверждений того, что князь АЛЕКСАНДР произносил эти слова.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Откуда же они пришли к нам</a:t>
            </a:r>
            <a:r>
              <a:rPr lang="ru-RU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5094" y="3424913"/>
            <a:ext cx="300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Актёр НИКОЛАЙ ЧЕРКАСОВ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01679" y="356002"/>
            <a:ext cx="4964284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        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</a:rPr>
              <a:t>Выражение происходит из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Евангелия от Матфея (26:52),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</a:rPr>
              <a:t>в котором описывается последователь Иисуса (апостол Пётр), поднявший меч, чтобы защищать его от ареста в Гефсиманском саду, и отрубивший ухо рабу первосвященника, но Иисус приказывает Петру вернуть оружие в ножны: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«Тогда говорит ему Иисус: возврати меч твой в его место, ибо все, взявшие меч, мечом погибнут.»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</a:br>
            <a:b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6868" name="Picture 4" descr="Вера в человеке Записи в рубрике Вера в человеке Смысл жизни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9374" y="452057"/>
            <a:ext cx="4352078" cy="5316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невский новый (convert-video-online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18080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lyamcino.ru/news2014/novost2014_07/big/31949030_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59" y="285728"/>
            <a:ext cx="6131984" cy="62151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706995" y="700345"/>
            <a:ext cx="333377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Благословлённое Сергием Радонежским войско великого Московского княжества во главе со святым благоверным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князем Московским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ДМИТРИЕМ ИВАНОВИЧЕМ 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победило на Куликовом поле татарские ордынские силы.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38295" y="155275"/>
            <a:ext cx="9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 век.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88039" y="4934636"/>
            <a:ext cx="4842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(Князь Дмитрий Донской был причислен к лику святых в 1988 году, в год 1000-летия крещения Руси.)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i1.ytimg.com/vi/Co-S_uqVDys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70766" cy="56848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763774" y="583585"/>
            <a:ext cx="442822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«Поединок </a:t>
            </a:r>
            <a:r>
              <a:rPr lang="ru-RU" sz="2400" b="1" dirty="0" err="1">
                <a:solidFill>
                  <a:srgbClr val="C00000"/>
                </a:solidFill>
              </a:rPr>
              <a:t>Пересвета</a:t>
            </a:r>
            <a:r>
              <a:rPr lang="ru-RU" sz="2400" b="1" dirty="0">
                <a:solidFill>
                  <a:srgbClr val="C00000"/>
                </a:solidFill>
              </a:rPr>
              <a:t> 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с </a:t>
            </a:r>
            <a:r>
              <a:rPr lang="ru-RU" sz="2400" b="1" dirty="0" err="1">
                <a:solidFill>
                  <a:srgbClr val="C00000"/>
                </a:solidFill>
              </a:rPr>
              <a:t>Челубеем</a:t>
            </a:r>
            <a:r>
              <a:rPr lang="ru-RU" sz="2400" b="1" dirty="0">
                <a:solidFill>
                  <a:srgbClr val="C00000"/>
                </a:solidFill>
              </a:rPr>
              <a:t> на Куликовом поле»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На полотне картины изображён бой русского богатыря </a:t>
            </a:r>
            <a:r>
              <a:rPr lang="ru-RU" sz="2400" b="1" dirty="0" err="1">
                <a:solidFill>
                  <a:srgbClr val="C00000"/>
                </a:solidFill>
              </a:rPr>
              <a:t>Пересвета</a:t>
            </a:r>
            <a:r>
              <a:rPr lang="ru-RU" b="1" dirty="0">
                <a:solidFill>
                  <a:srgbClr val="002060"/>
                </a:solidFill>
              </a:rPr>
              <a:t> с татарским воином </a:t>
            </a:r>
            <a:r>
              <a:rPr lang="ru-RU" sz="2400" b="1" dirty="0" err="1">
                <a:solidFill>
                  <a:srgbClr val="C00000"/>
                </a:solidFill>
              </a:rPr>
              <a:t>Челубеем</a:t>
            </a:r>
            <a:r>
              <a:rPr lang="ru-RU" sz="2400" b="1" dirty="0">
                <a:solidFill>
                  <a:srgbClr val="C00000"/>
                </a:solidFill>
              </a:rPr>
              <a:t>,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 преданию предшествовавший </a:t>
            </a:r>
            <a:r>
              <a:rPr lang="ru-RU" sz="2400" b="1" dirty="0">
                <a:solidFill>
                  <a:srgbClr val="C00000"/>
                </a:solidFill>
              </a:rPr>
              <a:t>Куликовской битве.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В этом поединке оба воина погибли, однако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победа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осталась за </a:t>
            </a:r>
            <a:r>
              <a:rPr lang="ru-RU" sz="2400" b="1" dirty="0" err="1">
                <a:solidFill>
                  <a:srgbClr val="C00000"/>
                </a:solidFill>
              </a:rPr>
              <a:t>Пересветом</a:t>
            </a:r>
            <a:r>
              <a:rPr lang="ru-RU" sz="2400" b="1" dirty="0">
                <a:solidFill>
                  <a:srgbClr val="C00000"/>
                </a:solidFill>
              </a:rPr>
              <a:t>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Конь смог довезти его до русских войск,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тогда как </a:t>
            </a:r>
            <a:r>
              <a:rPr lang="ru-RU" b="1" dirty="0" err="1">
                <a:solidFill>
                  <a:srgbClr val="002060"/>
                </a:solidFill>
              </a:rPr>
              <a:t>Челубей</a:t>
            </a:r>
            <a:r>
              <a:rPr lang="ru-RU" b="1" dirty="0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оказался выбитым из седла.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7660" y="5770920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Поединок Александра </a:t>
            </a:r>
            <a:r>
              <a:rPr lang="ru-RU" sz="2000" b="1" dirty="0" err="1">
                <a:solidFill>
                  <a:srgbClr val="C00000"/>
                </a:solidFill>
              </a:rPr>
              <a:t>Пересвета</a:t>
            </a:r>
            <a:r>
              <a:rPr lang="ru-RU" sz="2000" b="1" dirty="0">
                <a:solidFill>
                  <a:srgbClr val="C00000"/>
                </a:solidFill>
              </a:rPr>
              <a:t> и </a:t>
            </a:r>
            <a:r>
              <a:rPr lang="ru-RU" sz="2000" b="1" dirty="0" err="1">
                <a:solidFill>
                  <a:srgbClr val="C00000"/>
                </a:solidFill>
              </a:rPr>
              <a:t>Челубея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(самая известная картина советского художника)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Михаила Ивановича Авилова. </a:t>
            </a:r>
            <a:r>
              <a:rPr lang="ru-RU" sz="2000" dirty="0">
                <a:solidFill>
                  <a:srgbClr val="002060"/>
                </a:solidFill>
              </a:rPr>
              <a:t>(1943 год) 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ересве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0252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cdo-rzn.ru/upload/iblock/cc5/cc5d81bf0144de7ebb2163b9a7d62c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555" y="285729"/>
            <a:ext cx="6327584" cy="6086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626" y="1662996"/>
            <a:ext cx="398292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Изгнало с родной земли </a:t>
            </a:r>
            <a:r>
              <a:rPr lang="ru-RU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польско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литовских  захватчиков Великое земское ополчение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КУЗЬМЫ МИНИНА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князя ДМИТРИЯ ПОЖАРСКОГО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683" y="189781"/>
            <a:ext cx="9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17 век.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900igr.net/up/datai/75301/0041-00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5437" y="369277"/>
            <a:ext cx="5492527" cy="4281854"/>
          </a:xfrm>
          <a:prstGeom prst="rect">
            <a:avLst/>
          </a:prstGeom>
          <a:noFill/>
        </p:spPr>
      </p:pic>
      <p:pic>
        <p:nvPicPr>
          <p:cNvPr id="6" name="Picture 2" descr="https://ds05.infourok.ru/uploads/ex/0551/00059718-bab41b17/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90" y="687957"/>
            <a:ext cx="6259294" cy="48533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31724" y="5442439"/>
            <a:ext cx="3773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Заключительный хор «Славься»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365761" y="548681"/>
            <a:ext cx="5974654" cy="18158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Цель: </a:t>
            </a:r>
            <a:r>
              <a:rPr lang="ru-RU" altLang="ru-RU" sz="2000" b="1" dirty="0">
                <a:solidFill>
                  <a:srgbClr val="002060"/>
                </a:solidFill>
              </a:rPr>
              <a:t>знакомство с </a:t>
            </a:r>
            <a:r>
              <a:rPr lang="ru-RU" sz="2000" b="1" dirty="0">
                <a:solidFill>
                  <a:srgbClr val="002060"/>
                </a:solidFill>
              </a:rPr>
              <a:t> героическими страницами отечественной истории, ее героями, которые оставили глубокий след как миротворцы, талантливые военачальники, молитвенники.</a:t>
            </a:r>
            <a:endParaRPr lang="ru-RU" altLang="ru-RU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       Задачи: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5179" y="2540682"/>
            <a:ext cx="112768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Формирование представления о гражданском долге, мужестве, героизме, ответственности перед обществом, семьёй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Способствовать сохранению памяти о героических страницах отечественной истории, ее героях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Способствовать глубокому осознанию учащимися гражданского и воинского долга перед своим Отечеством, воспитанию готовности к службе в Вооруженных силах РФ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Воспитывать чувство ответственности за свои слова и поступки, силу воли, умение преодолевать трудности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1326" y="171190"/>
            <a:ext cx="4738984" cy="2369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23996">
            <a:off x="8652172" y="255103"/>
            <a:ext cx="3481539" cy="15934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9965/a2a76373-1a4e-4277-8573-097c0add491e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0804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810446" y="308492"/>
            <a:ext cx="338155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Памятник</a:t>
            </a:r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Минину</a:t>
            </a:r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Пожарскому</a:t>
            </a:r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—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скульптурный монумент, посвящённый предводителям Второго народного ополчения 1612 года,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также окончанию Смутного времени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изгнанию польских интервентов из России. 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Является первым крупным скульптурным 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памятником в Москве. Выполнен по проекту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архитектора Ивана </a:t>
            </a:r>
            <a:r>
              <a:rPr lang="ru-RU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Мартоса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1818 году.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390667" y="787793"/>
            <a:ext cx="7036677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Начиная с незапамятных времен, русский солдат и матрос служат не ради чести и славы своей,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  в интересах государства Российского.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Петр 1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обращался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к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русским воинам перед Полтавской битвой: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"Вот пришел час, который решит судьбу Отечества.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так  не должны вы помышлять, что сражаетесь за Петра, но за государство, Петру, врученное, за род свой, за Отечество... А о Петре ведайте, что ему жизнь его не дорога, только, бы жила Россия в блаженстве и славе, для благосостояния вашего".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62469" name="Picture 5" descr="Предпросмотр - Схема вышивки &quot;Петр I&quot; - Схемы вышивки - Владлена - Авторы - Портал &quot;Вышивка крестом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5105" y="765034"/>
            <a:ext cx="3971069" cy="512680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329965" y="199237"/>
            <a:ext cx="128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17-18 век.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1771637/37004e4f-c4af-4938-b4d6-8e413b0642ff/s1200?webp=false"/>
          <p:cNvPicPr>
            <a:picLocks noChangeAspect="1" noChangeArrowheads="1"/>
          </p:cNvPicPr>
          <p:nvPr/>
        </p:nvPicPr>
        <p:blipFill>
          <a:blip r:embed="rId2" cstate="print"/>
          <a:srcRect l="8211"/>
          <a:stretch>
            <a:fillRect/>
          </a:stretch>
        </p:blipFill>
        <p:spPr bwMode="auto">
          <a:xfrm>
            <a:off x="4528869" y="206257"/>
            <a:ext cx="7418716" cy="57967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752454"/>
            <a:ext cx="5541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Русский флот во главе со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святым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ФЕОДОРОМ УШАКОВЫМ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бил в южных морях турецкие армады.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4211" y="6159259"/>
            <a:ext cx="1674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1745 – 1817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698485"/>
            <a:ext cx="6096000" cy="30675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потерял в боях ни одного корабля,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 один его подчинённый не попал в плен.</a:t>
            </a:r>
            <a:endParaRPr lang="ru-RU" sz="2000" b="1" baseline="30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baseline="30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Ушаков одержал победу в 43 морских сражениях и ни одного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поражения не потерпел.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(Русской православной церковью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причислен к лику святых, как праведный воин Феодор Ушаков в  2004 г.)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95162" y="250166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18-19 в.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ИМН УШАКОВУ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0749" y="-9938"/>
            <a:ext cx="9422294" cy="6867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cdn2.arhivurokov.ru/multiurok/html/2018/06/18/s_5b2799b36ce51/919239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556" y="158628"/>
            <a:ext cx="7395650" cy="6541111"/>
          </a:xfrm>
          <a:prstGeom prst="rect">
            <a:avLst/>
          </a:prstGeom>
          <a:noFill/>
        </p:spPr>
      </p:pic>
      <p:pic>
        <p:nvPicPr>
          <p:cNvPr id="54276" name="Picture 4" descr="https://ds02.infourok.ru/uploads/ex/0eb4/00087323-d9cbd8c3/hello_html_m21444285.jpg"/>
          <p:cNvPicPr>
            <a:picLocks noChangeAspect="1" noChangeArrowheads="1"/>
          </p:cNvPicPr>
          <p:nvPr/>
        </p:nvPicPr>
        <p:blipFill>
          <a:blip r:embed="rId3" cstate="print"/>
          <a:srcRect b="5605"/>
          <a:stretch>
            <a:fillRect/>
          </a:stretch>
        </p:blipFill>
        <p:spPr bwMode="auto">
          <a:xfrm>
            <a:off x="8342043" y="849014"/>
            <a:ext cx="3304522" cy="40680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729268" y="5728742"/>
            <a:ext cx="42873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 </a:t>
            </a:r>
            <a:r>
              <a:rPr lang="ru-RU" sz="2400" b="1" u="sng" dirty="0">
                <a:solidFill>
                  <a:srgbClr val="C00000"/>
                </a:solidFill>
              </a:rPr>
              <a:t>Первый полный кавалер </a:t>
            </a:r>
          </a:p>
          <a:p>
            <a:pPr algn="ctr"/>
            <a:r>
              <a:rPr lang="ru-RU" sz="2400" b="1" u="sng" dirty="0">
                <a:solidFill>
                  <a:srgbClr val="C00000"/>
                </a:solidFill>
              </a:rPr>
              <a:t>ордена </a:t>
            </a:r>
            <a:r>
              <a:rPr lang="ru-RU" sz="2800" b="1" u="sng" dirty="0">
                <a:solidFill>
                  <a:srgbClr val="C00000"/>
                </a:solidFill>
              </a:rPr>
              <a:t>Святого Георгия.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87132" y="5080958"/>
            <a:ext cx="1554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М.И.КУТУЗОВ</a:t>
            </a:r>
          </a:p>
          <a:p>
            <a:r>
              <a:rPr lang="ru-RU" b="1" dirty="0">
                <a:solidFill>
                  <a:srgbClr val="002060"/>
                </a:solidFill>
              </a:rPr>
              <a:t>1745 – 1813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45328" y="172529"/>
            <a:ext cx="9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 век.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https://pbs.twimg.com/ext_tw_video_thumb/1121060668847923205/pu/img/NOFgouNX_EZ3Uxr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317857" y="120769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 в.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https://f1.mylove.ru/T_4cBGQxd2pTDfX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909" y="0"/>
            <a:ext cx="9120985" cy="68340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6"/>
          <p:cNvSpPr txBox="1">
            <a:spLocks noChangeArrowheads="1"/>
          </p:cNvSpPr>
          <p:nvPr/>
        </p:nvSpPr>
        <p:spPr bwMode="auto">
          <a:xfrm>
            <a:off x="2317906" y="4987446"/>
            <a:ext cx="72998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</a:rPr>
              <a:t>Чистая совесть, честный поступок,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</a:rPr>
              <a:t>ответственность за принятые решения.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" y="1124745"/>
            <a:ext cx="10062633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ЧЕРТЫ   МУЖЕСТВЕННОСТИ:</a:t>
            </a:r>
          </a:p>
          <a:p>
            <a:pPr algn="ctr">
              <a:defRPr/>
            </a:pP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Способность защищать.</a:t>
            </a: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Способность принимать решения.</a:t>
            </a: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Способность отвечать за каждое решение</a:t>
            </a:r>
          </a:p>
        </p:txBody>
      </p:sp>
      <p:pic>
        <p:nvPicPr>
          <p:cNvPr id="28677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13" y="115888"/>
            <a:ext cx="5435404" cy="325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381" y="404664"/>
            <a:ext cx="5079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Что такое МУЖЕСТВЕННОСТЬ? </a:t>
            </a:r>
          </a:p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Сделаем вывод: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7494" y="4235896"/>
            <a:ext cx="9592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</a:rPr>
              <a:t>Что являются духовным основанием мужества?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938" y="1004313"/>
            <a:ext cx="5380561" cy="769441"/>
          </a:xfrm>
          <a:prstGeom prst="rect">
            <a:avLst/>
          </a:prstGeom>
          <a:noFill/>
          <a:effectLst>
            <a:outerShdw blurRad="1270000" dist="2540000" dir="21540000" sx="200000" sy="200000" algn="bl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50800" dist="38100" dir="18900000" algn="bl" rotWithShape="0">
                    <a:srgbClr val="FFFF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Патриотизм – это </a:t>
            </a:r>
          </a:p>
        </p:txBody>
      </p:sp>
      <p:pic>
        <p:nvPicPr>
          <p:cNvPr id="52226" name="Picture 2" descr="ÐÐ°ÑÑÐ¸Ð½ÐºÐ¸ Ð¿Ð¾ Ð·Ð°Ð¿ÑÐ¾ÑÑ Ð¿Ð°ÑÑÐ¸Ð¾ÑÐ¸Ð·Ð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1624" y="179745"/>
            <a:ext cx="5474658" cy="34638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92022" y="3719120"/>
            <a:ext cx="9694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Преданность и любовь к своему Отечеству,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99794" y="4360959"/>
            <a:ext cx="4097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 своему народу,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9453" y="5117096"/>
            <a:ext cx="9772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готовность к любым жертвам и подвигам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07023" y="5794104"/>
            <a:ext cx="71475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 имя интересов своей Родины.</a:t>
            </a:r>
          </a:p>
          <a:p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rostov.mk.ru/upload/iblock_mk/475/9c/7e/b2/DETAIL_PICTURE_548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59" y="142852"/>
            <a:ext cx="11811083" cy="64294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24497" y="285729"/>
            <a:ext cx="63817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каждый из святых воинов,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входящих в череду исторических образов, становится надёжным путеводителем, помогает современному  человеку сначала вспомнить героев, а затем указывает верную дорогу в будущее.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527051" y="452438"/>
            <a:ext cx="1109133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99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chemeClr val="tx2"/>
                </a:solidFill>
                <a:latin typeface="Arial" panose="020B0604020202020204" pitchFamily="34" charset="0"/>
              </a:rPr>
              <a:t>В юности пробуждается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i="1" dirty="0">
                <a:solidFill>
                  <a:srgbClr val="CC0000"/>
                </a:solidFill>
                <a:latin typeface="Arial" panose="020B0604020202020204" pitchFamily="34" charset="0"/>
              </a:rPr>
              <a:t>ЖАЖДА  ПОДВИГА,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panose="020B0604020202020204" pitchFamily="34" charset="0"/>
              </a:rPr>
              <a:t> которая впоследствии будет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panose="020B0604020202020204" pitchFamily="34" charset="0"/>
              </a:rPr>
              <a:t> основанием  </a:t>
            </a:r>
            <a:r>
              <a:rPr lang="ru-RU" altLang="ru-RU" sz="2400" b="1" i="1" u="sng" dirty="0">
                <a:solidFill>
                  <a:srgbClr val="C00000"/>
                </a:solidFill>
                <a:latin typeface="Arial" panose="020B0604020202020204" pitchFamily="34" charset="0"/>
              </a:rPr>
              <a:t>МУЖЕСТВЕННОСТИ.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i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panose="020B0604020202020204" pitchFamily="34" charset="0"/>
              </a:rPr>
              <a:t> Укрепляется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САМОСТОЯТЕЛЬНОСТЬ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panose="020B0604020202020204" pitchFamily="34" charset="0"/>
              </a:rPr>
              <a:t> и</a:t>
            </a:r>
            <a:r>
              <a:rPr lang="ru-RU" altLang="ru-RU" sz="24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chemeClr val="tx2"/>
                </a:solidFill>
                <a:latin typeface="Arial" panose="020B0604020202020204" pitchFamily="34" charset="0"/>
              </a:rPr>
              <a:t>видение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ЦЕЛЕСООБРАЗНОСТИ   </a:t>
            </a:r>
            <a:endParaRPr lang="ru-RU" altLang="ru-RU" sz="2400" b="1" i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panose="020B0604020202020204" pitchFamily="34" charset="0"/>
              </a:rPr>
              <a:t> своей деятельности.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panose="020B0604020202020204" pitchFamily="34" charset="0"/>
              </a:rPr>
              <a:t> Появляются собственные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ИДЕИ и УБЕЖДЕНИЯ.</a:t>
            </a:r>
          </a:p>
        </p:txBody>
      </p:sp>
      <p:pic>
        <p:nvPicPr>
          <p:cNvPr id="26628" name="Picture 11" descr="2011-01-18 17-47-00_00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973">
            <a:off x="7374054" y="335793"/>
            <a:ext cx="4134656" cy="4898137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Прямоугольник 1"/>
          <p:cNvSpPr>
            <a:spLocks noChangeArrowheads="1"/>
          </p:cNvSpPr>
          <p:nvPr/>
        </p:nvSpPr>
        <p:spPr bwMode="auto">
          <a:xfrm>
            <a:off x="431371" y="5589240"/>
            <a:ext cx="8525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Поступок - поступь – совесть - мужество</a:t>
            </a:r>
          </a:p>
        </p:txBody>
      </p:sp>
      <p:sp>
        <p:nvSpPr>
          <p:cNvPr id="2" name="Звезда: 5 точек 1">
            <a:hlinkClick r:id="rId3" action="ppaction://hlinkpres?slideindex=1&amp;slidetitle="/>
          </p:cNvPr>
          <p:cNvSpPr/>
          <p:nvPr/>
        </p:nvSpPr>
        <p:spPr>
          <a:xfrm>
            <a:off x="6513623" y="4135378"/>
            <a:ext cx="1921933" cy="12239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7852" y="43480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героическом прошлом Родины мы черпаем силу для новых свершений, для равнения на подвиги отцов и дедов.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Они в свое время сделали все, что смогли для защиты и процветания России.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Скоро придёт и ваш черед выполнить свой долг перед Отчизной — стать в ряды ее защитников. </a:t>
            </a:r>
          </a:p>
        </p:txBody>
      </p:sp>
      <p:pic>
        <p:nvPicPr>
          <p:cNvPr id="66562" name="Picture 2" descr="Военный парад. День Победы 9 мая. Прохождение войск Российской армии. Идут курсанты военного училища; фото 2482462, фотограф Оле"/>
          <p:cNvPicPr>
            <a:picLocks noChangeAspect="1" noChangeArrowheads="1"/>
          </p:cNvPicPr>
          <p:nvPr/>
        </p:nvPicPr>
        <p:blipFill>
          <a:blip r:embed="rId2" cstate="print"/>
          <a:srcRect l="13504" r="2096" b="16289"/>
          <a:stretch>
            <a:fillRect/>
          </a:stretch>
        </p:blipFill>
        <p:spPr bwMode="auto">
          <a:xfrm>
            <a:off x="7101626" y="299207"/>
            <a:ext cx="4630696" cy="2961577"/>
          </a:xfrm>
          <a:prstGeom prst="rect">
            <a:avLst/>
          </a:prstGeom>
          <a:noFill/>
        </p:spPr>
      </p:pic>
      <p:pic>
        <p:nvPicPr>
          <p:cNvPr id="66564" name="Picture 4" descr="Нужна ли армия России. Комментарии : Дневники на К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304214" y="2693626"/>
            <a:ext cx="5320208" cy="354471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096000" y="355011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Во все века Российские</a:t>
            </a:r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мужи,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Своим геройством в войнах побеждали,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Все - офицеры, конюхи, пажи,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За честь России - жизни отдавали.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И в Вас Российский дух не</a:t>
            </a:r>
            <a:endParaRPr lang="en-US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ослабел,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Мы видим в Вас героев прошлых, славных,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Вы совершите много нужных дел,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достойных дел,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Для всей державы!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азманов РОССИЯ (convert-video-online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9044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лавься! М И  Глинка, хор из оперы Иван Сусанин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354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186032/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4"/>
          <p:cNvSpPr>
            <a:spLocks noChangeArrowheads="1"/>
          </p:cNvSpPr>
          <p:nvPr/>
        </p:nvSpPr>
        <p:spPr bwMode="auto">
          <a:xfrm>
            <a:off x="529168" y="1498600"/>
            <a:ext cx="1171363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C00000"/>
                </a:solidFill>
                <a:latin typeface="Arial" panose="020B0604020202020204" pitchFamily="34" charset="0"/>
              </a:rPr>
              <a:t>ДЛЯ ЧЕГО?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219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6"/>
          <a:stretch>
            <a:fillRect/>
          </a:stretch>
        </p:blipFill>
        <p:spPr bwMode="auto">
          <a:xfrm>
            <a:off x="5712884" y="1483743"/>
            <a:ext cx="6290079" cy="342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264585" y="514351"/>
            <a:ext cx="2360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u="sng" dirty="0">
                <a:solidFill>
                  <a:srgbClr val="C00000"/>
                </a:solidFill>
              </a:rPr>
              <a:t>ВОЗМУЖАТЬ</a:t>
            </a:r>
            <a:r>
              <a:rPr lang="ru-RU" altLang="ru-RU" sz="2400" b="1" dirty="0">
                <a:solidFill>
                  <a:srgbClr val="C00000"/>
                </a:solidFill>
              </a:rPr>
              <a:t> -</a:t>
            </a:r>
            <a:endParaRPr lang="ru-RU" altLang="ru-RU" sz="2400" dirty="0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36385" y="514351"/>
            <a:ext cx="3956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i="1" dirty="0">
                <a:solidFill>
                  <a:srgbClr val="002060"/>
                </a:solidFill>
              </a:rPr>
              <a:t>достигнуть зрелости, </a:t>
            </a:r>
            <a:endParaRPr lang="ru-RU" altLang="ru-RU" sz="240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8096251" y="519113"/>
            <a:ext cx="3165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rgbClr val="C00000"/>
                </a:solidFill>
              </a:rPr>
              <a:t> </a:t>
            </a:r>
            <a:r>
              <a:rPr lang="ru-RU" altLang="ru-RU" sz="2400" b="1" i="1">
                <a:solidFill>
                  <a:srgbClr val="002060"/>
                </a:solidFill>
              </a:rPr>
              <a:t>стать взрослым, </a:t>
            </a:r>
            <a:endParaRPr lang="ru-RU" altLang="ru-RU" sz="240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09601" y="1038226"/>
            <a:ext cx="4890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i="1">
                <a:solidFill>
                  <a:srgbClr val="002060"/>
                </a:solidFill>
              </a:rPr>
              <a:t>достичь духовной зрелости.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19667" y="1560513"/>
            <a:ext cx="4084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i="1" dirty="0">
                <a:solidFill>
                  <a:srgbClr val="002060"/>
                </a:solidFill>
              </a:rPr>
              <a:t>Быть МУЖЕСТВЕННЫМ.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57767" y="5503864"/>
            <a:ext cx="59219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rgbClr val="002060"/>
                </a:solidFill>
              </a:rPr>
              <a:t>Чтобы  приобрести жизненный опыт.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19667" y="4962526"/>
            <a:ext cx="912071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002060"/>
                </a:solidFill>
              </a:rPr>
              <a:t>Чтобы быть главой семьи – мужем, отцом.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800100" y="6045201"/>
            <a:ext cx="44959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C00000"/>
                </a:solidFill>
              </a:rPr>
              <a:t>Чтобы защищать Отечество</a:t>
            </a:r>
            <a:endParaRPr lang="ru-RU" alt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4" descr="http://hram-george.ru/img/342859_1600/george_victorious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98" y="3165675"/>
            <a:ext cx="3738564" cy="342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-74083" y="158751"/>
            <a:ext cx="1339426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     «Мужчина», «Муж», «Мужать»,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                                 «Мужественный», «Мужество»…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5826177" y="4254066"/>
            <a:ext cx="60434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В Русской армии именно </a:t>
            </a: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за мужество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давался в награду орден –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Георгиевский крест: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за храбрость, отвагу, за подвиг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на поле брани.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739131" y="1969076"/>
            <a:ext cx="48184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Святой Георгий Победоносец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является небесным покровителем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мужественных людей.</a:t>
            </a:r>
          </a:p>
        </p:txBody>
      </p:sp>
      <p:sp>
        <p:nvSpPr>
          <p:cNvPr id="23559" name="Прямоугольник 1"/>
          <p:cNvSpPr>
            <a:spLocks noChangeArrowheads="1"/>
          </p:cNvSpPr>
          <p:nvPr/>
        </p:nvSpPr>
        <p:spPr bwMode="auto">
          <a:xfrm>
            <a:off x="110067" y="941388"/>
            <a:ext cx="87947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     </a:t>
            </a:r>
            <a:r>
              <a:rPr lang="ru-RU" altLang="ru-RU" sz="2000" b="1" dirty="0">
                <a:solidFill>
                  <a:srgbClr val="002060"/>
                </a:solidFill>
              </a:rPr>
              <a:t>Что объединяет эти слова?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6667" y="1341439"/>
            <a:ext cx="3234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3200" b="1" dirty="0">
                <a:solidFill>
                  <a:srgbClr val="C00000"/>
                </a:solidFill>
              </a:rPr>
              <a:t>Духовный смысл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im0-tub-ru.yandex.net/i?id=d1a664e2f97e0163f99a798dfa6c1054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4" b="98080" l="9958" r="95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64" y="416179"/>
            <a:ext cx="2633471" cy="33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02163" y="-97042"/>
            <a:ext cx="635627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Народное предание гласит: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одная земля может накормить человека своим хлебом, напоить водой из своих родников, но защитить сама себя она не может. </a:t>
            </a:r>
            <a:endParaRPr kumimoji="0" lang="en-US" sz="2000" b="1" i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Это святое дело тех, кто ест хлеб родной земли, пьет ее воду, дышит ее воздухом и проникается ее красотой.»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Вот почему профессия воина,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защитника Отечества всегда была,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есть и будет почетной на Руси.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1445" name="Picture 5" descr="70 лет войскам правительственной связи / Наши поздравления / ПриветСочи.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264" y="4000499"/>
            <a:ext cx="4654856" cy="2525623"/>
          </a:xfrm>
          <a:prstGeom prst="rect">
            <a:avLst/>
          </a:prstGeom>
          <a:noFill/>
        </p:spPr>
      </p:pic>
      <p:pic>
        <p:nvPicPr>
          <p:cNvPr id="7" name="Picture 15" descr="Scan0057"/>
          <p:cNvPicPr>
            <a:picLocks noChangeAspect="1" noChangeArrowheads="1"/>
          </p:cNvPicPr>
          <p:nvPr/>
        </p:nvPicPr>
        <p:blipFill>
          <a:blip r:embed="rId3" cstate="print"/>
          <a:srcRect l="12328" t="1320" r="5080" b="18317"/>
          <a:stretch>
            <a:fillRect/>
          </a:stretch>
        </p:blipFill>
        <p:spPr bwMode="auto">
          <a:xfrm>
            <a:off x="7136485" y="418631"/>
            <a:ext cx="4742089" cy="59390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68392" dir="9491915" algn="ctr" rotWithShape="0">
              <a:srgbClr val="0070C0"/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Есть такая профессия  - Родину защищать!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9839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ts1.mm.bing.net/th?&amp;id=HN.607998706111352577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404664"/>
            <a:ext cx="10911728" cy="61664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16495" y="1883440"/>
            <a:ext cx="53340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Русь непрерывно воевала, защищала свою родную землю от неисчислимых захватчиков:   первые киевские князья бились с Византией и хазарами,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святой князь Борис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 главе  княжеской дружины воевал с печенегами.</a:t>
            </a:r>
          </a:p>
        </p:txBody>
      </p:sp>
      <p:pic>
        <p:nvPicPr>
          <p:cNvPr id="14338" name="Picture 2" descr="https://www.christ-familie.eu/media/catalog/product/cache/2/thumbnail/9df78eab33525d08d6e5fb8d27136e95/3/0/30455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0310" y="116632"/>
            <a:ext cx="3072341" cy="33770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964173" y="198407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11 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6831" y="472498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 протяжении многих веков нашему народу приходилось вести борьбу с чужеземными захватчиками за свое национальное существование и независимость. </a:t>
            </a:r>
            <a:endParaRPr lang="en-US" sz="2000" b="1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07493" y="1038480"/>
            <a:ext cx="45720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Владимир Мономах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 непримиримым врагом половцев,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стойким защитником Руси.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раз он вместе со своими сыновьями и племянниками отражал их набеги. 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В Русской Православной Церкви почитается как  </a:t>
            </a:r>
            <a:r>
              <a:rPr lang="ru-RU" sz="2800" b="1" dirty="0">
                <a:solidFill>
                  <a:srgbClr val="C00000"/>
                </a:solidFill>
              </a:rPr>
              <a:t>благоверный князь в соборе Всех святых в земле Русской просиявших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s://ds04.infourok.ru/uploads/ex/058c/0009b603-c3b9c9ad/img6.jpg"/>
          <p:cNvPicPr>
            <a:picLocks noChangeAspect="1" noChangeArrowheads="1"/>
          </p:cNvPicPr>
          <p:nvPr/>
        </p:nvPicPr>
        <p:blipFill>
          <a:blip r:embed="rId2" cstate="print"/>
          <a:srcRect l="50940" t="5093" b="11637"/>
          <a:stretch>
            <a:fillRect/>
          </a:stretch>
        </p:blipFill>
        <p:spPr bwMode="auto">
          <a:xfrm>
            <a:off x="957534" y="301925"/>
            <a:ext cx="3925018" cy="49965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7969" y="5434641"/>
            <a:ext cx="2934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Владимир Мономах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Великий князь киевский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1053 – 1125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24227" y="181155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11-12 век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e528b9c-c03d-45d3-a08f-6e77188430e0">7QTD6YHHN6JS-815-642</_dlc_DocId>
    <_dlc_DocIdUrl xmlns="2e528b9c-c03d-45d3-a08f-6e77188430e0">
      <Url>http://www.eduportal44.ru/Sudislavl/Raslovo/_layouts/15/DocIdRedir.aspx?ID=7QTD6YHHN6JS-815-642</Url>
      <Description>7QTD6YHHN6JS-815-642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1D24048E9DCB74EB457E6DE533A883E" ma:contentTypeVersion="0" ma:contentTypeDescription="Создание документа." ma:contentTypeScope="" ma:versionID="3181fec90605f7461aea35030905d1ce">
  <xsd:schema xmlns:xsd="http://www.w3.org/2001/XMLSchema" xmlns:xs="http://www.w3.org/2001/XMLSchema" xmlns:p="http://schemas.microsoft.com/office/2006/metadata/properties" xmlns:ns2="2e528b9c-c03d-45d3-a08f-6e77188430e0" targetNamespace="http://schemas.microsoft.com/office/2006/metadata/properties" ma:root="true" ma:fieldsID="43fac9d1b32daa4ddda252b860e50d62" ns2:_="">
    <xsd:import namespace="2e528b9c-c03d-45d3-a08f-6e77188430e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528b9c-c03d-45d3-a08f-6e77188430e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99A050-A950-4E33-8497-5D410B2DD2F9}"/>
</file>

<file path=customXml/itemProps2.xml><?xml version="1.0" encoding="utf-8"?>
<ds:datastoreItem xmlns:ds="http://schemas.openxmlformats.org/officeDocument/2006/customXml" ds:itemID="{13DA43B1-2142-4B36-8490-5ED4EDEAEAAF}"/>
</file>

<file path=customXml/itemProps3.xml><?xml version="1.0" encoding="utf-8"?>
<ds:datastoreItem xmlns:ds="http://schemas.openxmlformats.org/officeDocument/2006/customXml" ds:itemID="{32A2F1FA-36BA-4E51-AB51-07B5069DB97B}"/>
</file>

<file path=customXml/itemProps4.xml><?xml version="1.0" encoding="utf-8"?>
<ds:datastoreItem xmlns:ds="http://schemas.openxmlformats.org/officeDocument/2006/customXml" ds:itemID="{6765A9C5-8454-41D1-9EFE-913607DD2ECA}"/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1031</Words>
  <Application>Microsoft Office PowerPoint</Application>
  <PresentationFormat>Широкоэкранный</PresentationFormat>
  <Paragraphs>191</Paragraphs>
  <Slides>33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</dc:creator>
  <cp:lastModifiedBy>Пользователь</cp:lastModifiedBy>
  <cp:revision>148</cp:revision>
  <dcterms:created xsi:type="dcterms:W3CDTF">2019-08-29T17:32:20Z</dcterms:created>
  <dcterms:modified xsi:type="dcterms:W3CDTF">2020-07-22T15:51:11Z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0x01010091D24048E9DCB74EB457E6DE533A883E</vt:lpwstr>
  </property>
  <property fmtid="{D5CDD505-2E9C-101B-9397-08002B2CF9AE}" pid="3" name="_dlc_DocIdItemGuid">
    <vt:lpwstr>f96290a3-239a-42f7-a07f-97386934af00</vt:lpwstr>
  </property>
</Properties>
</file>