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88" r:id="rId4"/>
    <p:sldId id="289" r:id="rId5"/>
    <p:sldId id="286" r:id="rId6"/>
    <p:sldId id="292" r:id="rId7"/>
    <p:sldId id="287" r:id="rId8"/>
    <p:sldId id="290" r:id="rId9"/>
    <p:sldId id="285" r:id="rId10"/>
    <p:sldId id="291" r:id="rId11"/>
    <p:sldId id="280" r:id="rId12"/>
    <p:sldId id="284" r:id="rId13"/>
    <p:sldId id="281" r:id="rId14"/>
    <p:sldId id="283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0AC728-4B8E-402F-9B01-91B0005103EB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21AA-D56C-4E30-A06A-9297EC4ED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041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46077C-F133-4C02-BC9E-1BDAFCFAB2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111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315C-31E2-444F-94C6-0C9ECE432A5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2DF7-45BB-4D54-A045-7415F96D6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2F2F-E742-4AC4-83F9-B5C9905BCF59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0CCF-8F8B-476A-A943-91AB8404C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AC213-8870-41D6-8D79-21D4DFF95114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D425-57C6-4E30-A258-7B9155719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F5B6-6AB5-4A7C-8BDF-879641498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7863-926E-4380-85C5-A8DB57B7EF20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2F42-102C-42C1-B181-38D63DCD7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A779-4502-4E9D-8E36-39EE813C6E32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F279-6353-4573-97F7-C46503256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A86C-20AA-4571-93D7-CB0D08C6A3CD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47AB-3C55-4022-BFF7-E3A25EF19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C92E-F21F-452A-9CAF-984552F7A02C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5FD4-241C-49A4-A3A4-F3BF25DE7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E2A6-8086-45ED-A6C5-FF903667FFF2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4D9C-8846-41D1-8CC7-90AAEFFFC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58B0-22D2-4E91-834F-C0930726C02E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C2AC-396D-4AA5-B916-17502B3AB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F596-1F3F-4100-B3F7-B96D2F936F10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B5A5-BBBC-4C0A-8C24-549E1FA31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B96B-F33B-40D0-A065-D98716C30524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8540-2171-4183-AE10-0CE1EABF3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B001B7-97E7-4670-894A-8620397FF930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F61EA0-994A-4E47-B717-9EDF03EB8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2916238" cy="2276475"/>
          </a:xfrm>
          <a:prstGeom prst="rect">
            <a:avLst/>
          </a:prstGeom>
          <a:solidFill>
            <a:srgbClr val="C2FF17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987675" y="0"/>
            <a:ext cx="6156325" cy="4581525"/>
          </a:xfrm>
          <a:prstGeom prst="rect">
            <a:avLst/>
          </a:prstGeom>
          <a:solidFill>
            <a:srgbClr val="FFFF5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 rot="-5400000">
            <a:off x="-477043" y="3393281"/>
            <a:ext cx="6858000" cy="7143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2203450"/>
            <a:ext cx="2916238" cy="2305050"/>
          </a:xfrm>
          <a:prstGeom prst="rect">
            <a:avLst/>
          </a:prstGeom>
          <a:solidFill>
            <a:srgbClr val="BFDF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3059832" y="1124744"/>
            <a:ext cx="5857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Принципы здорового питания школьников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 rot="-5400000">
            <a:off x="5679282" y="3393281"/>
            <a:ext cx="6858000" cy="7143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0" y="4508500"/>
            <a:ext cx="9144000" cy="7143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Documents and Settings\User\Рабочий стол\ПРАВИЛЬНОЕ ПИТАНИЕ\картинки\53413123,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272" y="4740000"/>
            <a:ext cx="3404753" cy="192936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ПРАВИЛЬНОЕ ПИТАНИЕ\картинки\534121,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687" y="4822328"/>
            <a:ext cx="2533539" cy="177964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ПРАВИЛЬНОЕ ПИТАНИЕ\картинки\1_1414583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75" y="4630328"/>
            <a:ext cx="2719311" cy="2039483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ПРАВИЛЬНОЕ ПИТАНИЕ\картинки\каникулы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" y="192024"/>
            <a:ext cx="2835692" cy="1921893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ПРАВИЛЬНОЕ ПИТАНИЕ\картинки\413510,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" y="2321448"/>
            <a:ext cx="2861103" cy="1994520"/>
          </a:xfrm>
          <a:prstGeom prst="rect">
            <a:avLst/>
          </a:prstGeom>
          <a:noFill/>
        </p:spPr>
      </p:pic>
    </p:spTree>
  </p:cSld>
  <p:clrMapOvr>
    <a:masterClrMapping/>
  </p:clrMapOvr>
  <p:transition advTm="12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ПРОДУКТЫ</a:t>
            </a:r>
            <a:endParaRPr lang="en-US" sz="2400" b="1" dirty="0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ДЛЯ ПОЛНОЦЕННОГО ПИТАНИЯ</a:t>
            </a:r>
            <a:endParaRPr lang="ru-RU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67544" y="1340768"/>
            <a:ext cx="38884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cs typeface="Arial" charset="0"/>
              </a:rPr>
              <a:t>Необходимые продукты в меню школьника:</a:t>
            </a:r>
            <a:endParaRPr lang="ru-RU" sz="1400" b="1" dirty="0" smtClean="0">
              <a:cs typeface="Arial" charset="0"/>
            </a:endParaRPr>
          </a:p>
          <a:p>
            <a:pPr algn="ctr"/>
            <a:endParaRPr lang="ru-RU" sz="1400" b="1" dirty="0" smtClean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хлеб; 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крупы;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картофель;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мед;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сухофрукты;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сахар.</a:t>
            </a:r>
            <a:endParaRPr lang="ru-RU" sz="2400" dirty="0">
              <a:cs typeface="Arial" charset="0"/>
            </a:endParaRPr>
          </a:p>
        </p:txBody>
      </p:sp>
      <p:pic>
        <p:nvPicPr>
          <p:cNvPr id="8194" name="Picture 2" descr="C:\Documents and Settings\User\Рабочий стол\ПРАВИЛЬНОЕ ПИТАНИЕ\картинки\моридлт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621356" cy="2119164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ПРАВИЛЬНОЕ ПИТАНИЕ\картинки\авчарпмольт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619850" cy="2415927"/>
          </a:xfrm>
          <a:prstGeom prst="rect">
            <a:avLst/>
          </a:prstGeom>
          <a:noFill/>
        </p:spPr>
      </p:pic>
      <p:pic>
        <p:nvPicPr>
          <p:cNvPr id="8197" name="Picture 5" descr="C:\Documents and Settings\User\Рабочий стол\ПРАВИЛЬНОЕ ПИТАНИЕ\картинки\-о-сахаре-e1471523093265-730x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09120"/>
            <a:ext cx="270498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ПРОДУКТЫ </a:t>
            </a:r>
            <a:endParaRPr lang="en-US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0" y="980728"/>
            <a:ext cx="532859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cs typeface="Arial" charset="0"/>
              </a:rPr>
              <a:t>Витамины и </a:t>
            </a:r>
            <a:r>
              <a:rPr lang="ru-RU" sz="3200" b="1" dirty="0" smtClean="0">
                <a:cs typeface="Arial" charset="0"/>
              </a:rPr>
              <a:t>минералы</a:t>
            </a:r>
            <a:endParaRPr lang="ru-RU" sz="3200" b="1" dirty="0">
              <a:cs typeface="Arial" charset="0"/>
            </a:endParaRPr>
          </a:p>
          <a:p>
            <a:pPr algn="just"/>
            <a:endParaRPr lang="ru-RU" dirty="0">
              <a:cs typeface="Arial" charset="0"/>
            </a:endParaRPr>
          </a:p>
          <a:p>
            <a:pPr algn="just"/>
            <a:r>
              <a:rPr lang="ru-RU" dirty="0">
                <a:cs typeface="Arial" charset="0"/>
              </a:rPr>
              <a:t>Продукты, содержащие основные необходимые витамины и минеральные вещества, обязательно должны присутствовать в рационе школьника для правильного функционирования и развития детского организма.</a:t>
            </a:r>
          </a:p>
          <a:p>
            <a:pPr algn="just"/>
            <a:endParaRPr lang="ru-RU" dirty="0">
              <a:cs typeface="Arial" charset="0"/>
            </a:endParaRPr>
          </a:p>
          <a:p>
            <a:pPr algn="just"/>
            <a:endParaRPr lang="ru-RU" dirty="0">
              <a:cs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3789040"/>
            <a:ext cx="3886200" cy="195262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Продукты, богатые витамином А: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морковь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зелень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</p:txBody>
      </p:sp>
      <p:pic>
        <p:nvPicPr>
          <p:cNvPr id="26629" name="Picture 42" descr="1211270276_petrush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500688" y="1071563"/>
            <a:ext cx="3429000" cy="2390775"/>
          </a:xfrm>
        </p:spPr>
      </p:pic>
      <p:pic>
        <p:nvPicPr>
          <p:cNvPr id="9219" name="Picture 3" descr="C:\Documents and Settings\User\Рабочий стол\ПРАВИЛЬНОЕ ПИТАНИЕ\картинки\квсарппишлотьд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79720"/>
            <a:ext cx="2520280" cy="1890210"/>
          </a:xfrm>
          <a:prstGeom prst="rect">
            <a:avLst/>
          </a:prstGeom>
          <a:noFill/>
        </p:spPr>
      </p:pic>
      <p:pic>
        <p:nvPicPr>
          <p:cNvPr id="26630" name="Picture 3" descr="n_kz_pomidor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081"/>
          <a:stretch>
            <a:fillRect/>
          </a:stretch>
        </p:blipFill>
        <p:spPr>
          <a:xfrm>
            <a:off x="6561219" y="4725144"/>
            <a:ext cx="2426189" cy="17644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ПРОДУКТЫ </a:t>
            </a:r>
            <a:endParaRPr lang="en-US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0" y="1071563"/>
            <a:ext cx="56435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cs typeface="Arial" charset="0"/>
              </a:rPr>
              <a:t>Продукты-источники витамина С:</a:t>
            </a:r>
          </a:p>
          <a:p>
            <a:r>
              <a:rPr lang="ru-RU" sz="3200">
                <a:cs typeface="Arial" charset="0"/>
              </a:rPr>
              <a:t>зелень петрушки и укропа ;</a:t>
            </a:r>
          </a:p>
          <a:p>
            <a:r>
              <a:rPr lang="ru-RU" sz="3200">
                <a:cs typeface="Arial" charset="0"/>
              </a:rPr>
              <a:t>помидоры ;</a:t>
            </a:r>
          </a:p>
          <a:p>
            <a:r>
              <a:rPr lang="ru-RU" sz="3200">
                <a:cs typeface="Arial" charset="0"/>
              </a:rPr>
              <a:t>черная и красная смородина ;</a:t>
            </a:r>
          </a:p>
          <a:p>
            <a:r>
              <a:rPr lang="ru-RU" sz="3200">
                <a:cs typeface="Arial" charset="0"/>
              </a:rPr>
              <a:t>красный болгарский перец;</a:t>
            </a:r>
          </a:p>
          <a:p>
            <a:r>
              <a:rPr lang="ru-RU" sz="3200">
                <a:cs typeface="Arial" charset="0"/>
              </a:rPr>
              <a:t>цитрусовые;</a:t>
            </a:r>
          </a:p>
          <a:p>
            <a:r>
              <a:rPr lang="ru-RU" sz="3200">
                <a:cs typeface="Arial" charset="0"/>
              </a:rPr>
              <a:t>картофель .</a:t>
            </a:r>
          </a:p>
          <a:p>
            <a:endParaRPr lang="ru-RU" sz="3200">
              <a:latin typeface="Calibri" pitchFamily="34" charset="0"/>
            </a:endParaRPr>
          </a:p>
        </p:txBody>
      </p:sp>
      <p:pic>
        <p:nvPicPr>
          <p:cNvPr id="10243" name="Picture 3" descr="C:\Documents and Settings\User\Рабочий стол\ПРАВИЛЬНОЕ ПИТАНИЕ\картинки\cit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730573" cy="1748706"/>
          </a:xfrm>
          <a:prstGeom prst="rect">
            <a:avLst/>
          </a:prstGeom>
          <a:noFill/>
        </p:spPr>
      </p:pic>
      <p:pic>
        <p:nvPicPr>
          <p:cNvPr id="10244" name="Picture 4" descr="C:\Documents and Settings\User\Рабочий стол\ПРАВИЛЬНОЕ ПИТАНИЕ\картинки\52432153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56992"/>
            <a:ext cx="3080404" cy="2310303"/>
          </a:xfrm>
          <a:prstGeom prst="rect">
            <a:avLst/>
          </a:prstGeom>
          <a:noFill/>
        </p:spPr>
      </p:pic>
      <p:pic>
        <p:nvPicPr>
          <p:cNvPr id="10245" name="Picture 5" descr="C:\Documents and Settings\User\Рабочий стол\ПРАВИЛЬНОЕ ПИТАНИЕ\картинки\54321654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517232"/>
            <a:ext cx="2167630" cy="1195934"/>
          </a:xfrm>
          <a:prstGeom prst="rect">
            <a:avLst/>
          </a:prstGeom>
          <a:noFill/>
        </p:spPr>
      </p:pic>
      <p:pic>
        <p:nvPicPr>
          <p:cNvPr id="10246" name="Picture 6" descr="C:\Documents and Settings\User\Рабочий стол\ПРАВИЛЬНОЕ ПИТАНИЕ\картинки\1k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517232"/>
            <a:ext cx="2548558" cy="120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ПРОДУКТЫ </a:t>
            </a:r>
            <a:endParaRPr lang="en-US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323528" y="1268760"/>
            <a:ext cx="478631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Arial" charset="0"/>
              </a:rPr>
              <a:t>Витамин Е содержится </a:t>
            </a:r>
            <a:r>
              <a:rPr lang="ru-RU" sz="2400" b="1" dirty="0" smtClean="0">
                <a:cs typeface="Arial" charset="0"/>
              </a:rPr>
              <a:t>в:</a:t>
            </a:r>
          </a:p>
          <a:p>
            <a:endParaRPr lang="ru-RU" sz="1400" b="1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печень; </a:t>
            </a:r>
            <a:endParaRPr lang="ru-RU" sz="2400" dirty="0">
              <a:cs typeface="Arial" charset="0"/>
            </a:endParaRPr>
          </a:p>
          <a:p>
            <a:r>
              <a:rPr lang="ru-RU" sz="2400" dirty="0" smtClean="0">
                <a:cs typeface="Arial" charset="0"/>
              </a:rPr>
              <a:t>яйца;</a:t>
            </a:r>
            <a:endParaRPr lang="ru-RU" sz="2400" dirty="0">
              <a:cs typeface="Arial" charset="0"/>
            </a:endParaRPr>
          </a:p>
          <a:p>
            <a:r>
              <a:rPr lang="ru-RU" sz="2400" dirty="0">
                <a:cs typeface="Arial" charset="0"/>
              </a:rPr>
              <a:t>пророщенные зерна пшеницы;</a:t>
            </a:r>
          </a:p>
          <a:p>
            <a:r>
              <a:rPr lang="ru-RU" sz="2400" dirty="0">
                <a:cs typeface="Arial" charset="0"/>
              </a:rPr>
              <a:t>овсяная и гречневая </a:t>
            </a:r>
            <a:r>
              <a:rPr lang="ru-RU" sz="2400" dirty="0" smtClean="0">
                <a:cs typeface="Arial" charset="0"/>
              </a:rPr>
              <a:t>крупы.</a:t>
            </a:r>
            <a:endParaRPr lang="ru-RU" sz="2400" dirty="0">
              <a:cs typeface="Arial" charset="0"/>
            </a:endParaRPr>
          </a:p>
        </p:txBody>
      </p:sp>
      <p:pic>
        <p:nvPicPr>
          <p:cNvPr id="11267" name="Picture 3" descr="C:\Documents and Settings\User\Рабочий стол\ПРАВИЛЬНОЕ ПИТАНИЕ\картинки\yay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779912" cy="2522754"/>
          </a:xfrm>
          <a:prstGeom prst="rect">
            <a:avLst/>
          </a:prstGeom>
          <a:noFill/>
        </p:spPr>
      </p:pic>
      <p:pic>
        <p:nvPicPr>
          <p:cNvPr id="11269" name="Picture 5" descr="C:\Documents and Settings\User\Рабочий стол\ПРАВИЛЬНОЕ ПИТАНИЕ\картинки\пчсрпмпплотрлж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727742" cy="2487935"/>
          </a:xfrm>
          <a:prstGeom prst="rect">
            <a:avLst/>
          </a:prstGeom>
          <a:noFill/>
        </p:spPr>
      </p:pic>
      <p:pic>
        <p:nvPicPr>
          <p:cNvPr id="11271" name="Picture 7" descr="C:\Documents and Settings\User\Рабочий стол\ПРАВИЛЬНОЕ ПИТАНИЕ\картинки\1458843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4320480" cy="2883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ПРОДУКТЫ </a:t>
            </a:r>
            <a:endParaRPr lang="en-US" sz="2400" b="1" dirty="0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ДЛЯ ПОЛНЕЦЕННОГО ПИТАНИЯ</a:t>
            </a:r>
            <a:endParaRPr lang="ru-RU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 flipH="1">
            <a:off x="467544" y="980728"/>
            <a:ext cx="357187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Продукты, богатые витаминами группы В</a:t>
            </a:r>
            <a:r>
              <a:rPr lang="ru-RU" sz="2400" b="1" dirty="0" smtClean="0">
                <a:latin typeface="Calibri" pitchFamily="34" charset="0"/>
              </a:rPr>
              <a:t>:</a:t>
            </a:r>
          </a:p>
          <a:p>
            <a:pPr algn="ctr"/>
            <a:endParaRPr lang="ru-RU" sz="1400" b="1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хлеб грубого </a:t>
            </a:r>
            <a:r>
              <a:rPr lang="ru-RU" sz="2400" dirty="0" smtClean="0">
                <a:latin typeface="Calibri" pitchFamily="34" charset="0"/>
              </a:rPr>
              <a:t>помола;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молоко;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творог;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печень;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сыр;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яйца;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капуста;</a:t>
            </a:r>
          </a:p>
          <a:p>
            <a:r>
              <a:rPr lang="ru-RU" sz="2400" dirty="0">
                <a:latin typeface="Calibri" pitchFamily="34" charset="0"/>
              </a:rPr>
              <a:t>яблоки;</a:t>
            </a:r>
          </a:p>
          <a:p>
            <a:r>
              <a:rPr lang="ru-RU" sz="2400" dirty="0">
                <a:latin typeface="Calibri" pitchFamily="34" charset="0"/>
              </a:rPr>
              <a:t>миндаль ; </a:t>
            </a:r>
          </a:p>
          <a:p>
            <a:r>
              <a:rPr lang="ru-RU" sz="2400" dirty="0">
                <a:latin typeface="Calibri" pitchFamily="34" charset="0"/>
              </a:rPr>
              <a:t>помидоры ; </a:t>
            </a:r>
          </a:p>
          <a:p>
            <a:r>
              <a:rPr lang="ru-RU" sz="2400" dirty="0">
                <a:latin typeface="Calibri" pitchFamily="34" charset="0"/>
              </a:rPr>
              <a:t>бобовые .</a:t>
            </a:r>
          </a:p>
        </p:txBody>
      </p:sp>
      <p:pic>
        <p:nvPicPr>
          <p:cNvPr id="29700" name="Picture 9" descr="20080616_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720"/>
          <a:stretch>
            <a:fillRect/>
          </a:stretch>
        </p:blipFill>
        <p:spPr>
          <a:xfrm>
            <a:off x="4857750" y="1071563"/>
            <a:ext cx="3643313" cy="2493962"/>
          </a:xfrm>
        </p:spPr>
      </p:pic>
      <p:pic>
        <p:nvPicPr>
          <p:cNvPr id="29701" name="Picture 38" descr="243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857750" y="3714750"/>
            <a:ext cx="3790950" cy="2481263"/>
          </a:xfrm>
        </p:spPr>
      </p:pic>
      <p:pic>
        <p:nvPicPr>
          <p:cNvPr id="29702" name="Picture 5" descr="Goro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870" r="8296" b="14545"/>
          <a:stretch>
            <a:fillRect/>
          </a:stretch>
        </p:blipFill>
        <p:spPr>
          <a:xfrm>
            <a:off x="2123728" y="3933056"/>
            <a:ext cx="2520280" cy="1945152"/>
          </a:xfrm>
        </p:spPr>
      </p:pic>
      <p:pic>
        <p:nvPicPr>
          <p:cNvPr id="1026" name="Picture 2" descr="C:\Documents and Settings\User\Рабочий стол\682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492896"/>
            <a:ext cx="2379315" cy="1586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85E00"/>
                </a:solidFill>
                <a:latin typeface="+mn-lt"/>
                <a:cs typeface="Times New Roman" pitchFamily="18" charset="0"/>
              </a:rPr>
              <a:t>РЕКОМЕНДАЦИИ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323528" y="1225689"/>
            <a:ext cx="43924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Arial" charset="0"/>
              </a:rPr>
              <a:t>В рационе школьника обязательно должны присутствовать продукты, содержащие необходимые для жизнедеятельности минеральные соли и микроэлементы: йод, железо, фтор, кобальт, селен, медь и другие. </a:t>
            </a:r>
          </a:p>
          <a:p>
            <a:pPr algn="just"/>
            <a:endParaRPr lang="ru-RU" sz="2000" dirty="0">
              <a:cs typeface="Arial" charset="0"/>
            </a:endParaRPr>
          </a:p>
          <a:p>
            <a:pPr algn="just"/>
            <a:r>
              <a:rPr lang="ru-RU" sz="2000" dirty="0">
                <a:cs typeface="Arial" charset="0"/>
              </a:rPr>
              <a:t>И, напоследок, одна из главных рекомендаций для организации питания детей: не кормите ребенка насильно! Детский организм способен самостоятельно определить оптимальные потребности в пищевых веществах и калориях.</a:t>
            </a:r>
          </a:p>
        </p:txBody>
      </p:sp>
      <p:pic>
        <p:nvPicPr>
          <p:cNvPr id="30724" name="Picture 40" descr="citronu_bummbas_l_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88" y="3929063"/>
            <a:ext cx="36480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8" descr="344530c2a76c"/>
          <p:cNvPicPr>
            <a:picLocks noChangeAspect="1" noChangeArrowheads="1"/>
          </p:cNvPicPr>
          <p:nvPr/>
        </p:nvPicPr>
        <p:blipFill>
          <a:blip r:embed="rId3" cstate="email">
            <a:lum bright="8000" contrast="3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88" y="1071563"/>
            <a:ext cx="36433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ПРИНЦИПЫ ЗДОРОВОГО ПИТАНИЯ ШКОЛЬНИКОВ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428625" y="714375"/>
            <a:ext cx="3999359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2000" b="1" dirty="0">
                <a:cs typeface="Arial" charset="0"/>
              </a:rPr>
              <a:t>Питание школьника должно быть </a:t>
            </a:r>
            <a:r>
              <a:rPr lang="ru-RU" sz="2000" b="1" dirty="0" smtClean="0">
                <a:cs typeface="Arial" charset="0"/>
              </a:rPr>
              <a:t>сбалансированным</a:t>
            </a:r>
            <a:endParaRPr lang="ru-RU" sz="2000" b="1" dirty="0">
              <a:cs typeface="Arial" charset="0"/>
            </a:endParaRPr>
          </a:p>
          <a:p>
            <a:pPr algn="just"/>
            <a:r>
              <a:rPr lang="ru-RU" dirty="0">
                <a:cs typeface="Arial" charset="0"/>
              </a:rPr>
              <a:t>          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pPr algn="just"/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</p:txBody>
      </p:sp>
      <p:pic>
        <p:nvPicPr>
          <p:cNvPr id="17412" name="Picture 32" descr="397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280"/>
          <a:stretch>
            <a:fillRect/>
          </a:stretch>
        </p:blipFill>
        <p:spPr>
          <a:xfrm>
            <a:off x="4643438" y="1143000"/>
            <a:ext cx="3968750" cy="2819400"/>
          </a:xfrm>
        </p:spPr>
      </p:pic>
      <p:pic>
        <p:nvPicPr>
          <p:cNvPr id="17413" name="Picture 44" descr="1185319748_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43438" y="4095750"/>
            <a:ext cx="3929062" cy="2476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ПРИНЦИПЫ ЗДОРОВОГО ПИТАНИЯ ШКОЛЬНИКОВ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611560" y="428625"/>
            <a:ext cx="367240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pPr algn="ctr"/>
            <a:r>
              <a:rPr lang="ru-RU" sz="2400" b="1" dirty="0">
                <a:cs typeface="Arial" charset="0"/>
              </a:rPr>
              <a:t>Питание школьника должно быть </a:t>
            </a:r>
            <a:r>
              <a:rPr lang="ru-RU" sz="2400" b="1" dirty="0" smtClean="0">
                <a:cs typeface="Arial" charset="0"/>
              </a:rPr>
              <a:t>оптимальным</a:t>
            </a:r>
            <a:endParaRPr lang="ru-RU" sz="2400" b="1" dirty="0">
              <a:cs typeface="Arial" charset="0"/>
            </a:endParaRPr>
          </a:p>
          <a:p>
            <a:pPr algn="just"/>
            <a:r>
              <a:rPr lang="ru-RU" sz="2400" b="1" dirty="0">
                <a:cs typeface="Arial" charset="0"/>
              </a:rPr>
              <a:t>         </a:t>
            </a:r>
            <a:r>
              <a:rPr lang="ru-RU" sz="2000" dirty="0">
                <a:cs typeface="Arial" charset="0"/>
              </a:rPr>
              <a:t>При составлении меню обязательно учитываются потребности организма, связанных с его ростом и развитием, с изменением условий внешней среды, с повышенной физической или эмоциональной нагрузкой. При оптимальной системе питания соблюдается баланс между поступлением и расходованием основных пищевых веществ.</a:t>
            </a:r>
          </a:p>
          <a:p>
            <a:endParaRPr lang="ru-RU" sz="2000" dirty="0">
              <a:latin typeface="Calibri" pitchFamily="34" charset="0"/>
            </a:endParaRPr>
          </a:p>
          <a:p>
            <a:endParaRPr lang="ru-RU" sz="2000" dirty="0">
              <a:latin typeface="Calibri" pitchFamily="34" charset="0"/>
            </a:endParaRPr>
          </a:p>
        </p:txBody>
      </p:sp>
      <p:pic>
        <p:nvPicPr>
          <p:cNvPr id="18436" name="Picture 2" descr="C:\Documents and Settings\Влад\Рабочий стол\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1124744"/>
            <a:ext cx="3608140" cy="3079728"/>
          </a:xfrm>
        </p:spPr>
      </p:pic>
      <p:pic>
        <p:nvPicPr>
          <p:cNvPr id="18437" name="Picture 3" descr="C:\Documents and Settings\Влад\Рабочий стол\творог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4365104"/>
            <a:ext cx="3561330" cy="2122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ПРИНЦИПЫ ЗДОРОВОГО ПИТАНИЯ ШКОЛЬНИКОВ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357188" y="-142875"/>
            <a:ext cx="450056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2800" b="1" dirty="0">
                <a:cs typeface="Arial" charset="0"/>
              </a:rPr>
              <a:t>Калорийность </a:t>
            </a:r>
            <a:r>
              <a:rPr lang="ru-RU" sz="2800" dirty="0">
                <a:cs typeface="Arial" charset="0"/>
              </a:rPr>
              <a:t>рациона школьника</a:t>
            </a:r>
            <a:r>
              <a:rPr lang="ru-RU" sz="2800" b="1" dirty="0">
                <a:cs typeface="Arial" charset="0"/>
              </a:rPr>
              <a:t> </a:t>
            </a:r>
            <a:r>
              <a:rPr lang="ru-RU" sz="2800" dirty="0">
                <a:cs typeface="Arial" charset="0"/>
              </a:rPr>
              <a:t>должна быть следующей:</a:t>
            </a:r>
          </a:p>
          <a:p>
            <a:pPr algn="just"/>
            <a:r>
              <a:rPr lang="ru-RU" sz="2800" dirty="0">
                <a:cs typeface="Arial" charset="0"/>
              </a:rPr>
              <a:t>7-10 лет – 2400 ккал</a:t>
            </a:r>
          </a:p>
          <a:p>
            <a:pPr algn="just"/>
            <a:r>
              <a:rPr lang="ru-RU" sz="2800" dirty="0">
                <a:cs typeface="Arial" charset="0"/>
              </a:rPr>
              <a:t>14-17лет – 2600-3000ккал</a:t>
            </a:r>
          </a:p>
          <a:p>
            <a:pPr algn="just"/>
            <a:r>
              <a:rPr lang="ru-RU" sz="2800" dirty="0">
                <a:cs typeface="Arial" charset="0"/>
              </a:rPr>
              <a:t> </a:t>
            </a:r>
          </a:p>
          <a:p>
            <a:pPr algn="just"/>
            <a:r>
              <a:rPr lang="ru-RU" sz="2800" dirty="0">
                <a:cs typeface="Arial" charset="0"/>
              </a:rPr>
              <a:t>Если ребенок занимается спортом, он должен получать на 300-500 ккал больше.</a:t>
            </a:r>
          </a:p>
          <a:p>
            <a:endParaRPr lang="ru-RU" sz="2000" dirty="0">
              <a:latin typeface="Calibri" pitchFamily="34" charset="0"/>
            </a:endParaRPr>
          </a:p>
        </p:txBody>
      </p:sp>
      <p:pic>
        <p:nvPicPr>
          <p:cNvPr id="19460" name="Picture 2" descr="C:\Documents and Settings\Влад\Рабочий стол\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143500" y="1184275"/>
            <a:ext cx="3562350" cy="2387600"/>
          </a:xfrm>
        </p:spPr>
      </p:pic>
      <p:pic>
        <p:nvPicPr>
          <p:cNvPr id="3074" name="Picture 2" descr="C:\Documents and Settings\User\Рабочий стол\ПРАВИЛЬНОЕ ПИТАНИЕ\картинки\65413265412,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68" y="4005064"/>
            <a:ext cx="3595614" cy="239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НЕОБХОДИМЫЕ ПРОДУКТЫ</a:t>
            </a:r>
            <a:endParaRPr lang="en-US" sz="2400" b="1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ДЛЯ ПОЛНОЦЕННОГО ПИТАНИЯ</a:t>
            </a:r>
            <a:endParaRPr lang="ru-RU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95536" y="928688"/>
            <a:ext cx="410502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cs typeface="Arial" charset="0"/>
              </a:rPr>
              <a:t>Белки</a:t>
            </a:r>
          </a:p>
          <a:p>
            <a:endParaRPr lang="ru-RU" sz="1200" dirty="0">
              <a:cs typeface="Arial" charset="0"/>
            </a:endParaRPr>
          </a:p>
          <a:p>
            <a:pPr algn="just"/>
            <a:r>
              <a:rPr lang="ru-RU" sz="2400" dirty="0">
                <a:cs typeface="Arial" charset="0"/>
              </a:rPr>
              <a:t>Самыми ценными для ребенка являются рыбный и молочный белок, который лучше всего усваивается детским организмом. На втором месте по качеству - мясной белок, на третьем – белок растительного происхождения.</a:t>
            </a:r>
          </a:p>
          <a:p>
            <a:pPr algn="just"/>
            <a:r>
              <a:rPr lang="ru-RU" sz="2400" dirty="0">
                <a:cs typeface="Arial" charset="0"/>
              </a:rPr>
              <a:t>Ежедневно школьник должен получать 75-90 г белка, из них 40-55 г животного происхождения.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</p:txBody>
      </p:sp>
      <p:pic>
        <p:nvPicPr>
          <p:cNvPr id="2050" name="Picture 2" descr="C:\Documents and Settings\User\Рабочий стол\ПРАВИЛЬНОЕ ПИТАНИЕ\картинки\7541425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596" y="1196752"/>
            <a:ext cx="4242146" cy="2376264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ПРАВИЛЬНОЕ ПИТАНИЕ\картинки\8765451854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528392" cy="2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НЕОБХОДИМЫЕ ПРОДУКТЫ </a:t>
            </a:r>
            <a:endParaRPr lang="en-US" sz="2400" b="1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  <a:endParaRPr lang="ru-RU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467544" y="928688"/>
            <a:ext cx="4461644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dirty="0">
              <a:latin typeface="Calibri" pitchFamily="34" charset="0"/>
            </a:endParaRPr>
          </a:p>
          <a:p>
            <a:r>
              <a:rPr lang="ru-RU" sz="2800" dirty="0">
                <a:cs typeface="Arial" charset="0"/>
              </a:rPr>
              <a:t>В рационе ребенка школьного возраста обязательно должны присутствовать следующие продукты:</a:t>
            </a:r>
          </a:p>
          <a:p>
            <a:r>
              <a:rPr lang="ru-RU" sz="2800" dirty="0">
                <a:cs typeface="Arial" charset="0"/>
              </a:rPr>
              <a:t>молоко или кисломолочные напитки ;</a:t>
            </a:r>
          </a:p>
          <a:p>
            <a:r>
              <a:rPr lang="ru-RU" sz="2800" dirty="0">
                <a:cs typeface="Arial" charset="0"/>
              </a:rPr>
              <a:t>творог ;</a:t>
            </a:r>
          </a:p>
          <a:p>
            <a:r>
              <a:rPr lang="ru-RU" sz="2800" dirty="0">
                <a:cs typeface="Arial" charset="0"/>
              </a:rPr>
              <a:t>сыр ;</a:t>
            </a:r>
          </a:p>
          <a:p>
            <a:r>
              <a:rPr lang="ru-RU" sz="2800" dirty="0">
                <a:cs typeface="Arial" charset="0"/>
              </a:rPr>
              <a:t>рыба ;</a:t>
            </a:r>
          </a:p>
          <a:p>
            <a:r>
              <a:rPr lang="ru-RU" sz="2800" dirty="0">
                <a:cs typeface="Arial" charset="0"/>
              </a:rPr>
              <a:t>мясные продукты ;</a:t>
            </a:r>
          </a:p>
          <a:p>
            <a:r>
              <a:rPr lang="ru-RU" sz="2800" dirty="0">
                <a:cs typeface="Arial" charset="0"/>
              </a:rPr>
              <a:t>яйца .</a:t>
            </a:r>
          </a:p>
        </p:txBody>
      </p:sp>
      <p:pic>
        <p:nvPicPr>
          <p:cNvPr id="4098" name="Picture 2" descr="C:\Documents and Settings\User\Рабочий стол\ПРАВИЛЬНОЕ ПИТАНИЕ\картинки\86451465126547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2900265" cy="2900265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ПРАВИЛЬНОЕ ПИТАНИЕ\картинки\геамопри олб 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999089" cy="224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 smtClean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ПРОДУКТЫ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ЗДОРОВОГО ПИТАНИЯ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251519" y="1143000"/>
            <a:ext cx="4392489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cs typeface="Arial" charset="0"/>
              </a:rPr>
              <a:t>  Жиры </a:t>
            </a:r>
            <a:endParaRPr lang="ru-RU" sz="3600" b="1" dirty="0">
              <a:cs typeface="Arial" charset="0"/>
            </a:endParaRPr>
          </a:p>
          <a:p>
            <a:endParaRPr lang="ru-RU" sz="1400" dirty="0">
              <a:cs typeface="Arial" charset="0"/>
            </a:endParaRPr>
          </a:p>
          <a:p>
            <a:pPr algn="just"/>
            <a:r>
              <a:rPr lang="ru-RU" sz="2000" dirty="0">
                <a:cs typeface="Arial" charset="0"/>
              </a:rPr>
              <a:t>Достаточное количество жиров также необходимо включать в суточный рацион школьника. </a:t>
            </a:r>
          </a:p>
          <a:p>
            <a:pPr algn="just"/>
            <a:endParaRPr lang="ru-RU" sz="2000" dirty="0">
              <a:cs typeface="Arial" charset="0"/>
            </a:endParaRPr>
          </a:p>
          <a:p>
            <a:pPr algn="just"/>
            <a:r>
              <a:rPr lang="ru-RU" sz="2000" dirty="0">
                <a:cs typeface="Arial" charset="0"/>
              </a:rPr>
              <a:t>Необходимые жиры содержатся не только в привычных для нас «жирных» продуктах – масле, сметане, сале и т.д. Мясо, молоко и рыба – источники скрытых жиров. Животные жиры усваиваются хуже растительных и не содержат важные для организма жирные кислоты и жирорастворимые витамины. </a:t>
            </a:r>
          </a:p>
          <a:p>
            <a:endParaRPr lang="ru-RU" sz="1400" dirty="0">
              <a:cs typeface="Arial" charset="0"/>
            </a:endParaRPr>
          </a:p>
          <a:p>
            <a:endParaRPr lang="ru-RU" sz="1400" dirty="0">
              <a:latin typeface="Calibri" pitchFamily="34" charset="0"/>
            </a:endParaRPr>
          </a:p>
        </p:txBody>
      </p:sp>
      <p:pic>
        <p:nvPicPr>
          <p:cNvPr id="5123" name="Picture 3" descr="C:\Documents and Settings\User\Рабочий стол\ПРАВИЛЬНОЕ ПИТАНИЕ\картинки\евспмгоитдл 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4036774" cy="2522984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ПРАВИЛЬНОЕ ПИТАНИЕ\картинки\Son-s-mjas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4036597" cy="2274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ПРОДУКТЫ </a:t>
            </a:r>
            <a:r>
              <a:rPr lang="ru-RU" sz="2400" b="1" dirty="0" smtClean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ПОЛНОЦЕННОГО ПИТАНИЯ</a:t>
            </a:r>
            <a:endParaRPr lang="ru-RU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95536" y="980728"/>
            <a:ext cx="4032448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Calibri" pitchFamily="34" charset="0"/>
            </a:endParaRPr>
          </a:p>
          <a:p>
            <a:pPr algn="just"/>
            <a:endParaRPr lang="ru-RU" sz="1400" dirty="0">
              <a:latin typeface="Calibri" pitchFamily="34" charset="0"/>
            </a:endParaRPr>
          </a:p>
          <a:p>
            <a:pPr algn="just"/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2800" dirty="0">
                <a:cs typeface="Arial" charset="0"/>
              </a:rPr>
              <a:t>Норма потребления жиров для школьников - 80-90 г в сутки, 30% суточного рациона. </a:t>
            </a:r>
          </a:p>
          <a:p>
            <a:pPr algn="just"/>
            <a:endParaRPr lang="ru-RU" sz="2800" dirty="0">
              <a:cs typeface="Arial" charset="0"/>
            </a:endParaRPr>
          </a:p>
          <a:p>
            <a:pPr algn="just"/>
            <a:r>
              <a:rPr lang="ru-RU" sz="2800" dirty="0">
                <a:cs typeface="Arial" charset="0"/>
              </a:rPr>
              <a:t>Ежедневно ребенок школьного возраста должен получать:</a:t>
            </a:r>
          </a:p>
          <a:p>
            <a:pPr algn="just"/>
            <a:r>
              <a:rPr lang="ru-RU" sz="2800" dirty="0">
                <a:cs typeface="Arial" charset="0"/>
              </a:rPr>
              <a:t>сливочное масло ;</a:t>
            </a:r>
          </a:p>
          <a:p>
            <a:pPr algn="just"/>
            <a:r>
              <a:rPr lang="ru-RU" sz="2800" dirty="0">
                <a:cs typeface="Arial" charset="0"/>
              </a:rPr>
              <a:t>растительное масло ;</a:t>
            </a:r>
          </a:p>
          <a:p>
            <a:pPr algn="just"/>
            <a:r>
              <a:rPr lang="ru-RU" sz="2800" dirty="0">
                <a:cs typeface="Arial" charset="0"/>
              </a:rPr>
              <a:t>сметану .</a:t>
            </a:r>
          </a:p>
        </p:txBody>
      </p:sp>
      <p:pic>
        <p:nvPicPr>
          <p:cNvPr id="6146" name="Picture 2" descr="C:\Documents and Settings\User\Рабочий стол\ПРАВИЛЬНОЕ ПИТАНИЕ\картинки\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287996" cy="4402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</a:t>
            </a:r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ПРОДУКТЫ </a:t>
            </a:r>
            <a:endParaRPr lang="en-US" sz="2400" b="1" dirty="0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23528" y="1000125"/>
            <a:ext cx="453650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cs typeface="Arial" charset="0"/>
              </a:rPr>
              <a:t> Углеводы </a:t>
            </a:r>
            <a:endParaRPr lang="ru-RU" sz="4000" b="1" dirty="0">
              <a:cs typeface="Arial" charset="0"/>
            </a:endParaRPr>
          </a:p>
          <a:p>
            <a:pPr algn="just"/>
            <a:endParaRPr lang="ru-RU" sz="2400" dirty="0">
              <a:cs typeface="Arial" charset="0"/>
            </a:endParaRPr>
          </a:p>
          <a:p>
            <a:pPr algn="just"/>
            <a:r>
              <a:rPr lang="ru-RU" sz="2400" dirty="0">
                <a:cs typeface="Arial" charset="0"/>
              </a:rPr>
              <a:t>Углеводы необходимы для пополнения энергетических запасов организма. Наиболее полезны сложные углеводы, содержащие </a:t>
            </a:r>
            <a:r>
              <a:rPr lang="ru-RU" sz="2400" dirty="0" smtClean="0">
                <a:cs typeface="Arial" charset="0"/>
              </a:rPr>
              <a:t>неперевариваемые </a:t>
            </a:r>
            <a:r>
              <a:rPr lang="ru-RU" sz="2400" dirty="0">
                <a:cs typeface="Arial" charset="0"/>
              </a:rPr>
              <a:t>пищевые волокна. </a:t>
            </a:r>
          </a:p>
          <a:p>
            <a:pPr algn="just"/>
            <a:endParaRPr lang="ru-RU" sz="2400" dirty="0">
              <a:cs typeface="Arial" charset="0"/>
            </a:endParaRPr>
          </a:p>
          <a:p>
            <a:pPr algn="just"/>
            <a:r>
              <a:rPr lang="ru-RU" sz="2400" dirty="0">
                <a:cs typeface="Arial" charset="0"/>
              </a:rPr>
              <a:t>Суточная норма углеводов в рационе школьника - 300-400 г, из них на долю простых должно приходиться не более 100 г. 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</p:txBody>
      </p:sp>
      <p:pic>
        <p:nvPicPr>
          <p:cNvPr id="7171" name="Picture 3" descr="C:\Documents and Settings\User\Рабочий стол\ПРАВИЛЬНОЕ ПИТАНИЕ\картинки\ekmek-sismanlatir-mi-1320x88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619850" cy="2415927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ПРАВИЛЬНОЕ ПИТАНИЕ\картинки\кыычпаспрпмиори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2941340" cy="2941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3AD3CD9FCE1F45A14C8494F4F860C8" ma:contentTypeVersion="0" ma:contentTypeDescription="Создание документа." ma:contentTypeScope="" ma:versionID="4875ec0fb7dc30109226f5308e4133af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43fac9d1b32daa4ddda252b860e50d62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7QTD6YHHN6JS-643-392</_dlc_DocId>
    <_dlc_DocIdUrl xmlns="2e528b9c-c03d-45d3-a08f-6e77188430e0">
      <Url>http://www.eduportal44.ru/Sudislavl/Oschool/1/_layouts/15/DocIdRedir.aspx?ID=7QTD6YHHN6JS-643-392</Url>
      <Description>7QTD6YHHN6JS-643-392</Description>
    </_dlc_DocIdUrl>
  </documentManagement>
</p:properties>
</file>

<file path=customXml/itemProps1.xml><?xml version="1.0" encoding="utf-8"?>
<ds:datastoreItem xmlns:ds="http://schemas.openxmlformats.org/officeDocument/2006/customXml" ds:itemID="{0E4817C4-2C67-4955-9937-913BAFED01A3}"/>
</file>

<file path=customXml/itemProps2.xml><?xml version="1.0" encoding="utf-8"?>
<ds:datastoreItem xmlns:ds="http://schemas.openxmlformats.org/officeDocument/2006/customXml" ds:itemID="{4B52063D-1461-447C-80B9-9854B2B55F3F}"/>
</file>

<file path=customXml/itemProps3.xml><?xml version="1.0" encoding="utf-8"?>
<ds:datastoreItem xmlns:ds="http://schemas.openxmlformats.org/officeDocument/2006/customXml" ds:itemID="{BC382FF4-EC31-4573-9DAA-460F19A77FEF}"/>
</file>

<file path=customXml/itemProps4.xml><?xml version="1.0" encoding="utf-8"?>
<ds:datastoreItem xmlns:ds="http://schemas.openxmlformats.org/officeDocument/2006/customXml" ds:itemID="{E2E54931-8B3A-4F7E-AFBE-40E79FECDAC1}"/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636</Words>
  <Application>Microsoft Office PowerPoint</Application>
  <PresentationFormat>Экран (4:3)</PresentationFormat>
  <Paragraphs>121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к этой цели должно быть постепенным - шаг за шагом. Каждый шаг продлевает активные годы жизни. </dc:title>
  <dc:creator>Влад</dc:creator>
  <cp:lastModifiedBy>User</cp:lastModifiedBy>
  <cp:revision>47</cp:revision>
  <dcterms:created xsi:type="dcterms:W3CDTF">2009-11-29T09:45:36Z</dcterms:created>
  <dcterms:modified xsi:type="dcterms:W3CDTF">2017-04-28T05:36:44Z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0x010100963AD3CD9FCE1F45A14C8494F4F860C8</vt:lpwstr>
  </property>
  <property fmtid="{D5CDD505-2E9C-101B-9397-08002B2CF9AE}" pid="3" name="_dlc_DocIdItemGuid">
    <vt:lpwstr>88ee136b-6c6e-4615-8ecc-8daceaa69685</vt:lpwstr>
  </property>
</Properties>
</file>