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67" r:id="rId2"/>
    <p:sldId id="257" r:id="rId3"/>
    <p:sldId id="258" r:id="rId4"/>
    <p:sldId id="259" r:id="rId5"/>
    <p:sldId id="270" r:id="rId6"/>
    <p:sldId id="27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2787"/>
    <p:restoredTop sz="90929"/>
  </p:normalViewPr>
  <p:slideViewPr>
    <p:cSldViewPr>
      <p:cViewPr varScale="1">
        <p:scale>
          <a:sx n="67" d="100"/>
          <a:sy n="67" d="100"/>
        </p:scale>
        <p:origin x="-5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18545-7B69-4391-A41F-0C63FA4CDD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3236C-A066-47D8-B3F2-98CC33787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D42C-F0E1-40BC-804D-3C18A1274D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CD26A-8206-4FAA-A762-FE4593B9AF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B1326-A728-4154-877F-331EC9C57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545CC-2137-4827-887B-3EEAD4254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C5ACD-6E49-4DE5-955A-6834A6403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79754-8FEC-4D1D-8DA3-8359DEA81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5E05A-7820-439E-B48D-A1FD841014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6CBE1-14DD-4AEB-BF91-1ADBA77B90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11531-76E9-4DE8-990F-21289A368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26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29FD4EA6-D9F8-4C08-918A-5E4D7E086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127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6" r:id="rId9"/>
    <p:sldLayoutId id="2147483754" r:id="rId10"/>
    <p:sldLayoutId id="214748375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70138" y="2967038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28604"/>
            <a:ext cx="7054688" cy="323250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велосипедист</a:t>
            </a:r>
          </a:p>
        </p:txBody>
      </p:sp>
    </p:spTree>
  </p:cSld>
  <p:clrMapOvr>
    <a:masterClrMapping/>
  </p:clrMapOvr>
  <p:transition advClick="0" advTm="3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19113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9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5800" y="779463"/>
          <a:ext cx="7772400" cy="4300537"/>
        </p:xfrm>
        <a:graphic>
          <a:graphicData uri="http://schemas.openxmlformats.org/presentationml/2006/ole">
            <p:oleObj spid="_x0000_s9218" name="Точечный рисунок" r:id="rId3" imgW="8040222" imgH="4447619" progId="PBrush">
              <p:embed/>
            </p:oleObj>
          </a:graphicData>
        </a:graphic>
      </p:graphicFrame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5800" y="5105400"/>
            <a:ext cx="7772400" cy="1752600"/>
          </a:xfrm>
        </p:spPr>
        <p:txBody>
          <a:bodyPr/>
          <a:lstStyle/>
          <a:p>
            <a:pPr eaLnBrk="1" hangingPunct="1"/>
            <a:r>
              <a:rPr lang="ru-RU" sz="1800" b="1" smtClean="0"/>
              <a:t>1. Велосипедист в зеленой майке</a:t>
            </a:r>
          </a:p>
          <a:p>
            <a:pPr eaLnBrk="1" hangingPunct="1"/>
            <a:r>
              <a:rPr lang="ru-RU" sz="1800" b="1" smtClean="0"/>
              <a:t>2. Велосипедист в синей майке</a:t>
            </a:r>
          </a:p>
          <a:p>
            <a:pPr eaLnBrk="1" hangingPunct="1"/>
            <a:r>
              <a:rPr lang="ru-RU" sz="1800" b="1" smtClean="0"/>
              <a:t>3. Велосипедист в красной майке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42875"/>
            <a:ext cx="3857625" cy="500063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643438" y="142852"/>
            <a:ext cx="428628" cy="50006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223" name="TextBox 10"/>
          <p:cNvSpPr txBox="1">
            <a:spLocks noChangeArrowheads="1"/>
          </p:cNvSpPr>
          <p:nvPr/>
        </p:nvSpPr>
        <p:spPr bwMode="auto">
          <a:xfrm>
            <a:off x="4214813" y="2143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0</a:t>
            </a:r>
          </a:p>
        </p:txBody>
      </p:sp>
      <p:sp>
        <p:nvSpPr>
          <p:cNvPr id="9224" name="TextBox 11"/>
          <p:cNvSpPr txBox="1">
            <a:spLocks noChangeArrowheads="1"/>
          </p:cNvSpPr>
          <p:nvPr/>
        </p:nvSpPr>
        <p:spPr bwMode="auto">
          <a:xfrm>
            <a:off x="8572500" y="214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50</a:t>
            </a:r>
          </a:p>
        </p:txBody>
      </p:sp>
    </p:spTree>
  </p:cSld>
  <p:clrMapOvr>
    <a:masterClrMapping/>
  </p:clrMapOvr>
  <p:transition advClick="0" advTm="5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9 L 0.39392 -0.0020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19113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10</a:t>
            </a:r>
          </a:p>
        </p:txBody>
      </p:sp>
      <p:graphicFrame>
        <p:nvGraphicFramePr>
          <p:cNvPr id="10242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5800" y="777875"/>
          <a:ext cx="7772400" cy="4303713"/>
        </p:xfrm>
        <a:graphic>
          <a:graphicData uri="http://schemas.openxmlformats.org/presentationml/2006/ole">
            <p:oleObj spid="_x0000_s10242" name="Точечный рисунок" r:id="rId3" imgW="8085714" imgH="4476190" progId="PBrush">
              <p:embed/>
            </p:oleObj>
          </a:graphicData>
        </a:graphic>
      </p:graphicFrame>
      <p:sp>
        <p:nvSpPr>
          <p:cNvPr id="1024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5800" y="5181600"/>
            <a:ext cx="7772400" cy="1676400"/>
          </a:xfrm>
        </p:spPr>
        <p:txBody>
          <a:bodyPr/>
          <a:lstStyle/>
          <a:p>
            <a:pPr eaLnBrk="1" hangingPunct="1"/>
            <a:r>
              <a:rPr lang="ru-RU" sz="1800" b="1" smtClean="0"/>
              <a:t>1. Повернув направо велосипедист окажется на велосипедной дорожке</a:t>
            </a:r>
          </a:p>
          <a:p>
            <a:pPr eaLnBrk="1" hangingPunct="1"/>
            <a:r>
              <a:rPr lang="ru-RU" sz="1800" b="1" smtClean="0"/>
              <a:t>2. Движение велосипедов направо запрещено</a:t>
            </a:r>
          </a:p>
          <a:p>
            <a:pPr eaLnBrk="1" hangingPunct="1"/>
            <a:r>
              <a:rPr lang="ru-RU" sz="1800" b="1" smtClean="0"/>
              <a:t>3. Дальнейшее движение на велосипеде запрещено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42875"/>
            <a:ext cx="3857625" cy="500063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643438" y="142852"/>
            <a:ext cx="428628" cy="50006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4214813" y="2143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0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8572500" y="214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50</a:t>
            </a:r>
          </a:p>
        </p:txBody>
      </p:sp>
    </p:spTree>
  </p:cSld>
  <p:clrMapOvr>
    <a:masterClrMapping/>
  </p:clrMapOvr>
  <p:transition advClick="0" advTm="5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9 L 0.39392 -0.0020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70138" y="2967038"/>
            <a:ext cx="185737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428604"/>
            <a:ext cx="7054688" cy="3232500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Конец</a:t>
            </a:r>
          </a:p>
          <a:p>
            <a:pPr algn="ctr">
              <a:defRPr/>
            </a:pP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3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7788"/>
            <a:ext cx="7772400" cy="519112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1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5800" y="914400"/>
          <a:ext cx="7772400" cy="4364038"/>
        </p:xfrm>
        <a:graphic>
          <a:graphicData uri="http://schemas.openxmlformats.org/presentationml/2006/ole">
            <p:oleObj spid="_x0000_s1026" name="Точечный рисунок" r:id="rId3" imgW="8040222" imgH="4514286" progId="Paint.Picture">
              <p:embed/>
            </p:oleObj>
          </a:graphicData>
        </a:graphic>
      </p:graphicFrame>
      <p:sp>
        <p:nvSpPr>
          <p:cNvPr id="1028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685800" y="5410200"/>
            <a:ext cx="7772400" cy="1447800"/>
          </a:xfrm>
        </p:spPr>
        <p:txBody>
          <a:bodyPr/>
          <a:lstStyle/>
          <a:p>
            <a:pPr eaLnBrk="1" hangingPunct="1"/>
            <a:r>
              <a:rPr lang="ru-RU" sz="1800" b="1" smtClean="0"/>
              <a:t>1. Правилам для пешеходов</a:t>
            </a:r>
          </a:p>
          <a:p>
            <a:pPr eaLnBrk="1" hangingPunct="1"/>
            <a:r>
              <a:rPr lang="ru-RU" sz="1800" b="1" smtClean="0"/>
              <a:t>2. Правилам для водителей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42875"/>
            <a:ext cx="3857625" cy="500063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643438" y="142852"/>
            <a:ext cx="428628" cy="50006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31" name="TextBox 10"/>
          <p:cNvSpPr txBox="1">
            <a:spLocks noChangeArrowheads="1"/>
          </p:cNvSpPr>
          <p:nvPr/>
        </p:nvSpPr>
        <p:spPr bwMode="auto">
          <a:xfrm>
            <a:off x="4214813" y="2143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0</a:t>
            </a:r>
          </a:p>
        </p:txBody>
      </p:sp>
      <p:sp>
        <p:nvSpPr>
          <p:cNvPr id="1032" name="TextBox 11"/>
          <p:cNvSpPr txBox="1">
            <a:spLocks noChangeArrowheads="1"/>
          </p:cNvSpPr>
          <p:nvPr/>
        </p:nvSpPr>
        <p:spPr bwMode="auto">
          <a:xfrm>
            <a:off x="8572500" y="214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50</a:t>
            </a:r>
          </a:p>
        </p:txBody>
      </p:sp>
    </p:spTree>
  </p:cSld>
  <p:clrMapOvr>
    <a:masterClrMapping/>
  </p:clrMapOvr>
  <p:transition advClick="0" advTm="5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9 L 0.39392 -0.0020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19113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2</a:t>
            </a:r>
          </a:p>
        </p:txBody>
      </p:sp>
      <p:graphicFrame>
        <p:nvGraphicFramePr>
          <p:cNvPr id="2050" name="Object 9"/>
          <p:cNvGraphicFramePr>
            <a:graphicFrameLocks noChangeAspect="1"/>
          </p:cNvGraphicFramePr>
          <p:nvPr>
            <p:ph sz="half" idx="1"/>
          </p:nvPr>
        </p:nvGraphicFramePr>
        <p:xfrm>
          <a:off x="685800" y="914400"/>
          <a:ext cx="7772400" cy="4371975"/>
        </p:xfrm>
        <a:graphic>
          <a:graphicData uri="http://schemas.openxmlformats.org/presentationml/2006/ole">
            <p:oleObj spid="_x0000_s2050" name="Точечный рисунок" r:id="rId3" imgW="7942857" imgH="4466667" progId="PBrush">
              <p:embed/>
            </p:oleObj>
          </a:graphicData>
        </a:graphic>
      </p:graphicFrame>
      <p:sp>
        <p:nvSpPr>
          <p:cNvPr id="2052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685800" y="5334000"/>
            <a:ext cx="7772400" cy="1524000"/>
          </a:xfrm>
        </p:spPr>
        <p:txBody>
          <a:bodyPr/>
          <a:lstStyle/>
          <a:p>
            <a:pPr eaLnBrk="1" hangingPunct="1"/>
            <a:r>
              <a:rPr lang="ru-RU" sz="1800" b="1" smtClean="0"/>
              <a:t>1. Проехать перекресток первым</a:t>
            </a:r>
          </a:p>
          <a:p>
            <a:pPr eaLnBrk="1" hangingPunct="1"/>
            <a:r>
              <a:rPr lang="ru-RU" sz="1800" b="1" smtClean="0"/>
              <a:t>2. Пропустить автомашину ДПС с включенным проблесковым маячком и звуковым сигналом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142875"/>
            <a:ext cx="3857625" cy="500063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4643438" y="142852"/>
            <a:ext cx="428628" cy="50006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5" name="TextBox 14"/>
          <p:cNvSpPr txBox="1">
            <a:spLocks noChangeArrowheads="1"/>
          </p:cNvSpPr>
          <p:nvPr/>
        </p:nvSpPr>
        <p:spPr bwMode="auto">
          <a:xfrm>
            <a:off x="4214813" y="2143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0</a:t>
            </a:r>
          </a:p>
        </p:txBody>
      </p:sp>
      <p:sp>
        <p:nvSpPr>
          <p:cNvPr id="2056" name="TextBox 15"/>
          <p:cNvSpPr txBox="1">
            <a:spLocks noChangeArrowheads="1"/>
          </p:cNvSpPr>
          <p:nvPr/>
        </p:nvSpPr>
        <p:spPr bwMode="auto">
          <a:xfrm>
            <a:off x="8572500" y="214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50</a:t>
            </a:r>
          </a:p>
        </p:txBody>
      </p:sp>
    </p:spTree>
  </p:cSld>
  <p:clrMapOvr>
    <a:masterClrMapping/>
  </p:clrMapOvr>
  <p:transition advClick="0" advTm="5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9 L 0.39392 -0.0020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19113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3 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5800" y="735013"/>
          <a:ext cx="7772400" cy="4387850"/>
        </p:xfrm>
        <a:graphic>
          <a:graphicData uri="http://schemas.openxmlformats.org/presentationml/2006/ole">
            <p:oleObj spid="_x0000_s3074" name="Точечный рисунок" r:id="rId3" imgW="7980952" imgH="4505954" progId="PBrush">
              <p:embed/>
            </p:oleObj>
          </a:graphicData>
        </a:graphic>
      </p:graphicFrame>
      <p:sp>
        <p:nvSpPr>
          <p:cNvPr id="307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5800" y="5181600"/>
            <a:ext cx="7772400" cy="1676400"/>
          </a:xfrm>
        </p:spPr>
        <p:txBody>
          <a:bodyPr/>
          <a:lstStyle/>
          <a:p>
            <a:pPr eaLnBrk="1" hangingPunct="1"/>
            <a:r>
              <a:rPr lang="ru-RU" sz="1800" b="1" smtClean="0"/>
              <a:t>1. Продолжить движение без остановки</a:t>
            </a:r>
          </a:p>
          <a:p>
            <a:pPr eaLnBrk="1" hangingPunct="1"/>
            <a:r>
              <a:rPr lang="ru-RU" sz="1800" b="1" smtClean="0"/>
              <a:t>2. Остановиться перед стоп-линией</a:t>
            </a:r>
          </a:p>
          <a:p>
            <a:pPr eaLnBrk="1" hangingPunct="1"/>
            <a:r>
              <a:rPr lang="ru-RU" sz="1800" b="1" smtClean="0"/>
              <a:t>3. Уступить дорогу автомашине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42875"/>
            <a:ext cx="3857625" cy="500063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643438" y="142852"/>
            <a:ext cx="428628" cy="50006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79" name="TextBox 10"/>
          <p:cNvSpPr txBox="1">
            <a:spLocks noChangeArrowheads="1"/>
          </p:cNvSpPr>
          <p:nvPr/>
        </p:nvSpPr>
        <p:spPr bwMode="auto">
          <a:xfrm>
            <a:off x="4214813" y="2143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0</a:t>
            </a:r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8572500" y="214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50</a:t>
            </a:r>
          </a:p>
        </p:txBody>
      </p:sp>
    </p:spTree>
  </p:cSld>
  <p:clrMapOvr>
    <a:masterClrMapping/>
  </p:clrMapOvr>
  <p:transition advClick="0" advTm="5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9 L 0.39392 -0.0020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-30163"/>
            <a:ext cx="7772400" cy="519113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</a:t>
            </a:r>
            <a:r>
              <a:rPr lang="ru-RU" sz="2400" smtClean="0"/>
              <a:t> 4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ph type="body" sz="half" idx="1"/>
          </p:nvPr>
        </p:nvGraphicFramePr>
        <p:xfrm>
          <a:off x="685800" y="776288"/>
          <a:ext cx="7772400" cy="4306887"/>
        </p:xfrm>
        <a:graphic>
          <a:graphicData uri="http://schemas.openxmlformats.org/presentationml/2006/ole">
            <p:oleObj spid="_x0000_s4098" name="Точечный рисунок" r:id="rId3" imgW="8028571" imgH="4447619" progId="PBrush">
              <p:embed/>
            </p:oleObj>
          </a:graphicData>
        </a:graphic>
      </p:graphicFrame>
      <p:sp>
        <p:nvSpPr>
          <p:cNvPr id="41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81600"/>
            <a:ext cx="7772400" cy="1676400"/>
          </a:xfrm>
        </p:spPr>
        <p:txBody>
          <a:bodyPr/>
          <a:lstStyle/>
          <a:p>
            <a:pPr eaLnBrk="1" hangingPunct="1"/>
            <a:r>
              <a:rPr lang="ru-RU" sz="1800" b="1" smtClean="0"/>
              <a:t>1. Объехать стоящую автомашину по тротуару</a:t>
            </a:r>
          </a:p>
          <a:p>
            <a:pPr eaLnBrk="1" hangingPunct="1"/>
            <a:r>
              <a:rPr lang="ru-RU" sz="1800" b="1" smtClean="0"/>
              <a:t>2. Подать рукой сигнал левого поворота, убедиться в безопасности маневра и объехать стоящую автомашину</a:t>
            </a:r>
          </a:p>
          <a:p>
            <a:pPr eaLnBrk="1" hangingPunct="1"/>
            <a:r>
              <a:rPr lang="ru-RU" sz="1800" b="1" smtClean="0"/>
              <a:t>3. Увеличить скорость, чтобы быстрее объехать стоящую автомашину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3438" y="142875"/>
            <a:ext cx="3857625" cy="500063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4643438" y="142852"/>
            <a:ext cx="428628" cy="50006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103" name="TextBox 10"/>
          <p:cNvSpPr txBox="1">
            <a:spLocks noChangeArrowheads="1"/>
          </p:cNvSpPr>
          <p:nvPr/>
        </p:nvSpPr>
        <p:spPr bwMode="auto">
          <a:xfrm>
            <a:off x="4214813" y="2143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0</a:t>
            </a:r>
          </a:p>
        </p:txBody>
      </p:sp>
      <p:sp>
        <p:nvSpPr>
          <p:cNvPr id="4104" name="TextBox 11"/>
          <p:cNvSpPr txBox="1">
            <a:spLocks noChangeArrowheads="1"/>
          </p:cNvSpPr>
          <p:nvPr/>
        </p:nvSpPr>
        <p:spPr bwMode="auto">
          <a:xfrm>
            <a:off x="8572500" y="214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50</a:t>
            </a:r>
          </a:p>
        </p:txBody>
      </p:sp>
    </p:spTree>
  </p:cSld>
  <p:clrMapOvr>
    <a:masterClrMapping/>
  </p:clrMapOvr>
  <p:transition advClick="0" advTm="5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9 L 0.39392 -0.0020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19113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5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ph type="body" sz="half" idx="1"/>
          </p:nvPr>
        </p:nvGraphicFramePr>
        <p:xfrm>
          <a:off x="762000" y="747713"/>
          <a:ext cx="7772400" cy="4362450"/>
        </p:xfrm>
        <a:graphic>
          <a:graphicData uri="http://schemas.openxmlformats.org/presentationml/2006/ole">
            <p:oleObj spid="_x0000_s5122" name="Точечный рисунок" r:id="rId3" imgW="8028571" imgH="4505954" progId="PBrush">
              <p:embed/>
            </p:oleObj>
          </a:graphicData>
        </a:graphic>
      </p:graphicFrame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5105400"/>
            <a:ext cx="8001000" cy="1752600"/>
          </a:xfrm>
        </p:spPr>
        <p:txBody>
          <a:bodyPr/>
          <a:lstStyle/>
          <a:p>
            <a:pPr eaLnBrk="1" hangingPunct="1"/>
            <a:r>
              <a:rPr lang="ru-RU" sz="1800" b="1" smtClean="0"/>
              <a:t>1. Водитель велосипеда</a:t>
            </a:r>
          </a:p>
          <a:p>
            <a:pPr eaLnBrk="1" hangingPunct="1"/>
            <a:r>
              <a:rPr lang="ru-RU" sz="1800" b="1" smtClean="0"/>
              <a:t>2. Водитель автомашины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142875"/>
            <a:ext cx="3857625" cy="500063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4643438" y="142852"/>
            <a:ext cx="428628" cy="50006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127" name="TextBox 10"/>
          <p:cNvSpPr txBox="1">
            <a:spLocks noChangeArrowheads="1"/>
          </p:cNvSpPr>
          <p:nvPr/>
        </p:nvSpPr>
        <p:spPr bwMode="auto">
          <a:xfrm>
            <a:off x="4214813" y="2143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0</a:t>
            </a:r>
          </a:p>
        </p:txBody>
      </p:sp>
      <p:sp>
        <p:nvSpPr>
          <p:cNvPr id="5128" name="TextBox 11"/>
          <p:cNvSpPr txBox="1">
            <a:spLocks noChangeArrowheads="1"/>
          </p:cNvSpPr>
          <p:nvPr/>
        </p:nvSpPr>
        <p:spPr bwMode="auto">
          <a:xfrm>
            <a:off x="8572500" y="214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50</a:t>
            </a:r>
          </a:p>
        </p:txBody>
      </p:sp>
    </p:spTree>
  </p:cSld>
  <p:clrMapOvr>
    <a:masterClrMapping/>
  </p:clrMapOvr>
  <p:transition advClick="0" advTm="5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9 L 0.39392 -0.0020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19113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6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7388" y="746125"/>
          <a:ext cx="7769225" cy="4365625"/>
        </p:xfrm>
        <a:graphic>
          <a:graphicData uri="http://schemas.openxmlformats.org/presentationml/2006/ole">
            <p:oleObj spid="_x0000_s6146" name="Точечный рисунок" r:id="rId3" imgW="8019048" imgH="4505954" progId="PBrush">
              <p:embed/>
            </p:oleObj>
          </a:graphicData>
        </a:graphic>
      </p:graphicFrame>
      <p:sp>
        <p:nvSpPr>
          <p:cNvPr id="614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09600" y="5181600"/>
            <a:ext cx="7848600" cy="1676400"/>
          </a:xfrm>
        </p:spPr>
        <p:txBody>
          <a:bodyPr/>
          <a:lstStyle/>
          <a:p>
            <a:pPr eaLnBrk="1" hangingPunct="1"/>
            <a:r>
              <a:rPr lang="ru-RU" sz="1800" b="1" smtClean="0"/>
              <a:t>1. Может, предварительно убедившись, что водитель автомобиля приступил к повороту налево.</a:t>
            </a:r>
          </a:p>
          <a:p>
            <a:pPr eaLnBrk="1" hangingPunct="1"/>
            <a:r>
              <a:rPr lang="ru-RU" sz="1800" b="1" smtClean="0"/>
              <a:t>2. Может, предварительно убедившись, что водитель автомобиля уступает дорогу.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42875"/>
            <a:ext cx="3857625" cy="500063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643438" y="142852"/>
            <a:ext cx="428628" cy="50006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151" name="TextBox 10"/>
          <p:cNvSpPr txBox="1">
            <a:spLocks noChangeArrowheads="1"/>
          </p:cNvSpPr>
          <p:nvPr/>
        </p:nvSpPr>
        <p:spPr bwMode="auto">
          <a:xfrm>
            <a:off x="4214813" y="2143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0</a:t>
            </a:r>
          </a:p>
        </p:txBody>
      </p:sp>
      <p:sp>
        <p:nvSpPr>
          <p:cNvPr id="6152" name="TextBox 11"/>
          <p:cNvSpPr txBox="1">
            <a:spLocks noChangeArrowheads="1"/>
          </p:cNvSpPr>
          <p:nvPr/>
        </p:nvSpPr>
        <p:spPr bwMode="auto">
          <a:xfrm>
            <a:off x="8572500" y="214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50</a:t>
            </a:r>
          </a:p>
        </p:txBody>
      </p:sp>
    </p:spTree>
  </p:cSld>
  <p:clrMapOvr>
    <a:masterClrMapping/>
  </p:clrMapOvr>
  <p:transition advClick="0" advTm="5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9 L 0.39392 -0.0020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519113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7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42938" y="1000125"/>
          <a:ext cx="7848600" cy="4433888"/>
        </p:xfrm>
        <a:graphic>
          <a:graphicData uri="http://schemas.openxmlformats.org/presentationml/2006/ole">
            <p:oleObj spid="_x0000_s7170" name="Точечный рисунок" r:id="rId3" imgW="8009524" imgH="4525007" progId="PBrush">
              <p:embed/>
            </p:oleObj>
          </a:graphicData>
        </a:graphic>
      </p:graphicFrame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42938" y="5500688"/>
            <a:ext cx="7772400" cy="962025"/>
          </a:xfrm>
        </p:spPr>
        <p:txBody>
          <a:bodyPr/>
          <a:lstStyle/>
          <a:p>
            <a:pPr eaLnBrk="1" hangingPunct="1"/>
            <a:r>
              <a:rPr lang="ru-RU" sz="1800" b="1" smtClean="0"/>
              <a:t>1. Проехать прямо</a:t>
            </a:r>
          </a:p>
          <a:p>
            <a:pPr eaLnBrk="1" hangingPunct="1"/>
            <a:r>
              <a:rPr lang="ru-RU" sz="1800" b="1" smtClean="0"/>
              <a:t>2. Остановиться, чтобы пропустить пешеходов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42875"/>
            <a:ext cx="3857625" cy="500063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643438" y="142852"/>
            <a:ext cx="428628" cy="50006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75" name="TextBox 10"/>
          <p:cNvSpPr txBox="1">
            <a:spLocks noChangeArrowheads="1"/>
          </p:cNvSpPr>
          <p:nvPr/>
        </p:nvSpPr>
        <p:spPr bwMode="auto">
          <a:xfrm>
            <a:off x="4214813" y="2143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0</a:t>
            </a:r>
          </a:p>
        </p:txBody>
      </p:sp>
      <p:sp>
        <p:nvSpPr>
          <p:cNvPr id="7176" name="TextBox 11"/>
          <p:cNvSpPr txBox="1">
            <a:spLocks noChangeArrowheads="1"/>
          </p:cNvSpPr>
          <p:nvPr/>
        </p:nvSpPr>
        <p:spPr bwMode="auto">
          <a:xfrm>
            <a:off x="8572500" y="214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50</a:t>
            </a:r>
          </a:p>
        </p:txBody>
      </p:sp>
    </p:spTree>
  </p:cSld>
  <p:clrMapOvr>
    <a:masterClrMapping/>
  </p:clrMapOvr>
  <p:transition advClick="0" advTm="5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9 L 0.39392 -0.0020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19113"/>
          </a:xfrm>
        </p:spPr>
        <p:txBody>
          <a:bodyPr/>
          <a:lstStyle/>
          <a:p>
            <a:pPr eaLnBrk="1" hangingPunct="1"/>
            <a:r>
              <a:rPr lang="ru-RU" sz="2800" smtClean="0"/>
              <a:t>Вопрос 8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685800" y="771525"/>
          <a:ext cx="7770813" cy="4316413"/>
        </p:xfrm>
        <a:graphic>
          <a:graphicData uri="http://schemas.openxmlformats.org/presentationml/2006/ole">
            <p:oleObj spid="_x0000_s8194" name="Точечный рисунок" r:id="rId3" imgW="8059275" imgH="4476190" progId="PBrush">
              <p:embed/>
            </p:oleObj>
          </a:graphicData>
        </a:graphic>
      </p:graphicFrame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685800" y="5105400"/>
            <a:ext cx="7772400" cy="1752600"/>
          </a:xfrm>
        </p:spPr>
        <p:txBody>
          <a:bodyPr/>
          <a:lstStyle/>
          <a:p>
            <a:pPr eaLnBrk="1" hangingPunct="1"/>
            <a:r>
              <a:rPr lang="ru-RU" sz="1800" b="1" smtClean="0"/>
              <a:t>1. Убедиться в отсутствии приближающегося поезда и проехать через железнодорожный переезд</a:t>
            </a:r>
          </a:p>
          <a:p>
            <a:pPr eaLnBrk="1" hangingPunct="1"/>
            <a:r>
              <a:rPr lang="ru-RU" sz="1800" b="1" smtClean="0"/>
              <a:t>2. Проехать через переезд только после открытия шлагбаума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3438" y="142875"/>
            <a:ext cx="3857625" cy="500063"/>
          </a:xfrm>
          <a:prstGeom prst="rect">
            <a:avLst/>
          </a:prstGeom>
          <a:solidFill>
            <a:srgbClr val="FFFF0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4643438" y="142852"/>
            <a:ext cx="428628" cy="500066"/>
          </a:xfrm>
          <a:prstGeom prst="striped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/>
            <a:lightRig rig="sunset" dir="t"/>
          </a:scene3d>
          <a:sp3d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199" name="TextBox 10"/>
          <p:cNvSpPr txBox="1">
            <a:spLocks noChangeArrowheads="1"/>
          </p:cNvSpPr>
          <p:nvPr/>
        </p:nvSpPr>
        <p:spPr bwMode="auto">
          <a:xfrm>
            <a:off x="4214813" y="214313"/>
            <a:ext cx="300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0</a:t>
            </a:r>
          </a:p>
        </p:txBody>
      </p:sp>
      <p:sp>
        <p:nvSpPr>
          <p:cNvPr id="8200" name="TextBox 11"/>
          <p:cNvSpPr txBox="1">
            <a:spLocks noChangeArrowheads="1"/>
          </p:cNvSpPr>
          <p:nvPr/>
        </p:nvSpPr>
        <p:spPr bwMode="auto">
          <a:xfrm>
            <a:off x="8572500" y="214313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/>
              <a:t>50</a:t>
            </a:r>
          </a:p>
        </p:txBody>
      </p:sp>
    </p:spTree>
  </p:cSld>
  <p:clrMapOvr>
    <a:masterClrMapping/>
  </p:clrMapOvr>
  <p:transition advClick="0" advTm="5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209 L 0.39392 -0.00209 " pathEditMode="relative" rAng="0" ptsTypes="AA">
                                      <p:cBhvr>
                                        <p:cTn id="6" dur="2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7QTD6YHHN6JS-643-167</_dlc_DocId>
    <_dlc_DocIdUrl xmlns="2e528b9c-c03d-45d3-a08f-6e77188430e0">
      <Url>http://www.eduportal44.ru/Sudislavl/Oschool/1/_layouts/15/DocIdRedir.aspx?ID=7QTD6YHHN6JS-643-167</Url>
      <Description>7QTD6YHHN6JS-643-167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963AD3CD9FCE1F45A14C8494F4F860C8" ma:contentTypeVersion="0" ma:contentTypeDescription="Создание документа." ma:contentTypeScope="" ma:versionID="4875ec0fb7dc30109226f5308e4133af">
  <xsd:schema xmlns:xsd="http://www.w3.org/2001/XMLSchema" xmlns:xs="http://www.w3.org/2001/XMLSchema" xmlns:p="http://schemas.microsoft.com/office/2006/metadata/properties" xmlns:ns2="2e528b9c-c03d-45d3-a08f-6e77188430e0" targetNamespace="http://schemas.microsoft.com/office/2006/metadata/properties" ma:root="true" ma:fieldsID="43fac9d1b32daa4ddda252b860e50d62" ns2:_="">
    <xsd:import namespace="2e528b9c-c03d-45d3-a08f-6e77188430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C066524-FD00-4E52-8CA5-BE23BC384CFB}"/>
</file>

<file path=customXml/itemProps2.xml><?xml version="1.0" encoding="utf-8"?>
<ds:datastoreItem xmlns:ds="http://schemas.openxmlformats.org/officeDocument/2006/customXml" ds:itemID="{6CFDACBD-448F-43D3-9499-6143C41009DE}"/>
</file>

<file path=customXml/itemProps3.xml><?xml version="1.0" encoding="utf-8"?>
<ds:datastoreItem xmlns:ds="http://schemas.openxmlformats.org/officeDocument/2006/customXml" ds:itemID="{51FC421B-AC9E-4C29-A340-3642AB7DB00F}"/>
</file>

<file path=customXml/itemProps4.xml><?xml version="1.0" encoding="utf-8"?>
<ds:datastoreItem xmlns:ds="http://schemas.openxmlformats.org/officeDocument/2006/customXml" ds:itemID="{5F68C9D8-6123-47CA-A740-DB5D7FD62CA7}"/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</TotalTime>
  <Words>226</Words>
  <Application>Microsoft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Поток</vt:lpstr>
      <vt:lpstr>Изображение Paintbrush</vt:lpstr>
      <vt:lpstr>Точечный рисунок</vt:lpstr>
      <vt:lpstr>Слайд 1</vt:lpstr>
      <vt:lpstr>Вопрос 1</vt:lpstr>
      <vt:lpstr>Вопрос 2</vt:lpstr>
      <vt:lpstr>Вопрос 3 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по ПДД для велосипедистов</dc:title>
  <dc:creator>Директор</dc:creator>
  <cp:lastModifiedBy>23</cp:lastModifiedBy>
  <cp:revision>17</cp:revision>
  <dcterms:created xsi:type="dcterms:W3CDTF">2011-01-21T10:51:02Z</dcterms:created>
  <dcterms:modified xsi:type="dcterms:W3CDTF">2015-01-22T19:02:12Z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0x010100963AD3CD9FCE1F45A14C8494F4F860C8</vt:lpwstr>
  </property>
  <property fmtid="{D5CDD505-2E9C-101B-9397-08002B2CF9AE}" pid="3" name="_dlc_DocIdItemGuid">
    <vt:lpwstr>dfda1063-6ee7-44cc-838c-b01c55e13019</vt:lpwstr>
  </property>
</Properties>
</file>