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58" r:id="rId5"/>
    <p:sldId id="257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85804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928662" y="1428736"/>
            <a:ext cx="7215238" cy="504521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 создании в МДОУ ДС «Берёзка» универсальной </a:t>
            </a:r>
            <a:r>
              <a:rPr lang="ru-RU" b="1" dirty="0" err="1" smtClean="0">
                <a:solidFill>
                  <a:srgbClr val="00B050"/>
                </a:solidFill>
              </a:rPr>
              <a:t>безбарьерной</a:t>
            </a:r>
            <a:r>
              <a:rPr lang="ru-RU" b="1" dirty="0" smtClean="0">
                <a:solidFill>
                  <a:srgbClr val="00B050"/>
                </a:solidFill>
              </a:rPr>
              <a:t> среды для инклюзивного образования детей-инвалидов в рамках реализации государственной программы Российской Федерации «Доступная среда» на </a:t>
            </a:r>
            <a:r>
              <a:rPr lang="ru-RU" b="1" smtClean="0">
                <a:solidFill>
                  <a:srgbClr val="00B050"/>
                </a:solidFill>
              </a:rPr>
              <a:t>2011-2020 годы»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  <p:pic>
        <p:nvPicPr>
          <p:cNvPr id="1029" name="Picture 5" descr="D:\Рабочие документы\Опыт работы\Доступная среда\dostupnaya_sre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14818"/>
            <a:ext cx="4738694" cy="23278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85804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1571604" y="1214422"/>
            <a:ext cx="6572296" cy="52595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Государственная программа  Российской Федерации  «Доступная среда» на 2011-2020 годы», утвержденная Постановлением правительства Российской Федерации от 01.12.2015 г. № 1297, направлена на улучшение качества жизни инвалидов и маломобильных групп населения Российской Федерации.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Цель программы:  создание правовых, экономических и институциональных условий, способствующих интеграции инвалидов в общество и повышению уровня их жизни.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В </a:t>
            </a:r>
            <a:r>
              <a:rPr lang="ru-RU" sz="2000" b="1" dirty="0" smtClean="0">
                <a:solidFill>
                  <a:srgbClr val="00B050"/>
                </a:solidFill>
              </a:rPr>
              <a:t>2019  </a:t>
            </a:r>
            <a:r>
              <a:rPr lang="ru-RU" sz="2000" b="1" dirty="0" smtClean="0">
                <a:solidFill>
                  <a:srgbClr val="00B050"/>
                </a:solidFill>
              </a:rPr>
              <a:t>году </a:t>
            </a:r>
            <a:r>
              <a:rPr lang="ru-RU" sz="2000" b="1" dirty="0" smtClean="0">
                <a:solidFill>
                  <a:srgbClr val="00B050"/>
                </a:solidFill>
              </a:rPr>
              <a:t>МДОУ  ДС «Берёзка»  </a:t>
            </a:r>
            <a:r>
              <a:rPr lang="ru-RU" sz="2000" b="1" dirty="0" smtClean="0">
                <a:solidFill>
                  <a:srgbClr val="00B050"/>
                </a:solidFill>
              </a:rPr>
              <a:t>была предоставлена возможность стать участником государственной программы «Доступная среда».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85804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928662" y="1857364"/>
            <a:ext cx="7215238" cy="46165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Архитектурная доступность 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здания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  <p:pic>
        <p:nvPicPr>
          <p:cNvPr id="5122" name="Picture 2" descr="D:\фото\входы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14620"/>
            <a:ext cx="4714908" cy="3536181"/>
          </a:xfrm>
          <a:prstGeom prst="rect">
            <a:avLst/>
          </a:prstGeom>
          <a:noFill/>
        </p:spPr>
      </p:pic>
      <p:pic>
        <p:nvPicPr>
          <p:cNvPr id="5123" name="Picture 3" descr="D:\Рабочие документы\Доступная среда\Результаты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80" y="2857496"/>
            <a:ext cx="4749813" cy="3562360"/>
          </a:xfrm>
          <a:prstGeom prst="rect">
            <a:avLst/>
          </a:prstGeom>
          <a:noFill/>
        </p:spPr>
      </p:pic>
      <p:pic>
        <p:nvPicPr>
          <p:cNvPr id="5124" name="Picture 4" descr="D:\Рабочие документы\Доступная среда\Результаты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00372"/>
            <a:ext cx="3633037" cy="30003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85804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2910" y="1142984"/>
            <a:ext cx="7786742" cy="53309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Архитектурная доступность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входной группы</a:t>
            </a:r>
          </a:p>
          <a:p>
            <a:pPr algn="just">
              <a:buNone/>
            </a:pP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099" name="Picture 3" descr="D:\Рабочие документы\Доступная среда\сад\DSCN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641875" cy="3522102"/>
          </a:xfrm>
          <a:prstGeom prst="rect">
            <a:avLst/>
          </a:prstGeom>
          <a:noFill/>
        </p:spPr>
      </p:pic>
      <p:pic>
        <p:nvPicPr>
          <p:cNvPr id="4100" name="Picture 4" descr="D:\Рабочие документы\Доступная среда\сад\DSCN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214554"/>
            <a:ext cx="3034844" cy="4046002"/>
          </a:xfrm>
          <a:prstGeom prst="rect">
            <a:avLst/>
          </a:prstGeom>
          <a:noFill/>
        </p:spPr>
      </p:pic>
      <p:pic>
        <p:nvPicPr>
          <p:cNvPr id="4101" name="Picture 5" descr="D:\Рабочие документы\Доступная среда\сад\DSCN0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643182"/>
            <a:ext cx="3053173" cy="4070437"/>
          </a:xfrm>
          <a:prstGeom prst="rect">
            <a:avLst/>
          </a:prstGeom>
          <a:noFill/>
        </p:spPr>
      </p:pic>
      <p:pic>
        <p:nvPicPr>
          <p:cNvPr id="11" name="Picture 3" descr="D:\Рабочие документы\Доступная среда\Результаты\доступка 04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43372" y="3143248"/>
            <a:ext cx="4057704" cy="3043278"/>
          </a:xfrm>
          <a:prstGeom prst="rect">
            <a:avLst/>
          </a:prstGeom>
          <a:noFill/>
        </p:spPr>
      </p:pic>
      <p:pic>
        <p:nvPicPr>
          <p:cNvPr id="4102" name="Picture 6" descr="D:\Рабочие документы\Доступная среда\Результаты\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143116"/>
            <a:ext cx="3375428" cy="45005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57229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Доступность помещений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детской туалетной комнаты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  <p:pic>
        <p:nvPicPr>
          <p:cNvPr id="3076" name="Picture 4" descr="D:\Рабочие документы\Доступная среда\сад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21" y="2911076"/>
            <a:ext cx="3738589" cy="2803940"/>
          </a:xfrm>
          <a:prstGeom prst="rect">
            <a:avLst/>
          </a:prstGeom>
          <a:noFill/>
        </p:spPr>
      </p:pic>
      <p:pic>
        <p:nvPicPr>
          <p:cNvPr id="3077" name="Picture 5" descr="D:\Рабочие документы\Доступная среда\сад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714619"/>
            <a:ext cx="2928958" cy="3905279"/>
          </a:xfrm>
          <a:prstGeom prst="rect">
            <a:avLst/>
          </a:prstGeom>
          <a:noFill/>
        </p:spPr>
      </p:pic>
      <p:pic>
        <p:nvPicPr>
          <p:cNvPr id="3078" name="Picture 6" descr="D:\Рабочие документы\Доступная среда\Результаты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714619"/>
            <a:ext cx="2928958" cy="3905277"/>
          </a:xfrm>
          <a:prstGeom prst="rect">
            <a:avLst/>
          </a:prstGeom>
          <a:noFill/>
        </p:spPr>
      </p:pic>
      <p:pic>
        <p:nvPicPr>
          <p:cNvPr id="3079" name="Picture 7" descr="D:\Рабочие документы\Доступная среда\Результаты\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496"/>
            <a:ext cx="4630750" cy="3473063"/>
          </a:xfrm>
          <a:prstGeom prst="rect">
            <a:avLst/>
          </a:prstGeom>
          <a:noFill/>
        </p:spPr>
      </p:pic>
      <p:pic>
        <p:nvPicPr>
          <p:cNvPr id="3080" name="Picture 8" descr="D:\Рабочие документы\Доступная среда\Результаты\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2786058"/>
            <a:ext cx="4786346" cy="35897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643734" cy="86834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Оборудование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для кабинета специалистов</a:t>
            </a:r>
          </a:p>
          <a:p>
            <a:pPr algn="just">
              <a:buNone/>
            </a:pPr>
            <a:endParaRPr lang="ru-RU" b="1" dirty="0" smtClean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  <p:pic>
        <p:nvPicPr>
          <p:cNvPr id="6147" name="Picture 3" descr="D:\Рабочие документы\Доступная среда\Результаты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2678907" cy="3571876"/>
          </a:xfrm>
          <a:prstGeom prst="rect">
            <a:avLst/>
          </a:prstGeom>
          <a:noFill/>
        </p:spPr>
      </p:pic>
      <p:pic>
        <p:nvPicPr>
          <p:cNvPr id="6148" name="Picture 4" descr="D:\Рабочие документы\Доступная среда\Результаты\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928934"/>
            <a:ext cx="4641843" cy="3481382"/>
          </a:xfrm>
          <a:prstGeom prst="rect">
            <a:avLst/>
          </a:prstGeom>
          <a:noFill/>
        </p:spPr>
      </p:pic>
      <p:pic>
        <p:nvPicPr>
          <p:cNvPr id="6149" name="Picture 5" descr="D:\Рабочие документы\Доступная среда\Результаты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571744"/>
            <a:ext cx="4368810" cy="3276608"/>
          </a:xfrm>
          <a:prstGeom prst="rect">
            <a:avLst/>
          </a:prstGeom>
          <a:noFill/>
        </p:spPr>
      </p:pic>
      <p:pic>
        <p:nvPicPr>
          <p:cNvPr id="6150" name="Picture 6" descr="D:\Рабочие документы\Доступная среда\Результаты\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000372"/>
            <a:ext cx="4286280" cy="32147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786610" cy="86834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            Спортивное оборудование</a:t>
            </a:r>
          </a:p>
          <a:p>
            <a:pPr algn="just">
              <a:buNone/>
            </a:pPr>
            <a:endParaRPr lang="ru-RU" b="1" dirty="0" smtClean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  <p:pic>
        <p:nvPicPr>
          <p:cNvPr id="7171" name="Picture 3" descr="D:\Рабочие документы\Доступная среда\Результаты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2285992"/>
            <a:ext cx="3048023" cy="2286016"/>
          </a:xfrm>
          <a:prstGeom prst="rect">
            <a:avLst/>
          </a:prstGeom>
          <a:noFill/>
        </p:spPr>
      </p:pic>
      <p:pic>
        <p:nvPicPr>
          <p:cNvPr id="7172" name="Picture 4" descr="D:\Рабочие документы\Доступная среда\Результаты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71744"/>
            <a:ext cx="3429026" cy="2571768"/>
          </a:xfrm>
          <a:prstGeom prst="rect">
            <a:avLst/>
          </a:prstGeom>
          <a:noFill/>
        </p:spPr>
      </p:pic>
      <p:pic>
        <p:nvPicPr>
          <p:cNvPr id="7173" name="Picture 5" descr="D:\Рабочие документы\Доступная среда\Результаты\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000504"/>
            <a:ext cx="3429024" cy="25717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858048" cy="86834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758138" cy="51880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              Мультимедийное и интерактивное   оборудование</a:t>
            </a:r>
          </a:p>
          <a:p>
            <a:pPr algn="just">
              <a:buNone/>
            </a:pPr>
            <a:endParaRPr lang="ru-RU" b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                      Приобретены: 2 ноутбука с программно-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                                   дидактическим комплексом для логопеда                     и дефектолога ЛОГОМИР 2;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Программно-дидактические комплексы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«</a:t>
            </a:r>
            <a:r>
              <a:rPr lang="ru-RU" sz="1600" b="1" dirty="0" err="1" smtClean="0">
                <a:solidFill>
                  <a:srgbClr val="00B050"/>
                </a:solidFill>
                <a:latin typeface="Georgia" pitchFamily="18" charset="0"/>
              </a:rPr>
              <a:t>Мерсибо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2» и «</a:t>
            </a:r>
            <a:r>
              <a:rPr lang="ru-RU" sz="1600" b="1" dirty="0" err="1" smtClean="0">
                <a:solidFill>
                  <a:srgbClr val="00B050"/>
                </a:solidFill>
                <a:latin typeface="Georgia" pitchFamily="18" charset="0"/>
              </a:rPr>
              <a:t>Мерсибо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Georgia" pitchFamily="18" charset="0"/>
              </a:rPr>
              <a:t>Интерактив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»;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Интерактивная доска;</a:t>
            </a:r>
          </a:p>
          <a:p>
            <a:pPr algn="r">
              <a:buNone/>
            </a:pPr>
            <a:r>
              <a:rPr lang="ru-RU" sz="1600" b="1" dirty="0" err="1" smtClean="0">
                <a:solidFill>
                  <a:srgbClr val="00B050"/>
                </a:solidFill>
                <a:latin typeface="Georgia" pitchFamily="18" charset="0"/>
              </a:rPr>
              <a:t>Мультимедийный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проектор.</a:t>
            </a:r>
            <a:endParaRPr lang="ru-RU" sz="1600" b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  <p:pic>
        <p:nvPicPr>
          <p:cNvPr id="8196" name="Picture 4" descr="D:\Рабочие документы\Доступная среда\Результаты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4"/>
            <a:ext cx="2643206" cy="35242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е документы\Опыт работы\Доступная среда\dostupnaya_sre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22358"/>
            <a:ext cx="2957980" cy="203559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28175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униципальное дошкольное образовательное учреждение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детский сад «Берёзка» </a:t>
            </a:r>
            <a:b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rgbClr val="008000"/>
                </a:solidFill>
                <a:latin typeface="Georgia" pitchFamily="18" charset="0"/>
              </a:rPr>
              <a:t>Судиславского муниципального района Костромской области</a:t>
            </a:r>
            <a:endParaRPr lang="ru-RU" sz="14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86766" cy="54024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1800" b="1" dirty="0" smtClean="0">
                <a:solidFill>
                  <a:srgbClr val="00B050"/>
                </a:solidFill>
              </a:rPr>
              <a:t>Для создания архитектурной доступности здания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        и помещений МДОУ ДС «Берёзка» израсходовано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         464 590 рублей.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На приобретение спортивного, развивающего оборудования, оборудования для специалистов, необходимого оборудования для сопровождения детей с ОВЗ и детей-инвалидов израсходовано 850 710 рублей.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На реализацию государственной </a:t>
            </a:r>
            <a:r>
              <a:rPr lang="ru-RU" sz="1800" b="1" dirty="0" err="1" smtClean="0">
                <a:solidFill>
                  <a:srgbClr val="00B050"/>
                </a:solidFill>
              </a:rPr>
              <a:t>прогораммы</a:t>
            </a:r>
            <a:r>
              <a:rPr lang="ru-RU" sz="1800" b="1" dirty="0" smtClean="0">
                <a:solidFill>
                  <a:srgbClr val="00B050"/>
                </a:solidFill>
              </a:rPr>
              <a:t> Российской Федерации «Доступная среда»  на 2011-2020 г.г. в МДОУ ДС «Берёзка» израсходовано 1315300 рублей,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из них: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303 790 рублей – поступила из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Федерального бюджета;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60 800 рублей – из областного;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и 100 000 рублей из районного.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</a:t>
            </a:r>
          </a:p>
          <a:p>
            <a:pPr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Рабочие документы\оформление\берёз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9347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2|2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2.2|1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1.7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45B003BF01404289CE22D894F5CF42" ma:contentTypeVersion="2" ma:contentTypeDescription="Создание документа." ma:contentTypeScope="" ma:versionID="d7440aba95c10125dd0cfd1af13d3a92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c60d957bcb7182c3d1518d9387c61580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7QTD6YHHN6JS-31-246</_dlc_DocId>
    <_dlc_DocIdUrl xmlns="2e528b9c-c03d-45d3-a08f-6e77188430e0">
      <Url>http://www.eduportal44.ru/Sudislavl/Bereska/_layouts/15/DocIdRedir.aspx?ID=7QTD6YHHN6JS-31-246</Url>
      <Description>7QTD6YHHN6JS-31-246</Description>
    </_dlc_DocIdUrl>
  </documentManagement>
</p:properties>
</file>

<file path=customXml/itemProps1.xml><?xml version="1.0" encoding="utf-8"?>
<ds:datastoreItem xmlns:ds="http://schemas.openxmlformats.org/officeDocument/2006/customXml" ds:itemID="{6663EB7B-2C50-4F64-A912-0D8CFE9F361D}"/>
</file>

<file path=customXml/itemProps2.xml><?xml version="1.0" encoding="utf-8"?>
<ds:datastoreItem xmlns:ds="http://schemas.openxmlformats.org/officeDocument/2006/customXml" ds:itemID="{31C1EC1D-47BC-4C5D-B33F-4FA845D759F3}"/>
</file>

<file path=customXml/itemProps3.xml><?xml version="1.0" encoding="utf-8"?>
<ds:datastoreItem xmlns:ds="http://schemas.openxmlformats.org/officeDocument/2006/customXml" ds:itemID="{1BA31C4F-ED2E-4CF1-AD66-4566181DEE5A}"/>
</file>

<file path=customXml/itemProps4.xml><?xml version="1.0" encoding="utf-8"?>
<ds:datastoreItem xmlns:ds="http://schemas.openxmlformats.org/officeDocument/2006/customXml" ds:itemID="{985C573B-A2F8-42BC-A385-1C71F09BC388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304</Words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  <vt:lpstr>муниципальное дошкольное образовательное учреждение  детский сад «Берёзка»  Судиславского муниципального района Костромской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2019-10-29T12:39:59Z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0x0101003B45B003BF01404289CE22D894F5CF42</vt:lpwstr>
  </property>
  <property fmtid="{D5CDD505-2E9C-101B-9397-08002B2CF9AE}" pid="3" name="_dlc_DocIdItemGuid">
    <vt:lpwstr>d0eedce0-33ab-4f78-b0e6-3d8f01f348ee</vt:lpwstr>
  </property>
</Properties>
</file>