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60" r:id="rId3"/>
    <p:sldId id="261" r:id="rId4"/>
    <p:sldId id="272" r:id="rId5"/>
    <p:sldId id="273" r:id="rId6"/>
    <p:sldId id="278" r:id="rId7"/>
    <p:sldId id="279" r:id="rId8"/>
    <p:sldId id="274" r:id="rId9"/>
    <p:sldId id="280" r:id="rId10"/>
    <p:sldId id="282" r:id="rId11"/>
    <p:sldId id="283" r:id="rId12"/>
    <p:sldId id="281" r:id="rId13"/>
    <p:sldId id="27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1" y="3814309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605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418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671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426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918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257" y="0"/>
            <a:ext cx="74703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875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735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24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7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2" y="4467452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0535" y="6356350"/>
            <a:ext cx="1951263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2294164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0265" y="6356351"/>
            <a:ext cx="1771649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066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72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424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4" y="-7482"/>
            <a:ext cx="789486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533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7482"/>
            <a:ext cx="8245929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282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4725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18506" y="6011014"/>
            <a:ext cx="20574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90257" y="6011013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7806" y="6011014"/>
            <a:ext cx="2057400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856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896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129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t>10.12.2019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08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10" r:id="rId2"/>
    <p:sldLayoutId id="2147483700" r:id="rId3"/>
    <p:sldLayoutId id="2147483711" r:id="rId4"/>
    <p:sldLayoutId id="2147483712" r:id="rId5"/>
    <p:sldLayoutId id="2147483713" r:id="rId6"/>
    <p:sldLayoutId id="2147483701" r:id="rId7"/>
    <p:sldLayoutId id="2147483714" r:id="rId8"/>
    <p:sldLayoutId id="2147483715" r:id="rId9"/>
    <p:sldLayoutId id="2147483702" r:id="rId10"/>
    <p:sldLayoutId id="2147483716" r:id="rId11"/>
    <p:sldLayoutId id="2147483717" r:id="rId12"/>
    <p:sldLayoutId id="2147483718" r:id="rId13"/>
    <p:sldLayoutId id="2147483704" r:id="rId14"/>
    <p:sldLayoutId id="2147483719" r:id="rId15"/>
    <p:sldLayoutId id="2147483705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8627" y="477795"/>
            <a:ext cx="7743568" cy="3105084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О вреде бестабачных снюсов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89414" y="6297768"/>
            <a:ext cx="7200901" cy="408673"/>
          </a:xfrm>
        </p:spPr>
        <p:txBody>
          <a:bodyPr>
            <a:normAutofit/>
          </a:bodyPr>
          <a:lstStyle/>
          <a:p>
            <a:r>
              <a:rPr lang="ru-RU" sz="1600" b="1" dirty="0" smtClean="0"/>
              <a:t>Веселов В.М.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064646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729" y="174812"/>
            <a:ext cx="7584141" cy="1143269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181818"/>
                </a:solidFill>
              </a:rPr>
              <a:t>Действие снюса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129" y="1506072"/>
            <a:ext cx="8955741" cy="52443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3200" dirty="0"/>
              <a:t>Влияние на организм данных изделий обусловлено содержащимся в них никотином. Потребители </a:t>
            </a:r>
            <a:r>
              <a:rPr lang="ru-RU" sz="3200" dirty="0" smtClean="0"/>
              <a:t>снюса получают </a:t>
            </a:r>
            <a:r>
              <a:rPr lang="ru-RU" sz="3200" dirty="0"/>
              <a:t>более внушительную разовую дозу никотина в сравнении с курильщиками. Сеанс рассасывания снюса длится 5-10 минут. </a:t>
            </a:r>
            <a:endParaRPr lang="ru-RU" sz="3200" dirty="0" smtClean="0"/>
          </a:p>
          <a:p>
            <a:pPr algn="just"/>
            <a:r>
              <a:rPr lang="ru-RU" sz="3200" dirty="0" smtClean="0"/>
              <a:t>За </a:t>
            </a:r>
            <a:r>
              <a:rPr lang="ru-RU" sz="3200" dirty="0"/>
              <a:t>это время в организм поступает от 20 мг тонизирующего вещества. </a:t>
            </a:r>
            <a:endParaRPr lang="ru-RU" sz="3200" dirty="0" smtClean="0"/>
          </a:p>
          <a:p>
            <a:pPr algn="just"/>
            <a:r>
              <a:rPr lang="ru-RU" sz="3200" dirty="0" smtClean="0"/>
              <a:t>В </a:t>
            </a:r>
            <a:r>
              <a:rPr lang="ru-RU" sz="3200" dirty="0"/>
              <a:t>ходе выкуривания крепкой сигареты «порция» никотина составляет не более 1,5 мг. </a:t>
            </a:r>
            <a:endParaRPr lang="ru-RU" sz="3200" dirty="0" smtClean="0"/>
          </a:p>
          <a:p>
            <a:pPr algn="just"/>
            <a:r>
              <a:rPr lang="ru-RU" sz="3200" dirty="0" smtClean="0"/>
              <a:t>Итогом </a:t>
            </a:r>
            <a:r>
              <a:rPr lang="ru-RU" sz="3200" dirty="0"/>
              <a:t>потребления снюса становится быстрое формирование привычки. </a:t>
            </a:r>
            <a:endParaRPr lang="ru-RU" sz="3200" dirty="0" smtClean="0"/>
          </a:p>
          <a:p>
            <a:pPr algn="just"/>
            <a:r>
              <a:rPr lang="ru-RU" sz="3200" dirty="0" smtClean="0"/>
              <a:t>Зависимость </a:t>
            </a:r>
            <a:r>
              <a:rPr lang="ru-RU" sz="3200" dirty="0"/>
              <a:t>развивается практически молниеносно. Отказаться от рассасывания жевательного табака становится непросто.</a:t>
            </a:r>
          </a:p>
        </p:txBody>
      </p:sp>
    </p:spTree>
    <p:extLst>
      <p:ext uri="{BB962C8B-B14F-4D97-AF65-F5344CB8AC3E}">
        <p14:creationId xmlns:p14="http://schemas.microsoft.com/office/powerpoint/2010/main" val="455063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9518" y="147918"/>
            <a:ext cx="7516906" cy="1170163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181818"/>
                </a:solidFill>
              </a:rPr>
              <a:t>Влияние снюса на здоровье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129" y="1506072"/>
            <a:ext cx="8942295" cy="5244352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/>
              <a:t>Пристрастившиеся к </a:t>
            </a:r>
            <a:r>
              <a:rPr lang="ru-RU" dirty="0" err="1"/>
              <a:t>снюсу</a:t>
            </a:r>
            <a:r>
              <a:rPr lang="ru-RU" dirty="0"/>
              <a:t> люди страдают от нарушения аппетита, расстройств работы органов пищеварения. </a:t>
            </a:r>
          </a:p>
          <a:p>
            <a:pPr algn="just"/>
            <a:r>
              <a:rPr lang="ru-RU" dirty="0" smtClean="0"/>
              <a:t>Степень </a:t>
            </a:r>
            <a:r>
              <a:rPr lang="ru-RU" dirty="0"/>
              <a:t>вреда во многом определяется состоянием организма и склонностью человека к возникновению рецидивов имеющихся заболеваний. </a:t>
            </a:r>
            <a:endParaRPr lang="ru-RU" dirty="0" smtClean="0"/>
          </a:p>
          <a:p>
            <a:pPr algn="just"/>
            <a:r>
              <a:rPr lang="ru-RU" dirty="0" smtClean="0"/>
              <a:t>Если </a:t>
            </a:r>
            <a:r>
              <a:rPr lang="ru-RU" dirty="0"/>
              <a:t>пакетики держать во рту дольше 20-30 минут вероятна сильная интоксикация организма с непредвиденными последствиями. </a:t>
            </a:r>
            <a:endParaRPr lang="ru-RU" dirty="0" smtClean="0"/>
          </a:p>
          <a:p>
            <a:pPr algn="just"/>
            <a:r>
              <a:rPr lang="ru-RU" dirty="0" smtClean="0"/>
              <a:t>Никотин </a:t>
            </a:r>
            <a:r>
              <a:rPr lang="ru-RU" dirty="0"/>
              <a:t>– чрезвычайно сильный яд, не уступающий по токсичности синильной кислоте. </a:t>
            </a:r>
          </a:p>
          <a:p>
            <a:pPr algn="just"/>
            <a:r>
              <a:rPr lang="ru-RU" dirty="0"/>
              <a:t>В малых дозах действует возбуждающе на нервную систему, в больших - вызывает её паралич: остановку дыхания, прекращение работы сердца. </a:t>
            </a:r>
          </a:p>
        </p:txBody>
      </p:sp>
    </p:spTree>
    <p:extLst>
      <p:ext uri="{BB962C8B-B14F-4D97-AF65-F5344CB8AC3E}">
        <p14:creationId xmlns:p14="http://schemas.microsoft.com/office/powerpoint/2010/main" val="3410250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9518" y="134471"/>
            <a:ext cx="7463117" cy="118361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Влияние снюса на здоровье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130" y="1452282"/>
            <a:ext cx="8888506" cy="531158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Снюс </a:t>
            </a:r>
            <a:r>
              <a:rPr lang="ru-RU" dirty="0"/>
              <a:t>вызывает неопухолевые поражения слизистой оболочки ротовой </a:t>
            </a:r>
            <a:r>
              <a:rPr lang="ru-RU" dirty="0" smtClean="0"/>
              <a:t>полости практически </a:t>
            </a:r>
            <a:r>
              <a:rPr lang="ru-RU" dirty="0"/>
              <a:t>в 100 % </a:t>
            </a:r>
            <a:r>
              <a:rPr lang="ru-RU" dirty="0" smtClean="0"/>
              <a:t>случаев. </a:t>
            </a:r>
            <a:r>
              <a:rPr lang="ru-RU" dirty="0"/>
              <a:t>Ткани, однако, возвращаются к норме после прекращения приёма </a:t>
            </a:r>
            <a:r>
              <a:rPr lang="ru-RU" dirty="0" smtClean="0"/>
              <a:t>снюса. </a:t>
            </a:r>
          </a:p>
          <a:p>
            <a:pPr algn="just"/>
            <a:r>
              <a:rPr lang="ru-RU" dirty="0" smtClean="0"/>
              <a:t>Возможно </a:t>
            </a:r>
            <a:r>
              <a:rPr lang="ru-RU" dirty="0"/>
              <a:t>развитие заболеваний дёсен, чаще всего — рецессия десны (то есть смещение уровня десны с обнажением корня зуба</a:t>
            </a:r>
            <a:r>
              <a:rPr lang="ru-RU" dirty="0" smtClean="0"/>
              <a:t>). </a:t>
            </a:r>
            <a:r>
              <a:rPr lang="ru-RU" dirty="0"/>
              <a:t>Также продемонстрирована вероятная роль снюса в образовании </a:t>
            </a:r>
            <a:r>
              <a:rPr lang="ru-RU" dirty="0" smtClean="0"/>
              <a:t>кариеса.</a:t>
            </a:r>
          </a:p>
          <a:p>
            <a:pPr algn="just"/>
            <a:r>
              <a:rPr lang="ru-RU" dirty="0" smtClean="0"/>
              <a:t>Употребление снюса может привести к нарушению </a:t>
            </a:r>
            <a:r>
              <a:rPr lang="ru-RU" dirty="0"/>
              <a:t>работы </a:t>
            </a:r>
            <a:r>
              <a:rPr lang="ru-RU" dirty="0" smtClean="0"/>
              <a:t>ЦНС</a:t>
            </a:r>
            <a:r>
              <a:rPr lang="ru-RU" dirty="0"/>
              <a:t>, сердечно-сосудистой и эндокринной </a:t>
            </a:r>
            <a:r>
              <a:rPr lang="ru-RU" dirty="0" smtClean="0"/>
              <a:t>систем.</a:t>
            </a:r>
          </a:p>
          <a:p>
            <a:pPr algn="just"/>
            <a:r>
              <a:rPr lang="ru-RU" dirty="0" smtClean="0"/>
              <a:t>Так </a:t>
            </a:r>
            <a:r>
              <a:rPr lang="ru-RU" dirty="0"/>
              <a:t>как при употребление </a:t>
            </a:r>
            <a:r>
              <a:rPr lang="ru-RU" dirty="0" smtClean="0"/>
              <a:t>снюса выделяются </a:t>
            </a:r>
            <a:r>
              <a:rPr lang="ru-RU" dirty="0"/>
              <a:t>большое количество слюны, слюна сглатывается, что может привести к заболеванию желудочно-кишечного тракта.</a:t>
            </a:r>
          </a:p>
        </p:txBody>
      </p:sp>
    </p:spTree>
    <p:extLst>
      <p:ext uri="{BB962C8B-B14F-4D97-AF65-F5344CB8AC3E}">
        <p14:creationId xmlns:p14="http://schemas.microsoft.com/office/powerpoint/2010/main" val="3089944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812" y="140043"/>
            <a:ext cx="7562334" cy="117803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Судьба снюса в России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378" y="1499286"/>
            <a:ext cx="8962768" cy="5239265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В ЕС (кроме Швеции) с 1992 года запрещена продажа снюса, хотя его применение не </a:t>
            </a:r>
            <a:r>
              <a:rPr lang="ru-RU" dirty="0" smtClean="0"/>
              <a:t>ограничено, но в </a:t>
            </a:r>
            <a:r>
              <a:rPr lang="ru-RU" dirty="0"/>
              <a:t>Швеции и Норвегии снюс продаётся </a:t>
            </a:r>
            <a:r>
              <a:rPr lang="ru-RU" dirty="0" smtClean="0"/>
              <a:t>легально</a:t>
            </a:r>
            <a:r>
              <a:rPr lang="ru-RU" smtClean="0"/>
              <a:t>. </a:t>
            </a:r>
            <a:endParaRPr lang="ru-RU" dirty="0" smtClean="0"/>
          </a:p>
          <a:p>
            <a:pPr algn="just"/>
            <a:r>
              <a:rPr lang="ru-RU" smtClean="0"/>
              <a:t>Государственной Думой в </a:t>
            </a:r>
            <a:r>
              <a:rPr lang="ru-RU" dirty="0"/>
              <a:t>декабре 2015 года поправками к закону «Об охране здоровья граждан от воздействия окружающего табачного дыма и последствий потребления табака» и КоАП, предусматривающими штрафы за его продажу[9]. </a:t>
            </a:r>
          </a:p>
          <a:p>
            <a:pPr algn="just"/>
            <a:r>
              <a:rPr lang="ru-RU" dirty="0"/>
              <a:t>Однако начиная с февраля 2016 года, снюс начинают ввозить в Россию под видом жевательного табака, соответственно и запрет на его продажу не распространяется. 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4150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66335" y="107092"/>
            <a:ext cx="7603523" cy="1210989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Снюсы – что это такое</a:t>
            </a:r>
            <a:endParaRPr lang="ru-RU" sz="28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0615" y="1491050"/>
            <a:ext cx="8979243" cy="52886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/>
              <a:t>Снюс — вид табачного изделия. </a:t>
            </a:r>
            <a:r>
              <a:rPr lang="ru-RU" dirty="0"/>
              <a:t>Снюс относится к бездымному табаку (в эту группу входят также сухой и влажный снафф, жевательный табак и пр.). </a:t>
            </a:r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r>
              <a:rPr lang="ru-RU" dirty="0" smtClean="0"/>
              <a:t>Представляет </a:t>
            </a:r>
            <a:r>
              <a:rPr lang="ru-RU" dirty="0"/>
              <a:t>собой измельчённый увлажнённый табак, который помещают между верхней (реже — нижней) губой и десной[1] на длительное время — от </a:t>
            </a:r>
            <a:r>
              <a:rPr lang="ru-RU" dirty="0" smtClean="0"/>
              <a:t>30[ </a:t>
            </a:r>
            <a:r>
              <a:rPr lang="ru-RU" dirty="0"/>
              <a:t>до </a:t>
            </a:r>
            <a:r>
              <a:rPr lang="ru-RU" dirty="0" smtClean="0"/>
              <a:t>60-70минут </a:t>
            </a:r>
            <a:r>
              <a:rPr lang="ru-RU" dirty="0"/>
              <a:t>(по данным производителей, от 5 до 30 минут). При этом никотин из табака поступает в организм. 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1844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Состав снюса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76" y="1479176"/>
            <a:ext cx="8942295" cy="527124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3600" dirty="0"/>
              <a:t>Табак для снюса сушится в естественных условиях</a:t>
            </a:r>
          </a:p>
          <a:p>
            <a:pPr algn="just"/>
            <a:r>
              <a:rPr lang="ru-RU" sz="3600" dirty="0"/>
              <a:t>Основными составляющими снюса являются табак, вода, поваренная соль, </a:t>
            </a:r>
            <a:r>
              <a:rPr lang="ru-RU" sz="3600" dirty="0" smtClean="0"/>
              <a:t>сода, ароматизаторы</a:t>
            </a:r>
          </a:p>
          <a:p>
            <a:pPr algn="just"/>
            <a:r>
              <a:rPr lang="ru-RU" sz="3600" dirty="0" smtClean="0"/>
              <a:t>Содержание </a:t>
            </a:r>
            <a:r>
              <a:rPr lang="ru-RU" sz="3600" dirty="0"/>
              <a:t>воды: 35-60 </a:t>
            </a:r>
            <a:r>
              <a:rPr lang="ru-RU" sz="3600" dirty="0" smtClean="0"/>
              <a:t>%, </a:t>
            </a:r>
            <a:r>
              <a:rPr lang="ru-RU" sz="3600" dirty="0"/>
              <a:t>поваренной соли — 1,5-3,5 %, увлажняющих веществ — 1,5-3,5 %, соды — 1,2-3,5 %, ароматизаторов — менее 1 </a:t>
            </a:r>
            <a:r>
              <a:rPr lang="ru-RU" sz="3600" dirty="0" smtClean="0"/>
              <a:t>%. </a:t>
            </a:r>
          </a:p>
          <a:p>
            <a:pPr algn="just"/>
            <a:r>
              <a:rPr lang="ru-RU" sz="3600" dirty="0" smtClean="0"/>
              <a:t>Содержание </a:t>
            </a:r>
            <a:r>
              <a:rPr lang="ru-RU" sz="3600" dirty="0"/>
              <a:t>никотина в снюсе — 5-11 мг/г сухого </a:t>
            </a:r>
            <a:r>
              <a:rPr lang="ru-RU" sz="3600" dirty="0" smtClean="0"/>
              <a:t>веса</a:t>
            </a:r>
            <a:r>
              <a:rPr lang="ru-RU" sz="3600" dirty="0"/>
              <a:t>. </a:t>
            </a:r>
            <a:endParaRPr lang="ru-RU" sz="3600" dirty="0" smtClean="0"/>
          </a:p>
          <a:p>
            <a:pPr algn="just"/>
            <a:r>
              <a:rPr lang="ru-RU" sz="3600" dirty="0" smtClean="0"/>
              <a:t>Снюс </a:t>
            </a:r>
            <a:r>
              <a:rPr lang="ru-RU" sz="3600" dirty="0"/>
              <a:t>содержит 28 известных канцерогенов, включая никель, полоний-210 (радиоактивный элемент) и нитроамины. Их концентрация превышает в 100 раз ПДК.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1203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1050" y="123568"/>
            <a:ext cx="7652950" cy="1194513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История появления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903" y="1491050"/>
            <a:ext cx="9012194" cy="5305166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Снюс относится к бездымному табаку (в эту группу входят также сухой и влажный снафф, жевательный табак и пр.). </a:t>
            </a:r>
          </a:p>
          <a:p>
            <a:pPr algn="just"/>
            <a:r>
              <a:rPr lang="ru-RU" dirty="0"/>
              <a:t>Характеризуется как разновидность влажного </a:t>
            </a:r>
            <a:r>
              <a:rPr lang="ru-RU" dirty="0" err="1"/>
              <a:t>снаффа</a:t>
            </a:r>
            <a:r>
              <a:rPr lang="ru-RU" dirty="0"/>
              <a:t> с высоким содержанием никотина и низким содержанием </a:t>
            </a:r>
            <a:r>
              <a:rPr lang="ru-RU" dirty="0" smtClean="0"/>
              <a:t>канцерогенов. </a:t>
            </a:r>
          </a:p>
          <a:p>
            <a:pPr algn="just"/>
            <a:r>
              <a:rPr lang="ru-RU" dirty="0" smtClean="0"/>
              <a:t>Он </a:t>
            </a:r>
            <a:r>
              <a:rPr lang="ru-RU" dirty="0"/>
              <a:t>известен в Швеции с 1637 </a:t>
            </a:r>
            <a:r>
              <a:rPr lang="ru-RU" dirty="0" smtClean="0"/>
              <a:t>года. </a:t>
            </a:r>
            <a:r>
              <a:rPr lang="ru-RU" dirty="0"/>
              <a:t>В основном он производится и употребляется именно в этой стране (поэтому часто называется шведским </a:t>
            </a:r>
            <a:r>
              <a:rPr lang="ru-RU" dirty="0" err="1"/>
              <a:t>снюсом</a:t>
            </a:r>
            <a:r>
              <a:rPr lang="ru-RU" dirty="0"/>
              <a:t>). </a:t>
            </a:r>
          </a:p>
          <a:p>
            <a:pPr algn="just"/>
            <a:r>
              <a:rPr lang="ru-RU" dirty="0"/>
              <a:t>В ЕС (кроме Швеции) с 1992 года запрещена продажа снюса, хотя его применение не ограничено. В Швеции и Норвегии снюс продаётся легально[5][6]. </a:t>
            </a:r>
          </a:p>
          <a:p>
            <a:pPr algn="just"/>
            <a:r>
              <a:rPr lang="ru-RU" dirty="0"/>
              <a:t>Снюс представлен в России с 2004 </a:t>
            </a:r>
            <a:r>
              <a:rPr lang="ru-RU" dirty="0" smtClean="0"/>
              <a:t>года. 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7188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Виды снюса</a:t>
            </a:r>
            <a:endParaRPr lang="ru-RU" sz="28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73796" y="1574300"/>
            <a:ext cx="3156910" cy="2298165"/>
          </a:xfrm>
          <a:prstGeom prst="rect">
            <a:avLst/>
          </a:prstGeom>
        </p:spPr>
      </p:pic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3738282" y="1574300"/>
            <a:ext cx="5271247" cy="482185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4400" dirty="0" smtClean="0"/>
              <a:t>Порционный</a:t>
            </a:r>
          </a:p>
          <a:p>
            <a:pPr marL="0" indent="0" algn="just">
              <a:buNone/>
            </a:pPr>
            <a:endParaRPr lang="ru-RU" sz="4400" dirty="0" smtClean="0"/>
          </a:p>
          <a:p>
            <a:pPr algn="just"/>
            <a:r>
              <a:rPr lang="ru-RU" sz="4400" dirty="0" smtClean="0"/>
              <a:t>Рассыпной</a:t>
            </a:r>
          </a:p>
          <a:p>
            <a:pPr algn="just"/>
            <a:endParaRPr lang="ru-RU" sz="4400" dirty="0" smtClean="0"/>
          </a:p>
          <a:p>
            <a:pPr algn="just"/>
            <a:r>
              <a:rPr lang="ru-RU" sz="4400" dirty="0" smtClean="0"/>
              <a:t>Ароматизированный</a:t>
            </a:r>
          </a:p>
          <a:p>
            <a:pPr marL="0" indent="0" algn="just">
              <a:buNone/>
            </a:pPr>
            <a:endParaRPr lang="ru-RU" sz="4400" dirty="0" smtClean="0"/>
          </a:p>
          <a:p>
            <a:pPr algn="just"/>
            <a:r>
              <a:rPr lang="ru-RU" sz="4400" dirty="0" smtClean="0"/>
              <a:t>Бестабачный</a:t>
            </a:r>
            <a:endParaRPr lang="ru-RU" sz="4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795" y="3872465"/>
            <a:ext cx="3156910" cy="252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2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Порционный снюс</a:t>
            </a:r>
            <a:endParaRPr lang="ru-RU" sz="28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21025" y="1825624"/>
            <a:ext cx="8861610" cy="4857563"/>
          </a:xfrm>
        </p:spPr>
        <p:txBody>
          <a:bodyPr/>
          <a:lstStyle/>
          <a:p>
            <a:pPr algn="just"/>
            <a:r>
              <a:rPr lang="ru-RU" sz="3200" b="1" dirty="0"/>
              <a:t>Порционный </a:t>
            </a:r>
            <a:r>
              <a:rPr lang="ru-RU" sz="3200" b="1" dirty="0" smtClean="0"/>
              <a:t>снюс </a:t>
            </a:r>
            <a:r>
              <a:rPr lang="ru-RU" sz="3200" dirty="0" smtClean="0"/>
              <a:t>- считается </a:t>
            </a:r>
            <a:r>
              <a:rPr lang="ru-RU" sz="3200" dirty="0"/>
              <a:t>более удобным для новичков. Он, как правило, продаётся в пластиковых контейнерах с небольшим отделением на верхней крышке для использованных пакетиков. </a:t>
            </a:r>
            <a:endParaRPr lang="ru-RU" sz="3200" dirty="0" smtClean="0"/>
          </a:p>
          <a:p>
            <a:pPr algn="just"/>
            <a:r>
              <a:rPr lang="ru-RU" sz="3200" dirty="0" smtClean="0"/>
              <a:t>Порционный </a:t>
            </a:r>
            <a:r>
              <a:rPr lang="ru-RU" sz="3200" dirty="0"/>
              <a:t>снюс различается по цвету пакетика. Основные — коричневый (окрашивается табаком при дополнительном опрыскивании водой на последнем этапе производства) и белый.</a:t>
            </a:r>
            <a:endParaRPr lang="ru-RU" sz="3200" dirty="0" smtClean="0"/>
          </a:p>
          <a:p>
            <a:pPr algn="just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1336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9176" y="107576"/>
            <a:ext cx="7530353" cy="1210505"/>
          </a:xfrm>
        </p:spPr>
        <p:txBody>
          <a:bodyPr/>
          <a:lstStyle/>
          <a:p>
            <a:pPr algn="ctr"/>
            <a:r>
              <a:rPr lang="ru-RU" dirty="0" smtClean="0"/>
              <a:t>Рассыпной снюс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76" y="1519518"/>
            <a:ext cx="8901953" cy="5204011"/>
          </a:xfrm>
        </p:spPr>
        <p:txBody>
          <a:bodyPr>
            <a:noAutofit/>
          </a:bodyPr>
          <a:lstStyle/>
          <a:p>
            <a:pPr algn="just"/>
            <a:r>
              <a:rPr lang="ru-RU" sz="3200" b="1" dirty="0" smtClean="0"/>
              <a:t>Рассыпной </a:t>
            </a:r>
            <a:r>
              <a:rPr lang="ru-RU" sz="3200" b="1" dirty="0"/>
              <a:t>снюс </a:t>
            </a:r>
            <a:r>
              <a:rPr lang="ru-RU" sz="3200" dirty="0"/>
              <a:t>продаётся в коробках из плотного вощёного картона с пластиковой крышкой. </a:t>
            </a:r>
            <a:endParaRPr lang="ru-RU" sz="3200" dirty="0" smtClean="0"/>
          </a:p>
          <a:p>
            <a:pPr algn="just"/>
            <a:r>
              <a:rPr lang="ru-RU" sz="3200" dirty="0" smtClean="0"/>
              <a:t>Он </a:t>
            </a:r>
            <a:r>
              <a:rPr lang="ru-RU" sz="3200" dirty="0"/>
              <a:t>удобен тем, что можно взять любую порцию снюса и не зависеть от фабричной фасовки. </a:t>
            </a:r>
            <a:endParaRPr lang="ru-RU" sz="3200" dirty="0" smtClean="0"/>
          </a:p>
          <a:p>
            <a:pPr algn="just"/>
            <a:r>
              <a:rPr lang="ru-RU" sz="3200" dirty="0" smtClean="0"/>
              <a:t>Обычно </a:t>
            </a:r>
            <a:r>
              <a:rPr lang="ru-RU" sz="3200" dirty="0"/>
              <a:t>он употребляется порциями по 1-2 </a:t>
            </a:r>
            <a:r>
              <a:rPr lang="ru-RU" sz="3200" dirty="0" smtClean="0"/>
              <a:t>грамма.</a:t>
            </a:r>
          </a:p>
          <a:p>
            <a:pPr algn="just"/>
            <a:r>
              <a:rPr lang="ru-RU" sz="3200" dirty="0" smtClean="0"/>
              <a:t>Для </a:t>
            </a:r>
            <a:r>
              <a:rPr lang="ru-RU" sz="3200" dirty="0"/>
              <a:t>введения под губу из рассыпного снюса пальцами формируют комок, для этой цели существует и специальное приспособление (дозатор). </a:t>
            </a:r>
          </a:p>
          <a:p>
            <a:pPr algn="just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65662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3384" y="98854"/>
            <a:ext cx="7652951" cy="116153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Ароматизированный и бестабачный снюс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903" y="1589903"/>
            <a:ext cx="9020431" cy="514864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200" b="1" dirty="0"/>
              <a:t>Ароматизированный </a:t>
            </a:r>
            <a:r>
              <a:rPr lang="ru-RU" sz="3200" b="1" dirty="0" smtClean="0"/>
              <a:t>снюс </a:t>
            </a:r>
            <a:r>
              <a:rPr lang="ru-RU" sz="3200" dirty="0" smtClean="0"/>
              <a:t>изготавливается с </a:t>
            </a:r>
            <a:r>
              <a:rPr lang="ru-RU" sz="3200" dirty="0"/>
              <a:t>ароматизаторами, такими как: эвкалипт, ментол, лакрица, виски, мята, дыня, малина, лаванда, бергамот. </a:t>
            </a:r>
            <a:endParaRPr lang="ru-RU" sz="3200" dirty="0" smtClean="0"/>
          </a:p>
          <a:p>
            <a:pPr marL="0" indent="0" algn="just">
              <a:buNone/>
            </a:pPr>
            <a:r>
              <a:rPr lang="ru-RU" sz="3200" dirty="0" smtClean="0"/>
              <a:t>Чаще </a:t>
            </a:r>
            <a:r>
              <a:rPr lang="ru-RU" sz="3200" dirty="0"/>
              <a:t>можно найти ароматизированный порционный снюс. </a:t>
            </a:r>
            <a:endParaRPr lang="ru-RU" sz="3200" b="1" dirty="0" smtClean="0"/>
          </a:p>
          <a:p>
            <a:pPr marL="0" indent="0" algn="just">
              <a:buNone/>
            </a:pPr>
            <a:r>
              <a:rPr lang="ru-RU" sz="3200" b="1" dirty="0" smtClean="0"/>
              <a:t>Бестабачный снюс</a:t>
            </a:r>
            <a:r>
              <a:rPr lang="ru-RU" sz="3200" dirty="0"/>
              <a:t> </a:t>
            </a:r>
            <a:r>
              <a:rPr lang="ru-RU" sz="3200" dirty="0"/>
              <a:t>и</a:t>
            </a:r>
            <a:r>
              <a:rPr lang="ru-RU" sz="3200" dirty="0" smtClean="0"/>
              <a:t>зготавливается </a:t>
            </a:r>
            <a:r>
              <a:rPr lang="ru-RU" sz="3200" dirty="0"/>
              <a:t>из растительного сырья (древесных волокон, трав) с добавлением, ароматизаторов и никотина. </a:t>
            </a:r>
            <a:endParaRPr lang="ru-RU" sz="3200" dirty="0" smtClean="0"/>
          </a:p>
          <a:p>
            <a:pPr marL="0" indent="0" algn="just">
              <a:buNone/>
            </a:pPr>
            <a:r>
              <a:rPr lang="ru-RU" sz="3200" dirty="0" smtClean="0"/>
              <a:t>Получил </a:t>
            </a:r>
            <a:r>
              <a:rPr lang="ru-RU" sz="3200" dirty="0"/>
              <a:t>распространение в России после запрета табачного изделия.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0420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6072" y="174812"/>
            <a:ext cx="7530352" cy="1143269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Действие снюса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470" y="1506071"/>
            <a:ext cx="8901953" cy="517711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4500" dirty="0"/>
              <a:t>Подобно сигаретам, действие снюса основано на введении никотина в организм. </a:t>
            </a:r>
            <a:endParaRPr lang="ru-RU" sz="4500" dirty="0" smtClean="0"/>
          </a:p>
          <a:p>
            <a:pPr algn="just"/>
            <a:r>
              <a:rPr lang="ru-RU" sz="4500" dirty="0"/>
              <a:t>Употребление снюса происходит следующим образом: табак кладется под верхнюю губу, держать его во рту нужно от 5 до 30 минут. Жевать или глотать снюс нельзя, однако слюну, которая выделяется при его употреблении, можно сглатывать</a:t>
            </a:r>
            <a:r>
              <a:rPr lang="ru-RU" sz="4500" dirty="0" smtClean="0"/>
              <a:t>.</a:t>
            </a:r>
          </a:p>
          <a:p>
            <a:pPr algn="just"/>
            <a:r>
              <a:rPr lang="ru-RU" sz="4500" dirty="0" smtClean="0"/>
              <a:t>Через </a:t>
            </a:r>
            <a:r>
              <a:rPr lang="ru-RU" sz="4500" dirty="0"/>
              <a:t>полчаса в венозной крови определяется повышение </a:t>
            </a:r>
            <a:r>
              <a:rPr lang="ru-RU" sz="4500" dirty="0" smtClean="0"/>
              <a:t>уровня никотина </a:t>
            </a:r>
            <a:r>
              <a:rPr lang="ru-RU" sz="4500" dirty="0"/>
              <a:t>до 15 </a:t>
            </a:r>
            <a:r>
              <a:rPr lang="ru-RU" sz="4500" dirty="0" err="1"/>
              <a:t>нг</a:t>
            </a:r>
            <a:r>
              <a:rPr lang="ru-RU" sz="4500" dirty="0"/>
              <a:t>/мл, затем — длительное «плато» на уровне 30 </a:t>
            </a:r>
            <a:r>
              <a:rPr lang="ru-RU" sz="4500" dirty="0" err="1" smtClean="0"/>
              <a:t>нг</a:t>
            </a:r>
            <a:r>
              <a:rPr lang="ru-RU" sz="4500" dirty="0" smtClean="0"/>
              <a:t>/мл. </a:t>
            </a:r>
          </a:p>
          <a:p>
            <a:pPr algn="just"/>
            <a:r>
              <a:rPr lang="ru-RU" sz="4500" dirty="0" smtClean="0"/>
              <a:t>Снюс </a:t>
            </a:r>
            <a:r>
              <a:rPr lang="ru-RU" sz="4500" dirty="0"/>
              <a:t>вызывает никотиновую </a:t>
            </a:r>
            <a:r>
              <a:rPr lang="ru-RU" sz="4500" dirty="0" smtClean="0"/>
              <a:t>зависимость!!!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6500352"/>
      </p:ext>
    </p:extLst>
  </p:cSld>
  <p:clrMapOvr>
    <a:masterClrMapping/>
  </p:clrMapOvr>
</p:sld>
</file>

<file path=ppt/theme/theme1.xml><?xml version="1.0" encoding="utf-8"?>
<a:theme xmlns:a="http://schemas.openxmlformats.org/drawingml/2006/main" name="КОИРО2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2" id="{4BB1C634-15C3-4DD6-B97C-DFF39F42870C}" vid="{7019F9F6-4BBD-49F0-8A48-626BD501D53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e528b9c-c03d-45d3-a08f-6e77188430e0">7QTD6YHHN6JS-31-260</_dlc_DocId>
    <_dlc_DocIdUrl xmlns="2e528b9c-c03d-45d3-a08f-6e77188430e0">
      <Url>http://www.eduportal44.ru/Sudislavl/Bereska/_layouts/15/DocIdRedir.aspx?ID=7QTD6YHHN6JS-31-260</Url>
      <Description>7QTD6YHHN6JS-31-260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B45B003BF01404289CE22D894F5CF42" ma:contentTypeVersion="2" ma:contentTypeDescription="Создание документа." ma:contentTypeScope="" ma:versionID="d7440aba95c10125dd0cfd1af13d3a92">
  <xsd:schema xmlns:xsd="http://www.w3.org/2001/XMLSchema" xmlns:xs="http://www.w3.org/2001/XMLSchema" xmlns:p="http://schemas.microsoft.com/office/2006/metadata/properties" xmlns:ns2="2e528b9c-c03d-45d3-a08f-6e77188430e0" targetNamespace="http://schemas.microsoft.com/office/2006/metadata/properties" ma:root="true" ma:fieldsID="c60d957bcb7182c3d1518d9387c61580" ns2:_="">
    <xsd:import namespace="2e528b9c-c03d-45d3-a08f-6e77188430e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528b9c-c03d-45d3-a08f-6e77188430e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142054-C3BB-4648-A2C9-1C8047E6B103}"/>
</file>

<file path=customXml/itemProps2.xml><?xml version="1.0" encoding="utf-8"?>
<ds:datastoreItem xmlns:ds="http://schemas.openxmlformats.org/officeDocument/2006/customXml" ds:itemID="{F440790F-3793-4929-8A5A-CD8CAB4BE365}"/>
</file>

<file path=customXml/itemProps3.xml><?xml version="1.0" encoding="utf-8"?>
<ds:datastoreItem xmlns:ds="http://schemas.openxmlformats.org/officeDocument/2006/customXml" ds:itemID="{096C7890-3689-467E-9F76-C295B0753A30}"/>
</file>

<file path=customXml/itemProps4.xml><?xml version="1.0" encoding="utf-8"?>
<ds:datastoreItem xmlns:ds="http://schemas.openxmlformats.org/officeDocument/2006/customXml" ds:itemID="{21E68C20-4397-4F77-AF6C-A7B566D563EF}"/>
</file>

<file path=docProps/app.xml><?xml version="1.0" encoding="utf-8"?>
<Properties xmlns="http://schemas.openxmlformats.org/officeDocument/2006/extended-properties" xmlns:vt="http://schemas.openxmlformats.org/officeDocument/2006/docPropsVTypes">
  <Template>КОИРО2</Template>
  <TotalTime>912</TotalTime>
  <Words>876</Words>
  <Application>Microsoft Office PowerPoint</Application>
  <PresentationFormat>Экран (4:3)</PresentationFormat>
  <Paragraphs>65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Garamond</vt:lpstr>
      <vt:lpstr>КОИРО2</vt:lpstr>
      <vt:lpstr>О вреде бестабачных снюсов</vt:lpstr>
      <vt:lpstr>Снюсы – что это такое</vt:lpstr>
      <vt:lpstr>Состав снюса</vt:lpstr>
      <vt:lpstr>История появления</vt:lpstr>
      <vt:lpstr>Виды снюса</vt:lpstr>
      <vt:lpstr>Порционный снюс</vt:lpstr>
      <vt:lpstr>Рассыпной снюс</vt:lpstr>
      <vt:lpstr>Ароматизированный и бестабачный снюс</vt:lpstr>
      <vt:lpstr>Действие снюса</vt:lpstr>
      <vt:lpstr>Действие снюса</vt:lpstr>
      <vt:lpstr>Влияние снюса на здоровье</vt:lpstr>
      <vt:lpstr>Влияние снюса на здоровье</vt:lpstr>
      <vt:lpstr>Судьба снюса в России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Обеспечение антитеррористической защищенности и охраны образовательной организации</dc:title>
  <dc:creator>Пользователь</dc:creator>
  <cp:lastModifiedBy>пользователь</cp:lastModifiedBy>
  <cp:revision>96</cp:revision>
  <dcterms:created xsi:type="dcterms:W3CDTF">2018-01-20T14:51:57Z</dcterms:created>
  <dcterms:modified xsi:type="dcterms:W3CDTF">2019-12-10T17:00:19Z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0x0101003B45B003BF01404289CE22D894F5CF42</vt:lpwstr>
  </property>
  <property fmtid="{D5CDD505-2E9C-101B-9397-08002B2CF9AE}" pid="3" name="_dlc_DocIdItemGuid">
    <vt:lpwstr>4a105e75-a466-4266-8f64-b5000ecc44e1</vt:lpwstr>
  </property>
</Properties>
</file>