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6" r:id="rId9"/>
    <p:sldId id="265" r:id="rId10"/>
    <p:sldId id="266" r:id="rId11"/>
    <p:sldId id="267" r:id="rId12"/>
    <p:sldId id="268" r:id="rId13"/>
    <p:sldId id="278" r:id="rId14"/>
    <p:sldId id="279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7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4F445-6DE6-41D4-AA07-DEBB229BAAD6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ED1F0-F7D8-4298-9987-98047519B0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4F445-6DE6-41D4-AA07-DEBB229BAAD6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ED1F0-F7D8-4298-9987-98047519B0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4F445-6DE6-41D4-AA07-DEBB229BAAD6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ED1F0-F7D8-4298-9987-98047519B0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4F445-6DE6-41D4-AA07-DEBB229BAAD6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ED1F0-F7D8-4298-9987-98047519B0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4F445-6DE6-41D4-AA07-DEBB229BAAD6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ED1F0-F7D8-4298-9987-98047519B0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4F445-6DE6-41D4-AA07-DEBB229BAAD6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ED1F0-F7D8-4298-9987-98047519B0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4F445-6DE6-41D4-AA07-DEBB229BAAD6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ED1F0-F7D8-4298-9987-98047519B0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4F445-6DE6-41D4-AA07-DEBB229BAAD6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ED1F0-F7D8-4298-9987-98047519B0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4F445-6DE6-41D4-AA07-DEBB229BAAD6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ED1F0-F7D8-4298-9987-98047519B0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4F445-6DE6-41D4-AA07-DEBB229BAAD6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ED1F0-F7D8-4298-9987-98047519B0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4F445-6DE6-41D4-AA07-DEBB229BAAD6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ED1F0-F7D8-4298-9987-98047519B0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4F445-6DE6-41D4-AA07-DEBB229BAAD6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ED1F0-F7D8-4298-9987-98047519B02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85728"/>
            <a:ext cx="8143932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785918" y="2643182"/>
            <a:ext cx="678661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b="1" dirty="0" smtClean="0">
              <a:solidFill>
                <a:srgbClr val="00B0F0"/>
              </a:solidFill>
              <a:latin typeface="Comic Sans MS" pitchFamily="66" charset="0"/>
              <a:cs typeface="Adobe Devanagari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00B0F0"/>
                </a:solidFill>
                <a:latin typeface="Comic Sans MS" pitchFamily="66" charset="0"/>
                <a:cs typeface="Adobe Devanagari" pitchFamily="18" charset="0"/>
              </a:rPr>
              <a:t>Развитие </a:t>
            </a:r>
            <a:r>
              <a:rPr lang="ru-RU" sz="4000" b="1" dirty="0" err="1" smtClean="0">
                <a:solidFill>
                  <a:srgbClr val="00B0F0"/>
                </a:solidFill>
                <a:latin typeface="Comic Sans MS" pitchFamily="66" charset="0"/>
                <a:cs typeface="Adobe Devanagari" pitchFamily="18" charset="0"/>
              </a:rPr>
              <a:t>самовосприятия</a:t>
            </a:r>
            <a:r>
              <a:rPr lang="ru-RU" sz="4000" b="1" dirty="0" smtClean="0">
                <a:solidFill>
                  <a:srgbClr val="00B0F0"/>
                </a:solidFill>
                <a:latin typeface="Comic Sans MS" pitchFamily="66" charset="0"/>
                <a:cs typeface="Adobe Devanagari" pitchFamily="18" charset="0"/>
              </a:rPr>
              <a:t> ребенка.</a:t>
            </a:r>
          </a:p>
          <a:p>
            <a:pPr algn="ctr"/>
            <a:r>
              <a:rPr lang="ru-RU" sz="4000" b="1" dirty="0" smtClean="0">
                <a:solidFill>
                  <a:srgbClr val="00B0F0"/>
                </a:solidFill>
                <a:latin typeface="Comic Sans MS" pitchFamily="66" charset="0"/>
                <a:cs typeface="Adobe Devanagari" pitchFamily="18" charset="0"/>
              </a:rPr>
              <a:t> Формирование образа себя</a:t>
            </a:r>
            <a:endParaRPr lang="ru-RU" sz="4000" b="1" dirty="0">
              <a:solidFill>
                <a:srgbClr val="00B0F0"/>
              </a:solidFill>
              <a:latin typeface="Comic Sans MS" pitchFamily="66" charset="0"/>
              <a:cs typeface="Adobe Devanagari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1625" cy="698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071802" y="214290"/>
            <a:ext cx="5857916" cy="6698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  <a:cs typeface="Andalus" pitchFamily="18" charset="-78"/>
              </a:rPr>
              <a:t>4 Этап: Построение целостного образа тела, защита телесных границ, появление целостного образа себя. «своего», формирование эмоционального языка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cs typeface="Andalus" pitchFamily="18" charset="-78"/>
              </a:rPr>
              <a:t>Задачи: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cs typeface="Andalus" pitchFamily="18" charset="-78"/>
              </a:rPr>
              <a:t>Формирование представления непрерывности собственного тела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cs typeface="Andalus" pitchFamily="18" charset="-78"/>
              </a:rPr>
              <a:t>Выведение движения на максимально произвольный уровень (интеграция зрения и слуха)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cs typeface="Andalus" pitchFamily="18" charset="-78"/>
              </a:rPr>
              <a:t>Продолжение освоения физического пространства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cs typeface="Andalus" pitchFamily="18" charset="-78"/>
              </a:rPr>
              <a:t>Появление собственного постоянного мира («мое»)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cs typeface="Andalus" pitchFamily="18" charset="-78"/>
              </a:rPr>
              <a:t>Защита себя, своего благополучия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cs typeface="Andalus" pitchFamily="18" charset="-78"/>
              </a:rPr>
              <a:t>Игры: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cs typeface="Andalus" pitchFamily="18" charset="-78"/>
              </a:rPr>
              <a:t>Игры с границами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cs typeface="Andalus" pitchFamily="18" charset="-78"/>
              </a:rPr>
              <a:t>Выведение движения на максимально доступный уровень (маршруты)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cs typeface="Andalus" pitchFamily="18" charset="-78"/>
              </a:rPr>
              <a:t>Подвижные игры на развитие игрового взаимодействия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cs typeface="Andalus" pitchFamily="18" charset="-78"/>
              </a:rPr>
              <a:t>Игры с цепочками действий</a:t>
            </a:r>
            <a:endParaRPr lang="ru-RU" sz="2000" dirty="0"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1625" cy="698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714744" y="928670"/>
            <a:ext cx="47863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cs typeface="Andalus" pitchFamily="18" charset="-78"/>
              </a:rPr>
              <a:t>Достижения: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cs typeface="Andalus" pitchFamily="18" charset="-78"/>
              </a:rPr>
              <a:t>Появляются элементы сюжетной игры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cs typeface="Andalus" pitchFamily="18" charset="-78"/>
              </a:rPr>
              <a:t>Освоение процедуры одевания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cs typeface="Andalus" pitchFamily="18" charset="-78"/>
              </a:rPr>
              <a:t>Формируются навыки самообслуживания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cs typeface="Andalus" pitchFamily="18" charset="-78"/>
              </a:rPr>
              <a:t>Освоение велосипеда, роликов, лыж, самоката, коньков и пр.</a:t>
            </a:r>
            <a:endParaRPr lang="ru-RU" sz="2400" dirty="0"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00034" y="428604"/>
            <a:ext cx="621510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F0"/>
                </a:solidFill>
                <a:cs typeface="Andalus" pitchFamily="18" charset="-78"/>
              </a:rPr>
              <a:t>5 Этап: Осознание себя, появление представлений о своих чувствах, желаниях, осознание внутренних эмоциональных границ, введение образа себя в смысловой контекст</a:t>
            </a:r>
          </a:p>
          <a:p>
            <a:pPr algn="ctr"/>
            <a:endParaRPr lang="ru-RU" sz="2000" b="1" dirty="0" smtClean="0">
              <a:solidFill>
                <a:srgbClr val="00B0F0"/>
              </a:solidFill>
              <a:cs typeface="Andalus" pitchFamily="18" charset="-78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cs typeface="Andalus" pitchFamily="18" charset="-78"/>
              </a:rPr>
              <a:t>Задачи:</a:t>
            </a:r>
            <a:r>
              <a:rPr lang="ru-RU" sz="2000" b="1" dirty="0" smtClean="0">
                <a:solidFill>
                  <a:srgbClr val="002060"/>
                </a:solidFill>
                <a:cs typeface="Andalus" pitchFamily="18" charset="-78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cs typeface="Andalus" pitchFamily="18" charset="-78"/>
              </a:rPr>
              <a:t>З</a:t>
            </a:r>
            <a:r>
              <a:rPr lang="ru-RU" sz="2000" dirty="0" smtClean="0">
                <a:cs typeface="Andalus" pitchFamily="18" charset="-78"/>
              </a:rPr>
              <a:t>анятие позиции по отношению к себе (какой я?), «мое» тело, «мои» чувства, «мой» опыт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>
              <a:cs typeface="Andalus" pitchFamily="18" charset="-78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cs typeface="Andalus" pitchFamily="18" charset="-78"/>
              </a:rPr>
              <a:t>Игры: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cs typeface="Andalus" pitchFamily="18" charset="-78"/>
              </a:rPr>
              <a:t>Сочинение историй про ребенка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cs typeface="Andalus" pitchFamily="18" charset="-78"/>
              </a:rPr>
              <a:t>Рисование портретов, историй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cs typeface="Andalus" pitchFamily="18" charset="-78"/>
              </a:rPr>
              <a:t>Работа с фотографиями и видео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cs typeface="Andalus" pitchFamily="18" charset="-78"/>
              </a:rPr>
              <a:t>Развитие сюжетной игры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cs typeface="Andalus" pitchFamily="18" charset="-78"/>
              </a:rPr>
              <a:t>Символические игры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cs typeface="Andalus" pitchFamily="18" charset="-78"/>
              </a:rPr>
              <a:t>Игры по правилам, дворовые игры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cs typeface="Andalus" pitchFamily="18" charset="-78"/>
              </a:rPr>
              <a:t>Продолжает активно осваивать пространство и свои возможности (коньки, ролики, велосипед и пр.)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85786" y="714356"/>
            <a:ext cx="63579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cs typeface="Andalus" pitchFamily="18" charset="-78"/>
              </a:rPr>
              <a:t>Достижения: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cs typeface="Andalus" pitchFamily="18" charset="-78"/>
              </a:rPr>
              <a:t>Говорит о себе в первом лице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cs typeface="Andalus" pitchFamily="18" charset="-78"/>
              </a:rPr>
              <a:t>Активно исследует пространство физическое и пространство отношений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cs typeface="Andalus" pitchFamily="18" charset="-78"/>
              </a:rPr>
              <a:t>Различает фантазию и реальность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cs typeface="Andalus" pitchFamily="18" charset="-78"/>
              </a:rPr>
              <a:t>Способность к самоорганизации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cs typeface="Andalus" pitchFamily="18" charset="-78"/>
              </a:rPr>
              <a:t>Самооценка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cs typeface="Andalus" pitchFamily="18" charset="-78"/>
              </a:rPr>
              <a:t>Самоконтроль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cs typeface="Andalus" pitchFamily="18" charset="-78"/>
              </a:rPr>
              <a:t>Символическое мышление</a:t>
            </a:r>
            <a:endParaRPr lang="ru-RU" sz="2400" dirty="0" smtClean="0"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AutoShape 4" descr="Презентация проекта :&quot;пальчики играют речь развивают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https://phonoteka.org/uploads/posts/2021-05/1620086806_55-phonoteka_org-p-fon-dlya-prezentatsii-po-pravam-rebenka-5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00034" y="2143117"/>
            <a:ext cx="83582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F0"/>
                </a:solidFill>
                <a:cs typeface="Andalus" pitchFamily="18" charset="-78"/>
              </a:rPr>
              <a:t>СТРАХИ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cs typeface="Andalus" pitchFamily="18" charset="-78"/>
              </a:rPr>
              <a:t>Резкое изменение положения тела, резкое приближение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cs typeface="Andalus" pitchFamily="18" charset="-78"/>
              </a:rPr>
              <a:t>Страх резкого движения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cs typeface="Andalus" pitchFamily="18" charset="-78"/>
              </a:rPr>
              <a:t>Страх чужого незнакомого человека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cs typeface="Andalus" pitchFamily="18" charset="-78"/>
              </a:rPr>
              <a:t>Сенсорные страхи: звуки, фактура и пр.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cs typeface="Andalus" pitchFamily="18" charset="-78"/>
              </a:rPr>
              <a:t>Брезгливость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cs typeface="Andalus" pitchFamily="18" charset="-78"/>
              </a:rPr>
              <a:t>Пространственные страхи (высота, собственная неустойчивость)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cs typeface="Andalus" pitchFamily="18" charset="-78"/>
              </a:rPr>
              <a:t>Страх темноты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cs typeface="Andalus" pitchFamily="18" charset="-78"/>
              </a:rPr>
              <a:t>Появляются эмоционально-смысловые страхи (волк, медведь, персонаж книги, мультфильма)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cs typeface="Andalus" pitchFamily="18" charset="-78"/>
              </a:rPr>
              <a:t>Реальных людей (милиционер, дядя, доктор)</a:t>
            </a:r>
            <a:endParaRPr lang="ru-RU" sz="2400" dirty="0"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1625" cy="698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500174"/>
            <a:ext cx="56007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1625" cy="698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000364" y="428604"/>
            <a:ext cx="571504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cs typeface="Andalus" pitchFamily="18" charset="-78"/>
              </a:rPr>
              <a:t>Сознание собственного «я» - важнейший шаг к развитию способности поставить себя на место другого человека, представлять себе и понимать ход его мыслей </a:t>
            </a:r>
            <a:r>
              <a:rPr lang="ru-RU" dirty="0" smtClean="0">
                <a:solidFill>
                  <a:srgbClr val="00B0F0"/>
                </a:solidFill>
                <a:cs typeface="Andalus" pitchFamily="18" charset="-78"/>
              </a:rPr>
              <a:t>(</a:t>
            </a:r>
            <a:r>
              <a:rPr lang="ru-RU" b="1" dirty="0" smtClean="0">
                <a:solidFill>
                  <a:srgbClr val="00B0F0"/>
                </a:solidFill>
                <a:cs typeface="Andalus" pitchFamily="18" charset="-78"/>
              </a:rPr>
              <a:t>Теория Разума). </a:t>
            </a:r>
          </a:p>
          <a:p>
            <a:pPr algn="just"/>
            <a:r>
              <a:rPr lang="ru-RU" b="1" dirty="0" smtClean="0">
                <a:solidFill>
                  <a:srgbClr val="00B0F0"/>
                </a:solidFill>
                <a:cs typeface="Andalus" pitchFamily="18" charset="-78"/>
              </a:rPr>
              <a:t>Теория Разума </a:t>
            </a:r>
            <a:r>
              <a:rPr lang="ru-RU" dirty="0" smtClean="0">
                <a:cs typeface="Andalus" pitchFamily="18" charset="-78"/>
              </a:rPr>
              <a:t>определяется как способность приписывать психические состояния себе и другим и использовать их для объяснения, предсказания и управления поведением других людей. </a:t>
            </a:r>
          </a:p>
          <a:p>
            <a:pPr algn="just"/>
            <a:r>
              <a:rPr lang="ru-RU" b="1" dirty="0" smtClean="0">
                <a:solidFill>
                  <a:srgbClr val="00B0F0"/>
                </a:solidFill>
                <a:cs typeface="Andalus" pitchFamily="18" charset="-78"/>
              </a:rPr>
              <a:t>Теория Разума </a:t>
            </a:r>
            <a:r>
              <a:rPr lang="ru-RU" dirty="0" smtClean="0">
                <a:cs typeface="Andalus" pitchFamily="18" charset="-78"/>
              </a:rPr>
              <a:t>является сложным психическим образованием, которое включает такие компоненты, как </a:t>
            </a:r>
            <a:r>
              <a:rPr lang="ru-RU" i="1" u="sng" dirty="0" smtClean="0">
                <a:solidFill>
                  <a:srgbClr val="002060"/>
                </a:solidFill>
                <a:cs typeface="Andalus" pitchFamily="18" charset="-78"/>
              </a:rPr>
              <a:t>совместное внимание, сложные </a:t>
            </a:r>
            <a:r>
              <a:rPr lang="ru-RU" i="1" u="sng" dirty="0" err="1" smtClean="0">
                <a:solidFill>
                  <a:srgbClr val="002060"/>
                </a:solidFill>
                <a:cs typeface="Andalus" pitchFamily="18" charset="-78"/>
              </a:rPr>
              <a:t>перцептивные</a:t>
            </a:r>
            <a:r>
              <a:rPr lang="ru-RU" i="1" u="sng" dirty="0" smtClean="0">
                <a:solidFill>
                  <a:srgbClr val="002060"/>
                </a:solidFill>
                <a:cs typeface="Andalus" pitchFamily="18" charset="-78"/>
              </a:rPr>
              <a:t> функ</a:t>
            </a:r>
            <a:r>
              <a:rPr lang="ru-RU" i="1" dirty="0" smtClean="0">
                <a:solidFill>
                  <a:srgbClr val="002060"/>
                </a:solidFill>
                <a:cs typeface="Andalus" pitchFamily="18" charset="-78"/>
              </a:rPr>
              <a:t>ции </a:t>
            </a:r>
            <a:r>
              <a:rPr lang="ru-RU" dirty="0" smtClean="0">
                <a:solidFill>
                  <a:srgbClr val="002060"/>
                </a:solidFill>
                <a:cs typeface="Andalus" pitchFamily="18" charset="-78"/>
              </a:rPr>
              <a:t>(</a:t>
            </a:r>
            <a:r>
              <a:rPr lang="ru-RU" dirty="0" err="1" smtClean="0">
                <a:solidFill>
                  <a:srgbClr val="002060"/>
                </a:solidFill>
                <a:cs typeface="Andalus" pitchFamily="18" charset="-78"/>
              </a:rPr>
              <a:t>воспринятие</a:t>
            </a:r>
            <a:r>
              <a:rPr lang="ru-RU" dirty="0" smtClean="0">
                <a:solidFill>
                  <a:srgbClr val="002060"/>
                </a:solidFill>
                <a:cs typeface="Andalus" pitchFamily="18" charset="-78"/>
              </a:rPr>
              <a:t> лицевой и телесной экспрессии, взгляда), </a:t>
            </a:r>
            <a:r>
              <a:rPr lang="ru-RU" i="1" u="sng" dirty="0" smtClean="0">
                <a:solidFill>
                  <a:srgbClr val="002060"/>
                </a:solidFill>
                <a:cs typeface="Andalus" pitchFamily="18" charset="-78"/>
              </a:rPr>
              <a:t>язык и речь, исполнительные функции мозга </a:t>
            </a:r>
            <a:r>
              <a:rPr lang="ru-RU" dirty="0" smtClean="0">
                <a:solidFill>
                  <a:srgbClr val="002060"/>
                </a:solidFill>
                <a:cs typeface="Andalus" pitchFamily="18" charset="-78"/>
              </a:rPr>
              <a:t>(память, внимание, отслеживание намерений, торможение спонтанных реакций и др.), </a:t>
            </a:r>
            <a:r>
              <a:rPr lang="ru-RU" i="1" u="sng" dirty="0" smtClean="0">
                <a:solidFill>
                  <a:srgbClr val="002060"/>
                </a:solidFill>
                <a:cs typeface="Andalus" pitchFamily="18" charset="-78"/>
              </a:rPr>
              <a:t>распознавание эмоций, </a:t>
            </a:r>
            <a:r>
              <a:rPr lang="ru-RU" i="1" u="sng" dirty="0" err="1" smtClean="0">
                <a:solidFill>
                  <a:srgbClr val="002060"/>
                </a:solidFill>
                <a:cs typeface="Andalus" pitchFamily="18" charset="-78"/>
              </a:rPr>
              <a:t>эмпатию</a:t>
            </a:r>
            <a:r>
              <a:rPr lang="ru-RU" i="1" u="sng" dirty="0" smtClean="0">
                <a:solidFill>
                  <a:srgbClr val="002060"/>
                </a:solidFill>
                <a:cs typeface="Andalus" pitchFamily="18" charset="-78"/>
              </a:rPr>
              <a:t> и симуляцию </a:t>
            </a:r>
            <a:r>
              <a:rPr lang="ru-RU" dirty="0" smtClean="0">
                <a:solidFill>
                  <a:srgbClr val="002060"/>
                </a:solidFill>
                <a:cs typeface="Andalus" pitchFamily="18" charset="-78"/>
              </a:rPr>
              <a:t>(подражание). </a:t>
            </a:r>
          </a:p>
          <a:p>
            <a:pPr algn="just"/>
            <a:r>
              <a:rPr lang="ru-RU" dirty="0" smtClean="0">
                <a:cs typeface="Andalus" pitchFamily="18" charset="-78"/>
              </a:rPr>
              <a:t>Развитие </a:t>
            </a:r>
            <a:r>
              <a:rPr lang="ru-RU" b="1" dirty="0" smtClean="0">
                <a:solidFill>
                  <a:srgbClr val="00B0F0"/>
                </a:solidFill>
                <a:cs typeface="Andalus" pitchFamily="18" charset="-78"/>
              </a:rPr>
              <a:t>Теории Разума </a:t>
            </a:r>
            <a:r>
              <a:rPr lang="ru-RU" dirty="0" smtClean="0">
                <a:cs typeface="Andalus" pitchFamily="18" charset="-78"/>
              </a:rPr>
              <a:t>зависит от созревания нескольких систем мозга и формируется социальным окружением, воспитанием и обучением, таким образом представляя пример сложного взаимодействия развивающегося мозга и социальной среды. </a:t>
            </a:r>
            <a:endParaRPr lang="ru-RU" dirty="0"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643042" y="1857364"/>
            <a:ext cx="635798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ndalus" pitchFamily="18" charset="-78"/>
              </a:rPr>
              <a:t>Этапы развития </a:t>
            </a:r>
          </a:p>
          <a:p>
            <a:pPr algn="ctr"/>
            <a:r>
              <a:rPr lang="ru-RU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ndalus" pitchFamily="18" charset="-78"/>
              </a:rPr>
              <a:t>самовосприятия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28596" y="428604"/>
            <a:ext cx="6715172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F0"/>
                </a:solidFill>
                <a:cs typeface="Andalus" pitchFamily="18" charset="-78"/>
              </a:rPr>
              <a:t>1 Этап – внимание к различным ощущениям, удержание позы, баланс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cs typeface="Andalus" pitchFamily="18" charset="-78"/>
              </a:rPr>
              <a:t>Задачи: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cs typeface="Andalus" pitchFamily="18" charset="-78"/>
              </a:rPr>
              <a:t>Удержание позы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cs typeface="Andalus" pitchFamily="18" charset="-78"/>
              </a:rPr>
              <a:t>Тонизация через получение приятных ощущений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cs typeface="Andalus" pitchFamily="18" charset="-78"/>
              </a:rPr>
              <a:t>Расширение зоны переносимости стимулов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cs typeface="Andalus" pitchFamily="18" charset="-78"/>
              </a:rPr>
              <a:t>Освоение тактильных и </a:t>
            </a:r>
            <a:r>
              <a:rPr lang="ru-RU" sz="2000" dirty="0" err="1" smtClean="0">
                <a:cs typeface="Andalus" pitchFamily="18" charset="-78"/>
              </a:rPr>
              <a:t>вестибуляторно-проприоцептивных</a:t>
            </a:r>
            <a:r>
              <a:rPr lang="ru-RU" sz="2000" dirty="0" smtClean="0">
                <a:cs typeface="Andalus" pitchFamily="18" charset="-78"/>
              </a:rPr>
              <a:t> ощущений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cs typeface="Andalus" pitchFamily="18" charset="-78"/>
              </a:rPr>
              <a:t>Игры: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cs typeface="Andalus" pitchFamily="18" charset="-78"/>
              </a:rPr>
              <a:t>Пассивное получение </a:t>
            </a:r>
            <a:r>
              <a:rPr lang="ru-RU" sz="2000" dirty="0" err="1" smtClean="0">
                <a:cs typeface="Andalus" pitchFamily="18" charset="-78"/>
              </a:rPr>
              <a:t>вестибуляторных</a:t>
            </a:r>
            <a:r>
              <a:rPr lang="ru-RU" sz="2000" dirty="0" smtClean="0">
                <a:cs typeface="Andalus" pitchFamily="18" charset="-78"/>
              </a:rPr>
              <a:t> ощущений через ритм: стихи и песни в одном темпе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cs typeface="Andalus" pitchFamily="18" charset="-78"/>
              </a:rPr>
              <a:t>Сенсорные игры: зрительные, тактильные, вибрационные, мышечно-суставные ощущения, запахи, вкусы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cs typeface="Andalus" pitchFamily="18" charset="-78"/>
              </a:rPr>
              <a:t>Поддержка двигательной активности, игры на изменения положения тела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>
              <a:cs typeface="Andalus" pitchFamily="18" charset="-78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cs typeface="Andalus" pitchFamily="18" charset="-78"/>
              </a:rPr>
              <a:t>Важно: медленный темп, повторы. Поиск и поддержание комфорта</a:t>
            </a:r>
            <a:endParaRPr lang="ru-RU" sz="2000" b="1" dirty="0">
              <a:solidFill>
                <a:srgbClr val="002060"/>
              </a:solidFill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857224" y="642918"/>
            <a:ext cx="600079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F0"/>
                </a:solidFill>
                <a:cs typeface="Andalus" pitchFamily="18" charset="-78"/>
              </a:rPr>
              <a:t>Достижения: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cs typeface="Andalus" pitchFamily="18" charset="-78"/>
              </a:rPr>
              <a:t>Появляется эмоциональное взаимодействие между ребенком и педагогом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cs typeface="Andalus" pitchFamily="18" charset="-78"/>
              </a:rPr>
              <a:t>Ребенок начинает подстраиваться под темп взрослого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cs typeface="Andalus" pitchFamily="18" charset="-78"/>
              </a:rPr>
              <a:t>Удерживает позу, появляются первые координации: рука-рука, рука-глаз, рука-рот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cs typeface="Andalus" pitchFamily="18" charset="-78"/>
              </a:rPr>
              <a:t>Удерживает внимание на различных стимулах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cs typeface="Andalus" pitchFamily="18" charset="-78"/>
              </a:rPr>
              <a:t>Начало </a:t>
            </a:r>
            <a:r>
              <a:rPr lang="ru-RU" sz="2400" dirty="0" err="1" smtClean="0">
                <a:cs typeface="Andalus" pitchFamily="18" charset="-78"/>
              </a:rPr>
              <a:t>саморегуляции</a:t>
            </a:r>
            <a:endParaRPr lang="ru-RU" sz="2400" dirty="0" smtClean="0">
              <a:cs typeface="Andalus" pitchFamily="18" charset="-78"/>
            </a:endParaRPr>
          </a:p>
          <a:p>
            <a:pPr>
              <a:buFont typeface="Wingdings" pitchFamily="2" charset="2"/>
              <a:buChar char="Ø"/>
            </a:pPr>
            <a:endParaRPr lang="ru-RU" sz="2400" dirty="0">
              <a:cs typeface="Andalus" pitchFamily="18" charset="-78"/>
            </a:endParaRPr>
          </a:p>
          <a:p>
            <a:r>
              <a:rPr lang="ru-RU" sz="2400" b="1" i="1" dirty="0" smtClean="0">
                <a:solidFill>
                  <a:srgbClr val="00B0F0"/>
                </a:solidFill>
                <a:cs typeface="Andalus" pitchFamily="18" charset="-78"/>
              </a:rPr>
              <a:t>Ограничения:</a:t>
            </a:r>
            <a:r>
              <a:rPr lang="ru-RU" sz="2400" i="1" dirty="0" smtClean="0">
                <a:solidFill>
                  <a:srgbClr val="002060"/>
                </a:solidFill>
                <a:cs typeface="Andalus" pitchFamily="18" charset="-78"/>
              </a:rPr>
              <a:t> при гиперчувствительности – дистанция,  паузы, низкая интенсивность стимула</a:t>
            </a:r>
            <a:endParaRPr lang="ru-RU" sz="2400" i="1" dirty="0">
              <a:solidFill>
                <a:srgbClr val="002060"/>
              </a:solidFill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1625" cy="698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071802" y="357166"/>
            <a:ext cx="5643602" cy="6862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F0"/>
                </a:solidFill>
                <a:cs typeface="Andalus" pitchFamily="18" charset="-78"/>
              </a:rPr>
              <a:t>2 Этап - Равновесие (баланс), моторные программы, схема тела, локализация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cs typeface="Andalus" pitchFamily="18" charset="-78"/>
              </a:rPr>
              <a:t>Задачи: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cs typeface="Andalus" pitchFamily="18" charset="-78"/>
              </a:rPr>
              <a:t>Развитие способности удерживать баланс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cs typeface="Andalus" pitchFamily="18" charset="-78"/>
              </a:rPr>
              <a:t>Интеграция вестибулярных, моторных и зрительных сигналов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cs typeface="Andalus" pitchFamily="18" charset="-78"/>
              </a:rPr>
              <a:t>Выстраивание моторных программ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cs typeface="Andalus" pitchFamily="18" charset="-78"/>
              </a:rPr>
              <a:t>Игры: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cs typeface="Andalus" pitchFamily="18" charset="-78"/>
              </a:rPr>
              <a:t>Со сменой ритма – ускорение, замедление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cs typeface="Andalus" pitchFamily="18" charset="-78"/>
              </a:rPr>
              <a:t>На удержание баланса сидя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cs typeface="Andalus" pitchFamily="18" charset="-78"/>
              </a:rPr>
              <a:t>Поиск предмета, манипуляции с предметом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cs typeface="Andalus" pitchFamily="18" charset="-78"/>
              </a:rPr>
              <a:t>Перед зеркалом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cs typeface="Andalus" pitchFamily="18" charset="-78"/>
              </a:rPr>
              <a:t>Баланс стоя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cs typeface="Andalus" pitchFamily="18" charset="-78"/>
              </a:rPr>
              <a:t>На кульминацию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1625" cy="698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000364" y="500043"/>
            <a:ext cx="6000792" cy="6769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cs typeface="Andalus" pitchFamily="18" charset="-78"/>
              </a:rPr>
              <a:t>Достижения: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cs typeface="Andalus" pitchFamily="18" charset="-78"/>
              </a:rPr>
              <a:t>Появляется моторное планирование: совершение серии движений в определенном порядке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cs typeface="Andalus" pitchFamily="18" charset="-78"/>
              </a:rPr>
              <a:t>Развитие </a:t>
            </a:r>
            <a:r>
              <a:rPr lang="ru-RU" sz="2400" dirty="0" err="1" smtClean="0">
                <a:cs typeface="Andalus" pitchFamily="18" charset="-78"/>
              </a:rPr>
              <a:t>саморегуляции</a:t>
            </a:r>
            <a:r>
              <a:rPr lang="ru-RU" sz="2400" dirty="0" smtClean="0">
                <a:cs typeface="Andalus" pitchFamily="18" charset="-78"/>
              </a:rPr>
              <a:t> в играх на получение приятных сенсорных  ощущений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cs typeface="Andalus" pitchFamily="18" charset="-78"/>
              </a:rPr>
              <a:t>Уверенно держит баланс сидя и стоя, группируется и выставляет руки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/</a:t>
            </a:r>
            <a:r>
              <a:rPr lang="ru-RU" sz="2400" dirty="0" smtClean="0">
                <a:cs typeface="Andalus" pitchFamily="18" charset="-78"/>
              </a:rPr>
              <a:t>ноги для опоры при падении, резком изменении положения тела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cs typeface="Andalus" pitchFamily="18" charset="-78"/>
              </a:rPr>
              <a:t>Появляется предвосхищение событий (подстройка к событию, ожидание кульминации, удовольствие от кульминации)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cs typeface="Andalus" pitchFamily="18" charset="-78"/>
              </a:rPr>
              <a:t>Удовольствие от собственного движения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cs typeface="Andalus" pitchFamily="18" charset="-78"/>
              </a:rPr>
              <a:t>Опыт локализации тактильных ощущений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28596" y="285728"/>
            <a:ext cx="6286544" cy="6400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cs typeface="Andalus" pitchFamily="18" charset="-78"/>
              </a:rPr>
              <a:t>3 Этап: Локализация и дифференциация ощущений, двигательное планирование, подражание, появление представлений о непрерывности собственного тела, появление ощущения физических границ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cs typeface="Andalus" pitchFamily="18" charset="-78"/>
              </a:rPr>
              <a:t>Задачи: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cs typeface="Andalus" pitchFamily="18" charset="-78"/>
              </a:rPr>
              <a:t>Локализация ощущений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cs typeface="Andalus" pitchFamily="18" charset="-78"/>
              </a:rPr>
              <a:t>Восприятие непрерывности собственного тела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cs typeface="Andalus" pitchFamily="18" charset="-78"/>
              </a:rPr>
              <a:t>Освоение физических границ (опасно-безопасно)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cs typeface="Andalus" pitchFamily="18" charset="-78"/>
              </a:rPr>
              <a:t>Продолжается работа по интеграции тактильных, зрительных, </a:t>
            </a:r>
            <a:r>
              <a:rPr lang="ru-RU" dirty="0" err="1" smtClean="0">
                <a:cs typeface="Andalus" pitchFamily="18" charset="-78"/>
              </a:rPr>
              <a:t>проприоцептивных</a:t>
            </a:r>
            <a:r>
              <a:rPr lang="ru-RU" dirty="0" smtClean="0">
                <a:cs typeface="Andalus" pitchFamily="18" charset="-78"/>
              </a:rPr>
              <a:t> стимулов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cs typeface="Andalus" pitchFamily="18" charset="-78"/>
              </a:rPr>
              <a:t>Интерес к слуховым стимулам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cs typeface="Andalus" pitchFamily="18" charset="-78"/>
              </a:rPr>
              <a:t>Развитие подражания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cs typeface="Andalus" pitchFamily="18" charset="-78"/>
              </a:rPr>
              <a:t>Связь слова и действия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cs typeface="Andalus" pitchFamily="18" charset="-78"/>
              </a:rPr>
              <a:t>Игры: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cs typeface="Andalus" pitchFamily="18" charset="-78"/>
              </a:rPr>
              <a:t>Игры на подражание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cs typeface="Andalus" pitchFamily="18" charset="-78"/>
              </a:rPr>
              <a:t>Игры на локализацию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cs typeface="Andalus" pitchFamily="18" charset="-78"/>
              </a:rPr>
              <a:t>Игры – маршруты по телу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cs typeface="Andalus" pitchFamily="18" charset="-78"/>
              </a:rPr>
              <a:t>Игры на зрительно-моторные координации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cs typeface="Andalus" pitchFamily="18" charset="-78"/>
              </a:rPr>
              <a:t>Игры с пространством: освоение изолированной зоны (трубы, горки, лесенки)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cs typeface="Andalus" pitchFamily="18" charset="-78"/>
              </a:rPr>
              <a:t>Игры с напряжением: игры с повторами (начало-конец), на взаимодействие, на изучение сенсорных подробностей</a:t>
            </a:r>
            <a:endParaRPr lang="ru-RU" dirty="0"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42910" y="428604"/>
            <a:ext cx="585791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cs typeface="Andalus" pitchFamily="18" charset="-78"/>
              </a:rPr>
              <a:t>Достижения: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cs typeface="Andalus" pitchFamily="18" charset="-78"/>
              </a:rPr>
              <a:t>Подражание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cs typeface="Andalus" pitchFamily="18" charset="-78"/>
              </a:rPr>
              <a:t>Связь слова и действия, прогнозирование событий опирается на слово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cs typeface="Andalus" pitchFamily="18" charset="-78"/>
              </a:rPr>
              <a:t>Зрительно-моторные координации (использует инструменты: ложка, вилка, зубная щетка, карандаш)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cs typeface="Andalus" pitchFamily="18" charset="-78"/>
              </a:rPr>
              <a:t>Зрительное восприятие – объем, глубина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cs typeface="Andalus" pitchFamily="18" charset="-78"/>
              </a:rPr>
              <a:t>Появляется целенаправленность действий (начало-длительность-конец)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cs typeface="Andalus" pitchFamily="18" charset="-78"/>
              </a:rPr>
              <a:t>Начинается развитие вербальной коммуникации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cs typeface="Andalus" pitchFamily="18" charset="-78"/>
              </a:rPr>
              <a:t>Появляется телесный образ себя (узнает себя в зеркале)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cs typeface="Andalus" pitchFamily="18" charset="-78"/>
              </a:rPr>
              <a:t>Начинает защищать свои телесные границы</a:t>
            </a:r>
            <a:endParaRPr lang="ru-RU" sz="2400" dirty="0"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C48821C59246749A3AF56EEB5170D54" ma:contentTypeVersion="49" ma:contentTypeDescription="Создание документа." ma:contentTypeScope="" ma:versionID="6b04d41ea352493d370d750e686b5b5b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1153093c964433108f50878cc9bfbd9b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E45A2C-E9A4-4CE5-872E-34330C7DB6E6}"/>
</file>

<file path=customXml/itemProps2.xml><?xml version="1.0" encoding="utf-8"?>
<ds:datastoreItem xmlns:ds="http://schemas.openxmlformats.org/officeDocument/2006/customXml" ds:itemID="{49A731AD-0F16-4888-A40C-6C74C26979CF}"/>
</file>

<file path=customXml/itemProps3.xml><?xml version="1.0" encoding="utf-8"?>
<ds:datastoreItem xmlns:ds="http://schemas.openxmlformats.org/officeDocument/2006/customXml" ds:itemID="{5E43D097-F623-4C12-8903-B36C22040380}"/>
</file>

<file path=customXml/itemProps4.xml><?xml version="1.0" encoding="utf-8"?>
<ds:datastoreItem xmlns:ds="http://schemas.openxmlformats.org/officeDocument/2006/customXml" ds:itemID="{9D673EBE-9449-488E-9A48-8105FE153E8A}"/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848</Words>
  <Application>Microsoft Office PowerPoint</Application>
  <PresentationFormat>Экран (4:3)</PresentationFormat>
  <Paragraphs>123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Диана</dc:creator>
  <cp:lastModifiedBy>Диана</cp:lastModifiedBy>
  <cp:revision>14</cp:revision>
  <dcterms:created xsi:type="dcterms:W3CDTF">2023-03-15T15:51:45Z</dcterms:created>
  <dcterms:modified xsi:type="dcterms:W3CDTF">2023-03-15T18:07:43Z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0x010100BC48821C59246749A3AF56EEB5170D54</vt:lpwstr>
  </property>
</Properties>
</file>