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5"/>
  </p:notesMasterIdLst>
  <p:sldIdLst>
    <p:sldId id="259" r:id="rId2"/>
    <p:sldId id="263" r:id="rId3"/>
    <p:sldId id="300" r:id="rId4"/>
    <p:sldId id="321" r:id="rId5"/>
    <p:sldId id="302" r:id="rId6"/>
    <p:sldId id="264" r:id="rId7"/>
    <p:sldId id="306" r:id="rId8"/>
    <p:sldId id="288" r:id="rId9"/>
    <p:sldId id="310" r:id="rId10"/>
    <p:sldId id="309" r:id="rId11"/>
    <p:sldId id="289" r:id="rId12"/>
    <p:sldId id="312" r:id="rId13"/>
    <p:sldId id="290" r:id="rId14"/>
    <p:sldId id="313" r:id="rId15"/>
    <p:sldId id="292" r:id="rId16"/>
    <p:sldId id="293" r:id="rId17"/>
    <p:sldId id="294" r:id="rId18"/>
    <p:sldId id="319" r:id="rId19"/>
    <p:sldId id="315" r:id="rId20"/>
    <p:sldId id="318" r:id="rId21"/>
    <p:sldId id="317" r:id="rId22"/>
    <p:sldId id="316" r:id="rId23"/>
    <p:sldId id="320" r:id="rId2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charset="0"/>
        <a:ea typeface="+mn-ea"/>
        <a:cs typeface="+mn-cs"/>
      </a:defRPr>
    </a:lvl1pPr>
    <a:lvl2pPr marL="457200" algn="l" rtl="0" fontAlgn="base">
      <a:spcBef>
        <a:spcPct val="0"/>
      </a:spcBef>
      <a:spcAft>
        <a:spcPct val="0"/>
      </a:spcAft>
      <a:defRPr kern="1200">
        <a:solidFill>
          <a:schemeClr val="tx1"/>
        </a:solidFill>
        <a:latin typeface="Tahoma" charset="0"/>
        <a:ea typeface="+mn-ea"/>
        <a:cs typeface="+mn-cs"/>
      </a:defRPr>
    </a:lvl2pPr>
    <a:lvl3pPr marL="914400" algn="l" rtl="0" fontAlgn="base">
      <a:spcBef>
        <a:spcPct val="0"/>
      </a:spcBef>
      <a:spcAft>
        <a:spcPct val="0"/>
      </a:spcAft>
      <a:defRPr kern="1200">
        <a:solidFill>
          <a:schemeClr val="tx1"/>
        </a:solidFill>
        <a:latin typeface="Tahoma" charset="0"/>
        <a:ea typeface="+mn-ea"/>
        <a:cs typeface="+mn-cs"/>
      </a:defRPr>
    </a:lvl3pPr>
    <a:lvl4pPr marL="1371600" algn="l" rtl="0" fontAlgn="base">
      <a:spcBef>
        <a:spcPct val="0"/>
      </a:spcBef>
      <a:spcAft>
        <a:spcPct val="0"/>
      </a:spcAft>
      <a:defRPr kern="1200">
        <a:solidFill>
          <a:schemeClr val="tx1"/>
        </a:solidFill>
        <a:latin typeface="Tahoma" charset="0"/>
        <a:ea typeface="+mn-ea"/>
        <a:cs typeface="+mn-cs"/>
      </a:defRPr>
    </a:lvl4pPr>
    <a:lvl5pPr marL="1828800" algn="l" rtl="0" fontAlgn="base">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94" autoAdjust="0"/>
    <p:restoredTop sz="94660"/>
  </p:normalViewPr>
  <p:slideViewPr>
    <p:cSldViewPr>
      <p:cViewPr varScale="1">
        <p:scale>
          <a:sx n="104" d="100"/>
          <a:sy n="104" d="100"/>
        </p:scale>
        <p:origin x="-16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7FDD61-DAFC-4C7A-96B4-F9C7125663F2}" type="datetimeFigureOut">
              <a:rPr lang="ru-RU" smtClean="0"/>
              <a:pPr/>
              <a:t>13.02.2011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390167-2C3A-4892-ADA2-563E44038AE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ru-RU"/>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ru-RU"/>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ru-RU"/>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ru-RU"/>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ru-RU"/>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ru-RU"/>
            </a:p>
          </p:txBody>
        </p:sp>
      </p:grpSp>
      <p:sp>
        <p:nvSpPr>
          <p:cNvPr id="29708" name="Rectangle 12"/>
          <p:cNvSpPr>
            <a:spLocks noGrp="1" noChangeArrowheads="1"/>
          </p:cNvSpPr>
          <p:nvPr>
            <p:ph type="ctrTitle"/>
          </p:nvPr>
        </p:nvSpPr>
        <p:spPr>
          <a:xfrm>
            <a:off x="990600" y="1676400"/>
            <a:ext cx="7772400" cy="1462088"/>
          </a:xfrm>
        </p:spPr>
        <p:txBody>
          <a:bodyPr/>
          <a:lstStyle>
            <a:lvl1pPr>
              <a:defRPr/>
            </a:lvl1pPr>
          </a:lstStyle>
          <a:p>
            <a:r>
              <a:rPr lang="ru-RU"/>
              <a:t>Образец заголовка</a:t>
            </a:r>
          </a:p>
        </p:txBody>
      </p:sp>
      <p:sp>
        <p:nvSpPr>
          <p:cNvPr id="2970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ru-RU"/>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ru-RU"/>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8C2AF4C3-B534-4BFB-9F97-8CEA44B12DB7}"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7FE2CA8B-E176-4F7F-B183-58DF33C85178}"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04050" y="214313"/>
            <a:ext cx="1951038" cy="5918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150938" y="214313"/>
            <a:ext cx="5700712" cy="5918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B6071E0B-336C-4E9D-9646-C20A7D82CDEA}"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3D102C63-89F0-4F99-A906-5F63DCC48411}"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A877DD01-01BB-4F63-9174-93D8075FDCBF}"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6AF0F627-76DF-43B2-A353-5679FD1ED50E}"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1"/>
          <p:cNvSpPr>
            <a:spLocks noGrp="1" noChangeArrowheads="1"/>
          </p:cNvSpPr>
          <p:nvPr>
            <p:ph type="dt" sz="half" idx="10"/>
          </p:nvPr>
        </p:nvSpPr>
        <p:spPr>
          <a:ln/>
        </p:spPr>
        <p:txBody>
          <a:bodyPr/>
          <a:lstStyle>
            <a:lvl1pPr>
              <a:defRPr/>
            </a:lvl1pPr>
          </a:lstStyle>
          <a:p>
            <a:pPr>
              <a:defRPr/>
            </a:pPr>
            <a:endParaRPr lang="ru-RU"/>
          </a:p>
        </p:txBody>
      </p:sp>
      <p:sp>
        <p:nvSpPr>
          <p:cNvPr id="8" name="Rectangle 12"/>
          <p:cNvSpPr>
            <a:spLocks noGrp="1" noChangeArrowheads="1"/>
          </p:cNvSpPr>
          <p:nvPr>
            <p:ph type="ftr" sz="quarter" idx="11"/>
          </p:nvPr>
        </p:nvSpPr>
        <p:spPr>
          <a:ln/>
        </p:spPr>
        <p:txBody>
          <a:bodyPr/>
          <a:lstStyle>
            <a:lvl1pPr>
              <a:defRPr/>
            </a:lvl1pPr>
          </a:lstStyle>
          <a:p>
            <a:pPr>
              <a:defRPr/>
            </a:pPr>
            <a:endParaRPr lang="ru-RU"/>
          </a:p>
        </p:txBody>
      </p:sp>
      <p:sp>
        <p:nvSpPr>
          <p:cNvPr id="9" name="Rectangle 13"/>
          <p:cNvSpPr>
            <a:spLocks noGrp="1" noChangeArrowheads="1"/>
          </p:cNvSpPr>
          <p:nvPr>
            <p:ph type="sldNum" sz="quarter" idx="12"/>
          </p:nvPr>
        </p:nvSpPr>
        <p:spPr>
          <a:ln/>
        </p:spPr>
        <p:txBody>
          <a:bodyPr/>
          <a:lstStyle>
            <a:lvl1pPr>
              <a:defRPr/>
            </a:lvl1pPr>
          </a:lstStyle>
          <a:p>
            <a:pPr>
              <a:defRPr/>
            </a:pPr>
            <a:fld id="{E1A1B82D-2F5D-4E2C-BBF4-F4FE5CA96B8A}"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1"/>
          <p:cNvSpPr>
            <a:spLocks noGrp="1" noChangeArrowheads="1"/>
          </p:cNvSpPr>
          <p:nvPr>
            <p:ph type="dt" sz="half" idx="10"/>
          </p:nvPr>
        </p:nvSpPr>
        <p:spPr>
          <a:ln/>
        </p:spPr>
        <p:txBody>
          <a:bodyPr/>
          <a:lstStyle>
            <a:lvl1pPr>
              <a:defRPr/>
            </a:lvl1pPr>
          </a:lstStyle>
          <a:p>
            <a:pPr>
              <a:defRPr/>
            </a:pPr>
            <a:endParaRPr lang="ru-RU"/>
          </a:p>
        </p:txBody>
      </p:sp>
      <p:sp>
        <p:nvSpPr>
          <p:cNvPr id="4" name="Rectangle 12"/>
          <p:cNvSpPr>
            <a:spLocks noGrp="1" noChangeArrowheads="1"/>
          </p:cNvSpPr>
          <p:nvPr>
            <p:ph type="ftr" sz="quarter" idx="11"/>
          </p:nvPr>
        </p:nvSpPr>
        <p:spPr>
          <a:ln/>
        </p:spPr>
        <p:txBody>
          <a:bodyPr/>
          <a:lstStyle>
            <a:lvl1pPr>
              <a:defRPr/>
            </a:lvl1pPr>
          </a:lstStyle>
          <a:p>
            <a:pPr>
              <a:defRPr/>
            </a:pPr>
            <a:endParaRPr lang="ru-RU"/>
          </a:p>
        </p:txBody>
      </p:sp>
      <p:sp>
        <p:nvSpPr>
          <p:cNvPr id="5" name="Rectangle 13"/>
          <p:cNvSpPr>
            <a:spLocks noGrp="1" noChangeArrowheads="1"/>
          </p:cNvSpPr>
          <p:nvPr>
            <p:ph type="sldNum" sz="quarter" idx="12"/>
          </p:nvPr>
        </p:nvSpPr>
        <p:spPr>
          <a:ln/>
        </p:spPr>
        <p:txBody>
          <a:bodyPr/>
          <a:lstStyle>
            <a:lvl1pPr>
              <a:defRPr/>
            </a:lvl1pPr>
          </a:lstStyle>
          <a:p>
            <a:pPr>
              <a:defRPr/>
            </a:pPr>
            <a:fld id="{9F470EBB-C2F8-4B6B-B650-4C60DB0D127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ru-RU"/>
          </a:p>
        </p:txBody>
      </p:sp>
      <p:sp>
        <p:nvSpPr>
          <p:cNvPr id="3" name="Rectangle 12"/>
          <p:cNvSpPr>
            <a:spLocks noGrp="1" noChangeArrowheads="1"/>
          </p:cNvSpPr>
          <p:nvPr>
            <p:ph type="ftr" sz="quarter" idx="11"/>
          </p:nvPr>
        </p:nvSpPr>
        <p:spPr>
          <a:ln/>
        </p:spPr>
        <p:txBody>
          <a:bodyPr/>
          <a:lstStyle>
            <a:lvl1pPr>
              <a:defRPr/>
            </a:lvl1pPr>
          </a:lstStyle>
          <a:p>
            <a:pPr>
              <a:defRPr/>
            </a:pPr>
            <a:endParaRPr lang="ru-RU"/>
          </a:p>
        </p:txBody>
      </p:sp>
      <p:sp>
        <p:nvSpPr>
          <p:cNvPr id="4" name="Rectangle 13"/>
          <p:cNvSpPr>
            <a:spLocks noGrp="1" noChangeArrowheads="1"/>
          </p:cNvSpPr>
          <p:nvPr>
            <p:ph type="sldNum" sz="quarter" idx="12"/>
          </p:nvPr>
        </p:nvSpPr>
        <p:spPr>
          <a:ln/>
        </p:spPr>
        <p:txBody>
          <a:bodyPr/>
          <a:lstStyle>
            <a:lvl1pPr>
              <a:defRPr/>
            </a:lvl1pPr>
          </a:lstStyle>
          <a:p>
            <a:pPr>
              <a:defRPr/>
            </a:pPr>
            <a:fld id="{D36D8971-F1CC-4AC6-92BC-75FB3ABB0BE0}"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8EFB3B69-04BA-4C8B-A694-FFEE905E1A10}"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584C3AE5-2333-4763-817F-71A117F3D6A3}"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ru-RU" sz="2400"/>
          </a:p>
        </p:txBody>
      </p:sp>
      <p:sp>
        <p:nvSpPr>
          <p:cNvPr id="2867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ru-RU" sz="2400"/>
          </a:p>
        </p:txBody>
      </p:sp>
      <p:sp>
        <p:nvSpPr>
          <p:cNvPr id="2867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ru-RU" sz="2400"/>
          </a:p>
        </p:txBody>
      </p:sp>
      <p:sp>
        <p:nvSpPr>
          <p:cNvPr id="2867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ru-RU" sz="2400"/>
          </a:p>
        </p:txBody>
      </p:sp>
      <p:sp>
        <p:nvSpPr>
          <p:cNvPr id="2867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ru-RU" sz="2400"/>
          </a:p>
        </p:txBody>
      </p:sp>
      <p:sp>
        <p:nvSpPr>
          <p:cNvPr id="2867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ru-RU" sz="2400"/>
          </a:p>
        </p:txBody>
      </p:sp>
      <p:sp>
        <p:nvSpPr>
          <p:cNvPr id="2868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ru-RU"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868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ru-RU"/>
          </a:p>
        </p:txBody>
      </p:sp>
      <p:sp>
        <p:nvSpPr>
          <p:cNvPr id="2868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ru-RU"/>
          </a:p>
        </p:txBody>
      </p:sp>
      <p:sp>
        <p:nvSpPr>
          <p:cNvPr id="2868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CA927E0A-54C5-44F7-BE47-A2FAC4431E4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8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28662" y="214290"/>
            <a:ext cx="7793037" cy="2143140"/>
          </a:xfrm>
        </p:spPr>
        <p:txBody>
          <a:bodyPr/>
          <a:lstStyle/>
          <a:p>
            <a:pPr indent="142875" algn="ctr">
              <a:defRPr/>
            </a:pPr>
            <a:r>
              <a:rPr lang="ru-RU" dirty="0" smtClean="0"/>
              <a:t>Основные этапы работы над сочинением </a:t>
            </a:r>
            <a:r>
              <a:rPr lang="en-US" dirty="0" smtClean="0"/>
              <a:t/>
            </a:r>
            <a:br>
              <a:rPr lang="en-US" dirty="0" smtClean="0"/>
            </a:br>
            <a:endParaRPr lang="ru-RU" dirty="0" smtClean="0"/>
          </a:p>
        </p:txBody>
      </p:sp>
      <p:sp>
        <p:nvSpPr>
          <p:cNvPr id="6147" name="Rectangle 3"/>
          <p:cNvSpPr>
            <a:spLocks noGrp="1" noChangeArrowheads="1"/>
          </p:cNvSpPr>
          <p:nvPr>
            <p:ph type="body" idx="1"/>
          </p:nvPr>
        </p:nvSpPr>
        <p:spPr>
          <a:xfrm>
            <a:off x="857224" y="1928802"/>
            <a:ext cx="7772400" cy="4054493"/>
          </a:xfrm>
        </p:spPr>
        <p:txBody>
          <a:bodyPr/>
          <a:lstStyle/>
          <a:p>
            <a:pPr indent="142875">
              <a:buNone/>
              <a:defRPr/>
            </a:pPr>
            <a:r>
              <a:rPr lang="ru-RU" sz="2800" dirty="0" smtClean="0"/>
              <a:t>1.Выявить и сформулировать проблему текста;</a:t>
            </a:r>
          </a:p>
          <a:p>
            <a:pPr indent="142875">
              <a:buNone/>
              <a:defRPr/>
            </a:pPr>
            <a:r>
              <a:rPr lang="ru-RU" sz="2800" dirty="0" smtClean="0"/>
              <a:t>2. Прокомментировать сформулированную проблему;</a:t>
            </a:r>
          </a:p>
          <a:p>
            <a:pPr indent="142875">
              <a:buNone/>
              <a:defRPr/>
            </a:pPr>
            <a:r>
              <a:rPr lang="ru-RU" sz="2800" dirty="0" smtClean="0"/>
              <a:t>3. Сформулировать позицию автора по выделенной проблеме;</a:t>
            </a:r>
          </a:p>
          <a:p>
            <a:pPr indent="142875">
              <a:buNone/>
              <a:defRPr/>
            </a:pPr>
            <a:r>
              <a:rPr lang="ru-RU" sz="2800" dirty="0" smtClean="0"/>
              <a:t>4. Сформулировать и аргументировать свою позицию по выделенной проблеме</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eaLnBrk="1" hangingPunct="1"/>
            <a:r>
              <a:rPr lang="ru-RU" sz="3600" dirty="0" smtClean="0"/>
              <a:t>Что значит прокомментировать проблему?</a:t>
            </a:r>
          </a:p>
        </p:txBody>
      </p:sp>
      <p:sp>
        <p:nvSpPr>
          <p:cNvPr id="16387" name="Rectangle 3"/>
          <p:cNvSpPr>
            <a:spLocks noGrp="1" noChangeArrowheads="1"/>
          </p:cNvSpPr>
          <p:nvPr>
            <p:ph type="body" idx="1"/>
          </p:nvPr>
        </p:nvSpPr>
        <p:spPr>
          <a:xfrm>
            <a:off x="1182688" y="2017712"/>
            <a:ext cx="7772400" cy="4625997"/>
          </a:xfrm>
        </p:spPr>
        <p:txBody>
          <a:bodyPr/>
          <a:lstStyle/>
          <a:p>
            <a:pPr>
              <a:buNone/>
              <a:defRPr/>
            </a:pPr>
            <a:r>
              <a:rPr lang="ru-RU" sz="2000" b="1" i="1" dirty="0" smtClean="0">
                <a:solidFill>
                  <a:srgbClr val="C00000"/>
                </a:solidFill>
                <a:latin typeface="Verdana" pitchFamily="34" charset="0"/>
              </a:rPr>
              <a:t>Комментарии</a:t>
            </a:r>
            <a:r>
              <a:rPr lang="ru-RU" sz="2000" b="1" i="1" dirty="0" smtClean="0">
                <a:latin typeface="Verdana" pitchFamily="34" charset="0"/>
              </a:rPr>
              <a:t> – рассуждения, пояснительные замечания по поводу чего-либо.</a:t>
            </a:r>
            <a:endParaRPr lang="ru-RU" sz="2000" dirty="0" smtClean="0">
              <a:latin typeface="Verdana" pitchFamily="34" charset="0"/>
            </a:endParaRPr>
          </a:p>
          <a:p>
            <a:pPr algn="r">
              <a:buNone/>
              <a:defRPr/>
            </a:pPr>
            <a:r>
              <a:rPr lang="ru-RU" sz="1800" b="1" dirty="0" smtClean="0">
                <a:latin typeface="Verdana" pitchFamily="34" charset="0"/>
              </a:rPr>
              <a:t>Большой толковый словарь русского языка</a:t>
            </a:r>
          </a:p>
          <a:p>
            <a:pPr>
              <a:buNone/>
              <a:defRPr/>
            </a:pPr>
            <a:r>
              <a:rPr lang="ru-RU" sz="2000" dirty="0" smtClean="0">
                <a:solidFill>
                  <a:srgbClr val="C00000"/>
                </a:solidFill>
                <a:latin typeface="Verdana" pitchFamily="34" charset="0"/>
              </a:rPr>
              <a:t>Подумайте:</a:t>
            </a:r>
          </a:p>
          <a:p>
            <a:pPr>
              <a:buNone/>
              <a:defRPr/>
            </a:pPr>
            <a:r>
              <a:rPr lang="ru-RU" sz="2000" dirty="0" smtClean="0">
                <a:solidFill>
                  <a:srgbClr val="C00000"/>
                </a:solidFill>
                <a:latin typeface="Verdana" pitchFamily="34" charset="0"/>
              </a:rPr>
              <a:t>▪</a:t>
            </a:r>
            <a:r>
              <a:rPr lang="ru-RU" sz="2000" dirty="0" smtClean="0">
                <a:latin typeface="Verdana" pitchFamily="34" charset="0"/>
              </a:rPr>
              <a:t> насколько данная проблема злободневна в наши дни;</a:t>
            </a:r>
          </a:p>
          <a:p>
            <a:pPr>
              <a:buNone/>
              <a:defRPr/>
            </a:pPr>
            <a:r>
              <a:rPr lang="ru-RU" sz="2000" dirty="0" smtClean="0">
                <a:solidFill>
                  <a:srgbClr val="C00000"/>
                </a:solidFill>
                <a:latin typeface="Verdana" pitchFamily="34" charset="0"/>
              </a:rPr>
              <a:t>▪</a:t>
            </a:r>
            <a:r>
              <a:rPr lang="ru-RU" sz="2000" dirty="0" smtClean="0">
                <a:latin typeface="Verdana" pitchFamily="34" charset="0"/>
              </a:rPr>
              <a:t> что делает её жизнеспособной;</a:t>
            </a:r>
          </a:p>
          <a:p>
            <a:pPr>
              <a:buNone/>
              <a:defRPr/>
            </a:pPr>
            <a:r>
              <a:rPr lang="ru-RU" sz="2000" dirty="0" smtClean="0">
                <a:solidFill>
                  <a:srgbClr val="C00000"/>
                </a:solidFill>
                <a:latin typeface="Verdana" pitchFamily="34" charset="0"/>
              </a:rPr>
              <a:t>▪</a:t>
            </a:r>
            <a:r>
              <a:rPr lang="ru-RU" sz="2000" dirty="0" smtClean="0">
                <a:latin typeface="Verdana" pitchFamily="34" charset="0"/>
              </a:rPr>
              <a:t> насколько глубоки исторические корни этой проблемы;</a:t>
            </a:r>
          </a:p>
          <a:p>
            <a:pPr>
              <a:buNone/>
              <a:defRPr/>
            </a:pPr>
            <a:r>
              <a:rPr lang="ru-RU" sz="2000" dirty="0" smtClean="0">
                <a:solidFill>
                  <a:srgbClr val="C00000"/>
                </a:solidFill>
                <a:latin typeface="Verdana" pitchFamily="34" charset="0"/>
              </a:rPr>
              <a:t>▪</a:t>
            </a:r>
            <a:r>
              <a:rPr lang="ru-RU" sz="2000" dirty="0" smtClean="0">
                <a:latin typeface="Verdana" pitchFamily="34" charset="0"/>
              </a:rPr>
              <a:t> как автору удалось привлечь к ней внимание читателя;</a:t>
            </a:r>
          </a:p>
          <a:p>
            <a:pPr>
              <a:buNone/>
              <a:defRPr/>
            </a:pPr>
            <a:r>
              <a:rPr lang="ru-RU" sz="2000" i="1" dirty="0" smtClean="0">
                <a:solidFill>
                  <a:srgbClr val="C00000"/>
                </a:solidFill>
                <a:latin typeface="Verdana" pitchFamily="34" charset="0"/>
              </a:rPr>
              <a:t>▪</a:t>
            </a:r>
            <a:r>
              <a:rPr lang="ru-RU" sz="2000" i="1" dirty="0" smtClean="0">
                <a:latin typeface="Verdana" pitchFamily="34" charset="0"/>
              </a:rPr>
              <a:t> как эту проблему рассматривали другие авторы; </a:t>
            </a:r>
          </a:p>
          <a:p>
            <a:pPr>
              <a:buNone/>
              <a:defRPr/>
            </a:pPr>
            <a:r>
              <a:rPr lang="ru-RU" sz="2000" i="1" dirty="0" smtClean="0">
                <a:solidFill>
                  <a:srgbClr val="C00000"/>
                </a:solidFill>
                <a:latin typeface="Verdana" pitchFamily="34" charset="0"/>
              </a:rPr>
              <a:t>▪</a:t>
            </a:r>
            <a:r>
              <a:rPr lang="ru-RU" sz="2000" i="1" dirty="0" smtClean="0">
                <a:latin typeface="Verdana" pitchFamily="34" charset="0"/>
              </a:rPr>
              <a:t> как они предлагали её решить.</a:t>
            </a:r>
            <a:endParaRPr lang="ru-RU" sz="2000" dirty="0" smtClean="0">
              <a:latin typeface="Verdana" pitchFamily="34" charset="0"/>
            </a:endParaRPr>
          </a:p>
          <a:p>
            <a:pPr>
              <a:buNone/>
              <a:defRPr/>
            </a:pPr>
            <a:endParaRPr lang="ru-RU" sz="2000" i="1" dirty="0" smtClean="0">
              <a:latin typeface="Verdana" pitchFamily="34" charset="0"/>
            </a:endParaRPr>
          </a:p>
          <a:p>
            <a:pPr>
              <a:buNone/>
              <a:defRPr/>
            </a:pPr>
            <a:endParaRPr lang="ru-RU" sz="2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ru-RU" smtClean="0"/>
              <a:t>Способы комментирования проблемы текста:</a:t>
            </a:r>
          </a:p>
        </p:txBody>
      </p:sp>
      <p:sp>
        <p:nvSpPr>
          <p:cNvPr id="18435" name="Rectangle 3"/>
          <p:cNvSpPr>
            <a:spLocks noGrp="1" noChangeArrowheads="1"/>
          </p:cNvSpPr>
          <p:nvPr>
            <p:ph type="body" idx="1"/>
          </p:nvPr>
        </p:nvSpPr>
        <p:spPr>
          <a:xfrm>
            <a:off x="285720" y="2017713"/>
            <a:ext cx="8669368" cy="4114800"/>
          </a:xfrm>
        </p:spPr>
        <p:txBody>
          <a:bodyPr/>
          <a:lstStyle/>
          <a:p>
            <a:pPr marL="457200" indent="-457200">
              <a:buNone/>
              <a:defRPr/>
            </a:pPr>
            <a:r>
              <a:rPr lang="ru-RU" sz="2400" dirty="0" smtClean="0">
                <a:solidFill>
                  <a:srgbClr val="C00000"/>
                </a:solidFill>
                <a:latin typeface="Verdana" pitchFamily="34" charset="0"/>
              </a:rPr>
              <a:t>1) От частных фактов к формулировке проблемы.</a:t>
            </a:r>
            <a:r>
              <a:rPr lang="ru-RU" sz="2400" dirty="0" smtClean="0">
                <a:latin typeface="Verdana" pitchFamily="34" charset="0"/>
              </a:rPr>
              <a:t> </a:t>
            </a:r>
          </a:p>
          <a:p>
            <a:pPr marL="457200" indent="-457200">
              <a:buNone/>
              <a:defRPr/>
            </a:pPr>
            <a:r>
              <a:rPr lang="ru-RU" sz="2400" dirty="0" smtClean="0">
                <a:latin typeface="Verdana" pitchFamily="34" charset="0"/>
              </a:rPr>
              <a:t>Например: </a:t>
            </a:r>
            <a:r>
              <a:rPr lang="ru-RU" sz="2000" i="1" dirty="0" smtClean="0">
                <a:solidFill>
                  <a:schemeClr val="tx2">
                    <a:lumMod val="75000"/>
                  </a:schemeClr>
                </a:solidFill>
                <a:latin typeface="Verdana" pitchFamily="34" charset="0"/>
              </a:rPr>
              <a:t>Развитие человеческой цивилизации уже давно перешагнуло тот рубеж, за которым осталось гармоничное сосуществование природы и человека. Сегодня, когда загрязняются вода и воздух, пересыхают реки, исчезают леса, гибнут животные, люди с тревогой смотрят в будущее и все чаще задумываются о трагических последствиях своей деятельности. Текст </a:t>
            </a:r>
            <a:r>
              <a:rPr lang="ru-RU" sz="2000" i="1" dirty="0" err="1" smtClean="0">
                <a:solidFill>
                  <a:schemeClr val="tx2">
                    <a:lumMod val="75000"/>
                  </a:schemeClr>
                </a:solidFill>
                <a:latin typeface="Verdana" pitchFamily="34" charset="0"/>
              </a:rPr>
              <a:t>В.Пескова</a:t>
            </a:r>
            <a:r>
              <a:rPr lang="ru-RU" sz="2000" i="1" dirty="0" smtClean="0">
                <a:solidFill>
                  <a:schemeClr val="tx2">
                    <a:lumMod val="75000"/>
                  </a:schemeClr>
                </a:solidFill>
                <a:latin typeface="Verdana" pitchFamily="34" charset="0"/>
              </a:rPr>
              <a:t> посвящен проблеме экологии и призывает каждого из нас осознать ответственность за неразумное вмешательство человека в жизнь природы.</a:t>
            </a:r>
            <a:endParaRPr lang="ru-RU" sz="2000" dirty="0" smtClean="0">
              <a:solidFill>
                <a:schemeClr val="tx2">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285720" y="2017712"/>
            <a:ext cx="8669368" cy="4625997"/>
          </a:xfrm>
        </p:spPr>
        <p:txBody>
          <a:bodyPr/>
          <a:lstStyle/>
          <a:p>
            <a:pPr>
              <a:buNone/>
              <a:defRPr/>
            </a:pPr>
            <a:r>
              <a:rPr lang="ru-RU" sz="2800" dirty="0" smtClean="0">
                <a:solidFill>
                  <a:srgbClr val="C00000"/>
                </a:solidFill>
                <a:latin typeface="Verdana" pitchFamily="34" charset="0"/>
              </a:rPr>
              <a:t>2) От формулировки проблемы – к комментарию.</a:t>
            </a:r>
            <a:r>
              <a:rPr lang="ru-RU" sz="2400" dirty="0" smtClean="0">
                <a:solidFill>
                  <a:srgbClr val="C00000"/>
                </a:solidFill>
                <a:latin typeface="Verdana" pitchFamily="34" charset="0"/>
              </a:rPr>
              <a:t> </a:t>
            </a:r>
          </a:p>
          <a:p>
            <a:pPr marL="0" indent="0">
              <a:buNone/>
              <a:defRPr/>
            </a:pPr>
            <a:r>
              <a:rPr lang="ru-RU" sz="2000" dirty="0" smtClean="0">
                <a:latin typeface="Verdana" pitchFamily="34" charset="0"/>
              </a:rPr>
              <a:t>Например: </a:t>
            </a:r>
            <a:r>
              <a:rPr lang="ru-RU" sz="2000" i="1" dirty="0" smtClean="0">
                <a:solidFill>
                  <a:schemeClr val="tx2">
                    <a:lumMod val="75000"/>
                  </a:schemeClr>
                </a:solidFill>
                <a:latin typeface="Verdana" pitchFamily="34" charset="0"/>
              </a:rPr>
              <a:t>Отчего в нашей стране, обладающей богатыми природными ресурсами и огромным интеллектуальным потенциалом, большая часть населения живет бедно? Над этой сложной проблемой размышляет В.Тимофеев. Надо сказать, что затронутая автором проблема имеет многовековую историю. Вспомните хотя бы историю из «Повести временных лет» о том, как древние </a:t>
            </a:r>
            <a:r>
              <a:rPr lang="ru-RU" sz="2000" i="1" dirty="0" err="1" smtClean="0">
                <a:solidFill>
                  <a:schemeClr val="tx2">
                    <a:lumMod val="75000"/>
                  </a:schemeClr>
                </a:solidFill>
                <a:latin typeface="Verdana" pitchFamily="34" charset="0"/>
              </a:rPr>
              <a:t>русичи</a:t>
            </a:r>
            <a:r>
              <a:rPr lang="ru-RU" sz="2000" i="1" dirty="0" smtClean="0">
                <a:solidFill>
                  <a:schemeClr val="tx2">
                    <a:lumMod val="75000"/>
                  </a:schemeClr>
                </a:solidFill>
                <a:latin typeface="Verdana" pitchFamily="34" charset="0"/>
              </a:rPr>
              <a:t> приглашали варяжских князей на обильную и богатую землю, в которой не было порядка. Вот уже много лет не одно поколение наших соотечественников задается вопросом: «Почему наша жизнь так далека от совершенства?».</a:t>
            </a:r>
            <a:endParaRPr lang="ru-RU" sz="2000" dirty="0" smtClean="0">
              <a:solidFill>
                <a:schemeClr val="tx2">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ru-RU" dirty="0" smtClean="0"/>
              <a:t>Что такое позиция автора?</a:t>
            </a:r>
          </a:p>
        </p:txBody>
      </p:sp>
      <p:sp>
        <p:nvSpPr>
          <p:cNvPr id="19459" name="Rectangle 3"/>
          <p:cNvSpPr>
            <a:spLocks noGrp="1" noChangeArrowheads="1"/>
          </p:cNvSpPr>
          <p:nvPr>
            <p:ph type="body" idx="1"/>
          </p:nvPr>
        </p:nvSpPr>
        <p:spPr>
          <a:xfrm>
            <a:off x="214282" y="2071678"/>
            <a:ext cx="8715436" cy="4429156"/>
          </a:xfrm>
        </p:spPr>
        <p:txBody>
          <a:bodyPr/>
          <a:lstStyle/>
          <a:p>
            <a:pPr marL="0" indent="0">
              <a:buNone/>
              <a:defRPr/>
            </a:pPr>
            <a:r>
              <a:rPr lang="ru-RU" sz="2800" dirty="0" smtClean="0"/>
              <a:t>Если </a:t>
            </a:r>
            <a:r>
              <a:rPr lang="ru-RU" sz="2800" dirty="0" smtClean="0">
                <a:solidFill>
                  <a:srgbClr val="C00000"/>
                </a:solidFill>
              </a:rPr>
              <a:t>проблема</a:t>
            </a:r>
            <a:r>
              <a:rPr lang="ru-RU" sz="2800" dirty="0" smtClean="0"/>
              <a:t> текста – это вопрос, </a:t>
            </a:r>
          </a:p>
          <a:p>
            <a:pPr marL="0" indent="0">
              <a:buNone/>
              <a:defRPr/>
            </a:pPr>
            <a:r>
              <a:rPr lang="ru-RU" sz="2800" dirty="0" smtClean="0"/>
              <a:t>то </a:t>
            </a:r>
            <a:r>
              <a:rPr lang="ru-RU" sz="2800" dirty="0" smtClean="0">
                <a:solidFill>
                  <a:srgbClr val="C00000"/>
                </a:solidFill>
              </a:rPr>
              <a:t>позиция автора</a:t>
            </a:r>
            <a:r>
              <a:rPr lang="ru-RU" sz="2800" dirty="0" smtClean="0"/>
              <a:t> – это ответ на вопрос, поставленный в тексте. </a:t>
            </a:r>
          </a:p>
          <a:p>
            <a:pPr marL="0" indent="0">
              <a:buNone/>
              <a:defRPr/>
            </a:pPr>
            <a:r>
              <a:rPr lang="ru-RU" sz="2800" dirty="0" smtClean="0"/>
              <a:t>Формулируя проблему в виде вопроса, вы уже должны точно знать, как автор на него отвечает. Например: </a:t>
            </a:r>
            <a:r>
              <a:rPr lang="ru-RU" sz="2800" i="1" dirty="0" smtClean="0">
                <a:solidFill>
                  <a:schemeClr val="tx2">
                    <a:lumMod val="75000"/>
                  </a:schemeClr>
                </a:solidFill>
              </a:rPr>
              <a:t>Рассказывая о судьбе А.Ф. Лосева, автор убеждает нас в том, что только сила духа и вера в добро могут помочь человеку преодолеть все жизненные невзгоды и воплотить свои заветные мечты в жизнь.</a:t>
            </a:r>
            <a:endParaRPr lang="ru-RU" sz="2800" dirty="0" smtClean="0">
              <a:solidFill>
                <a:schemeClr val="tx2">
                  <a:lumMod val="75000"/>
                </a:schemeClr>
              </a:solidFill>
            </a:endParaRPr>
          </a:p>
          <a:p>
            <a:pPr>
              <a:buNone/>
              <a:defRPr/>
            </a:pPr>
            <a:endParaRPr lang="ru-RU" sz="2400" dirty="0" smtClean="0"/>
          </a:p>
          <a:p>
            <a:pPr>
              <a:defRPr/>
            </a:pPr>
            <a:endParaRPr lang="ru-RU" sz="2400" dirty="0" smtClean="0"/>
          </a:p>
          <a:p>
            <a:pPr>
              <a:defRPr/>
            </a:pPr>
            <a:endParaRPr lang="ru-RU" sz="2000" dirty="0" smtClean="0">
              <a:latin typeface="Verdana" pitchFamily="34" charset="0"/>
            </a:endParaRPr>
          </a:p>
          <a:p>
            <a:pPr indent="450850" algn="just">
              <a:buFontTx/>
              <a:buAutoNum type="arabicParenR"/>
              <a:defRPr/>
            </a:pPr>
            <a:endParaRPr lang="ru-RU" sz="1000" dirty="0" smtClean="0">
              <a:latin typeface="Verdana" pitchFamily="34" charset="0"/>
              <a:ea typeface="Times New Roman" pitchFamily="18" charset="0"/>
            </a:endParaRPr>
          </a:p>
          <a:p>
            <a:pPr eaLnBrk="1" hangingPunct="1">
              <a:lnSpc>
                <a:spcPct val="90000"/>
              </a:lnSpc>
              <a:buNone/>
            </a:pPr>
            <a:endParaRPr lang="ru-RU" sz="2800" b="1" i="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ru-RU" dirty="0" smtClean="0"/>
              <a:t>Как выявить позицию автора?</a:t>
            </a:r>
          </a:p>
        </p:txBody>
      </p:sp>
      <p:sp>
        <p:nvSpPr>
          <p:cNvPr id="17411" name="Rectangle 3"/>
          <p:cNvSpPr>
            <a:spLocks noGrp="1" noChangeArrowheads="1"/>
          </p:cNvSpPr>
          <p:nvPr>
            <p:ph type="body" idx="1"/>
          </p:nvPr>
        </p:nvSpPr>
        <p:spPr>
          <a:xfrm>
            <a:off x="214282" y="2017712"/>
            <a:ext cx="8740806" cy="4697436"/>
          </a:xfrm>
        </p:spPr>
        <p:txBody>
          <a:bodyPr/>
          <a:lstStyle/>
          <a:p>
            <a:pPr marL="0" indent="0">
              <a:buNone/>
              <a:defRPr/>
            </a:pPr>
            <a:r>
              <a:rPr lang="ru-RU" sz="2400" dirty="0" smtClean="0"/>
              <a:t>Если позиция автора публицистического текста обычно выражена четко и ясно, то выявление авторской позиции в художественном тексте может потребовать больших усилий. </a:t>
            </a:r>
          </a:p>
          <a:p>
            <a:pPr marL="0" indent="0">
              <a:buNone/>
              <a:defRPr/>
            </a:pPr>
            <a:r>
              <a:rPr lang="ru-RU" sz="2400" dirty="0" smtClean="0"/>
              <a:t>Постарайтесь ответить на следующие вопросы: </a:t>
            </a:r>
          </a:p>
          <a:p>
            <a:pPr marL="0" lvl="1" indent="0">
              <a:buNone/>
              <a:defRPr/>
            </a:pPr>
            <a:r>
              <a:rPr lang="ru-RU" sz="2400" dirty="0" smtClean="0"/>
              <a:t> </a:t>
            </a:r>
            <a:r>
              <a:rPr lang="ru-RU" sz="2400" dirty="0" smtClean="0">
                <a:solidFill>
                  <a:srgbClr val="C00000"/>
                </a:solidFill>
              </a:rPr>
              <a:t>▪ </a:t>
            </a:r>
            <a:r>
              <a:rPr lang="ru-RU" sz="2400" dirty="0" smtClean="0"/>
              <a:t>что хотел сказать своим читателям автор, создавая текст? </a:t>
            </a:r>
          </a:p>
          <a:p>
            <a:pPr marL="0" lvl="1" indent="0">
              <a:buNone/>
              <a:defRPr/>
            </a:pPr>
            <a:r>
              <a:rPr lang="ru-RU" sz="2400" dirty="0" smtClean="0"/>
              <a:t> </a:t>
            </a:r>
            <a:r>
              <a:rPr lang="ru-RU" sz="2400" dirty="0" smtClean="0">
                <a:solidFill>
                  <a:srgbClr val="C00000"/>
                </a:solidFill>
              </a:rPr>
              <a:t>▪ </a:t>
            </a:r>
            <a:r>
              <a:rPr lang="ru-RU" sz="2400" dirty="0" smtClean="0"/>
              <a:t>как автор оценивает описываемую конкретную ситуацию, поступки героев?</a:t>
            </a:r>
          </a:p>
          <a:p>
            <a:pPr marL="0" lvl="1" indent="0">
              <a:buNone/>
              <a:defRPr/>
            </a:pPr>
            <a:r>
              <a:rPr lang="ru-RU" sz="2400" dirty="0" smtClean="0"/>
              <a:t>Помните, что от вас требуется не сформулировать позицию автора «вообще», а показать его мнение по выделенной и прокомментированной вами проблеме.</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ru-RU" smtClean="0"/>
              <a:t>Аргументация своего мнения</a:t>
            </a:r>
          </a:p>
        </p:txBody>
      </p:sp>
      <p:sp>
        <p:nvSpPr>
          <p:cNvPr id="21507" name="Rectangle 3"/>
          <p:cNvSpPr>
            <a:spLocks noGrp="1" noChangeArrowheads="1"/>
          </p:cNvSpPr>
          <p:nvPr>
            <p:ph type="body" idx="1"/>
          </p:nvPr>
        </p:nvSpPr>
        <p:spPr/>
        <p:txBody>
          <a:bodyPr/>
          <a:lstStyle/>
          <a:p>
            <a:pPr marL="0" indent="0">
              <a:buNone/>
              <a:defRPr/>
            </a:pPr>
            <a:r>
              <a:rPr lang="ru-RU" sz="2800" dirty="0" smtClean="0">
                <a:latin typeface="Tahoma" pitchFamily="34" charset="0"/>
                <a:ea typeface="Tahoma" pitchFamily="34" charset="0"/>
                <a:cs typeface="Tahoma" pitchFamily="34" charset="0"/>
              </a:rPr>
              <a:t>В этой части работы вы должны строго следовать правилам построения текста-рассуждения. </a:t>
            </a:r>
          </a:p>
          <a:p>
            <a:pPr marL="0" indent="0">
              <a:buNone/>
              <a:defRPr/>
            </a:pPr>
            <a:endParaRPr lang="ru-RU" sz="2800" dirty="0" smtClean="0">
              <a:latin typeface="Tahoma" pitchFamily="34" charset="0"/>
              <a:ea typeface="Tahoma" pitchFamily="34" charset="0"/>
              <a:cs typeface="Tahoma" pitchFamily="34" charset="0"/>
            </a:endParaRPr>
          </a:p>
          <a:p>
            <a:pPr marL="0" indent="0">
              <a:buNone/>
              <a:defRPr/>
            </a:pPr>
            <a:r>
              <a:rPr lang="ru-RU" sz="2800" dirty="0" smtClean="0">
                <a:solidFill>
                  <a:srgbClr val="C00000"/>
                </a:solidFill>
                <a:latin typeface="Tahoma" pitchFamily="34" charset="0"/>
                <a:ea typeface="Tahoma" pitchFamily="34" charset="0"/>
                <a:cs typeface="Tahoma" pitchFamily="34" charset="0"/>
              </a:rPr>
              <a:t>Цель</a:t>
            </a:r>
            <a:r>
              <a:rPr lang="ru-RU" sz="2800" dirty="0" smtClean="0">
                <a:latin typeface="Tahoma" pitchFamily="34" charset="0"/>
                <a:ea typeface="Tahoma" pitchFamily="34" charset="0"/>
                <a:cs typeface="Tahoma" pitchFamily="34" charset="0"/>
              </a:rPr>
              <a:t> данного типа речи – убедить адресата в чем-либо, укрепить или изменить его мнение. Для этого используется логически стройная система доказательств.</a:t>
            </a:r>
            <a:r>
              <a:rPr lang="ru-RU" sz="2400" dirty="0" smtClean="0">
                <a:latin typeface="Verdana" pitchFamily="34" charset="0"/>
              </a:rPr>
              <a:t> </a:t>
            </a:r>
          </a:p>
          <a:p>
            <a:pPr>
              <a:buNone/>
              <a:defRPr/>
            </a:pPr>
            <a:endParaRPr lang="ru-RU" i="1"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ru-RU" smtClean="0"/>
              <a:t>Как построить рассуждение?</a:t>
            </a:r>
          </a:p>
        </p:txBody>
      </p:sp>
      <p:sp>
        <p:nvSpPr>
          <p:cNvPr id="22531" name="Rectangle 3"/>
          <p:cNvSpPr>
            <a:spLocks noGrp="1" noChangeArrowheads="1"/>
          </p:cNvSpPr>
          <p:nvPr>
            <p:ph type="body" idx="1"/>
          </p:nvPr>
        </p:nvSpPr>
        <p:spPr>
          <a:xfrm>
            <a:off x="357158" y="2017712"/>
            <a:ext cx="8597930" cy="4483121"/>
          </a:xfrm>
        </p:spPr>
        <p:txBody>
          <a:bodyPr/>
          <a:lstStyle/>
          <a:p>
            <a:pPr eaLnBrk="1" hangingPunct="1">
              <a:lnSpc>
                <a:spcPct val="90000"/>
              </a:lnSpc>
              <a:buNone/>
            </a:pPr>
            <a:r>
              <a:rPr lang="ru-RU" sz="2400" dirty="0" smtClean="0">
                <a:latin typeface="Verdana" pitchFamily="34" charset="0"/>
              </a:rPr>
              <a:t>Типичное (полное) рассуждение строится по схеме, в которой выделяются три части:</a:t>
            </a:r>
            <a:endParaRPr lang="ru-RU" sz="2400" b="1" dirty="0" smtClean="0"/>
          </a:p>
          <a:p>
            <a:pPr eaLnBrk="1" hangingPunct="1">
              <a:lnSpc>
                <a:spcPct val="90000"/>
              </a:lnSpc>
            </a:pPr>
            <a:r>
              <a:rPr lang="ru-RU" sz="2400" b="1" dirty="0" smtClean="0"/>
              <a:t>Тезис</a:t>
            </a:r>
            <a:r>
              <a:rPr lang="ru-RU" sz="2400" dirty="0" smtClean="0"/>
              <a:t> – то, что нужно доказать. Тезисом может послужить точка зрения автора на проблему (позиция автора).</a:t>
            </a:r>
          </a:p>
          <a:p>
            <a:pPr eaLnBrk="1" hangingPunct="1">
              <a:lnSpc>
                <a:spcPct val="90000"/>
              </a:lnSpc>
            </a:pPr>
            <a:r>
              <a:rPr lang="ru-RU" sz="2400" b="1" dirty="0" smtClean="0"/>
              <a:t>Аргумент</a:t>
            </a:r>
            <a:r>
              <a:rPr lang="ru-RU" sz="2400" dirty="0" smtClean="0"/>
              <a:t> – фактическое доказательство, логический довод, служащий основанием для доказательства. К аргументам  можно отнести примеры из истории, научных открытий, художественных произведений или фильмов.</a:t>
            </a:r>
          </a:p>
          <a:p>
            <a:pPr eaLnBrk="1" hangingPunct="1">
              <a:lnSpc>
                <a:spcPct val="90000"/>
              </a:lnSpc>
            </a:pPr>
            <a:r>
              <a:rPr lang="ru-RU" sz="2400" b="1" dirty="0" smtClean="0"/>
              <a:t>Вывод </a:t>
            </a:r>
            <a:r>
              <a:rPr lang="ru-RU" sz="2400" dirty="0" smtClean="0"/>
              <a:t>– итог размышлениям, чему учит текст, к каким действиям побуждает читателей.</a:t>
            </a:r>
          </a:p>
          <a:p>
            <a:pPr eaLnBrk="1" hangingPunct="1">
              <a:lnSpc>
                <a:spcPct val="90000"/>
              </a:lnSpc>
            </a:pPr>
            <a:endParaRPr lang="ru-RU" sz="2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ru-RU" smtClean="0"/>
              <a:t>ТИПЫ АРГУМЕНТОВ</a:t>
            </a:r>
          </a:p>
        </p:txBody>
      </p:sp>
      <p:sp>
        <p:nvSpPr>
          <p:cNvPr id="23555" name="Rectangle 3"/>
          <p:cNvSpPr>
            <a:spLocks noGrp="1" noChangeArrowheads="1"/>
          </p:cNvSpPr>
          <p:nvPr>
            <p:ph type="body" idx="1"/>
          </p:nvPr>
        </p:nvSpPr>
        <p:spPr/>
        <p:txBody>
          <a:bodyPr/>
          <a:lstStyle/>
          <a:p>
            <a:pPr eaLnBrk="1" hangingPunct="1">
              <a:lnSpc>
                <a:spcPct val="80000"/>
              </a:lnSpc>
              <a:buFont typeface="Wingdings" pitchFamily="2" charset="2"/>
              <a:buNone/>
            </a:pPr>
            <a:r>
              <a:rPr lang="ru-RU" sz="1800" smtClean="0"/>
              <a:t>     В сочинении можно использовать, например, следующие </a:t>
            </a:r>
            <a:r>
              <a:rPr lang="ru-RU" sz="1800" b="1" smtClean="0"/>
              <a:t>типы аргументов.</a:t>
            </a:r>
          </a:p>
          <a:p>
            <a:pPr eaLnBrk="1" hangingPunct="1">
              <a:lnSpc>
                <a:spcPct val="80000"/>
              </a:lnSpc>
              <a:buFont typeface="Wingdings" pitchFamily="2" charset="2"/>
              <a:buNone/>
            </a:pPr>
            <a:r>
              <a:rPr lang="ru-RU" sz="1800" smtClean="0"/>
              <a:t>	</a:t>
            </a:r>
            <a:r>
              <a:rPr lang="ru-RU" sz="1800" b="1" smtClean="0"/>
              <a:t>1. Логические (рациональные) аргументы</a:t>
            </a:r>
            <a:r>
              <a:rPr lang="ru-RU" sz="1800" smtClean="0"/>
              <a:t>: факты науки, статистика, объективные показатели состояния дел, законы природы, определения, положения юридических законов (или официальных документов, постановлений, нормативных актов), данные экспериментов или экспертиз, свидетельства очевидцев.</a:t>
            </a:r>
          </a:p>
          <a:p>
            <a:pPr eaLnBrk="1" hangingPunct="1">
              <a:lnSpc>
                <a:spcPct val="80000"/>
              </a:lnSpc>
              <a:buFont typeface="Wingdings" pitchFamily="2" charset="2"/>
              <a:buNone/>
            </a:pPr>
            <a:r>
              <a:rPr lang="ru-RU" sz="1800" smtClean="0"/>
              <a:t>	</a:t>
            </a:r>
            <a:r>
              <a:rPr lang="ru-RU" sz="1800" b="1" smtClean="0"/>
              <a:t>2. Иллюстративные аргументы – примеры</a:t>
            </a:r>
            <a:r>
              <a:rPr lang="ru-RU" sz="1800" smtClean="0"/>
              <a:t>: а) конкретный пример (пример-сообщение о событии), литературный пример; б) предположительный пример (рассказывающий о том, что может могло бы быть при определённых условиях).</a:t>
            </a:r>
          </a:p>
          <a:p>
            <a:pPr eaLnBrk="1" hangingPunct="1">
              <a:lnSpc>
                <a:spcPct val="80000"/>
              </a:lnSpc>
              <a:buFont typeface="Wingdings" pitchFamily="2" charset="2"/>
              <a:buNone/>
            </a:pPr>
            <a:r>
              <a:rPr lang="ru-RU" sz="1800" smtClean="0"/>
              <a:t>	</a:t>
            </a:r>
            <a:r>
              <a:rPr lang="ru-RU" sz="1800" b="1" smtClean="0"/>
              <a:t>3. Ссылки на авторитет</a:t>
            </a:r>
            <a:r>
              <a:rPr lang="ru-RU" sz="1800" smtClean="0"/>
              <a:t>: мнение уважаемого человека (учёного, философа, общественного деятеля), цитата из авторитетного источника, мнение специалиста или эксперта, мнение очевидцев, мнение должностных лиц, общественное мнение, отражающее то, как принято говорить, поступать или оценивать что-то в обществе.</a:t>
            </a:r>
          </a:p>
          <a:p>
            <a:pPr eaLnBrk="1" hangingPunct="1">
              <a:lnSpc>
                <a:spcPct val="80000"/>
              </a:lnSpc>
              <a:buFont typeface="Wingdings" pitchFamily="2" charset="2"/>
              <a:buNone/>
            </a:pPr>
            <a:endParaRPr lang="ru-RU" sz="1800" smtClean="0"/>
          </a:p>
          <a:p>
            <a:pPr eaLnBrk="1" hangingPunct="1">
              <a:lnSpc>
                <a:spcPct val="80000"/>
              </a:lnSpc>
            </a:pPr>
            <a:endParaRPr lang="ru-RU" sz="18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ru-RU" dirty="0" smtClean="0"/>
              <a:t>Композиция сочинения</a:t>
            </a:r>
          </a:p>
        </p:txBody>
      </p:sp>
      <p:sp>
        <p:nvSpPr>
          <p:cNvPr id="23555" name="Rectangle 3"/>
          <p:cNvSpPr>
            <a:spLocks noGrp="1" noChangeArrowheads="1"/>
          </p:cNvSpPr>
          <p:nvPr>
            <p:ph type="body" idx="1"/>
          </p:nvPr>
        </p:nvSpPr>
        <p:spPr>
          <a:xfrm>
            <a:off x="714348" y="3357562"/>
            <a:ext cx="7772400" cy="1339849"/>
          </a:xfrm>
        </p:spPr>
        <p:txBody>
          <a:bodyPr/>
          <a:lstStyle/>
          <a:p>
            <a:pPr algn="ctr" eaLnBrk="1" hangingPunct="1">
              <a:lnSpc>
                <a:spcPct val="80000"/>
              </a:lnSpc>
              <a:buNone/>
            </a:pPr>
            <a:r>
              <a:rPr lang="ru-RU" sz="3600" dirty="0" smtClean="0">
                <a:solidFill>
                  <a:srgbClr val="C00000"/>
                </a:solidFill>
              </a:rPr>
              <a:t>Некоторые советы </a:t>
            </a:r>
          </a:p>
          <a:p>
            <a:pPr algn="ctr" eaLnBrk="1" hangingPunct="1">
              <a:lnSpc>
                <a:spcPct val="80000"/>
              </a:lnSpc>
              <a:buNone/>
            </a:pPr>
            <a:r>
              <a:rPr lang="ru-RU" sz="3600" dirty="0" smtClean="0">
                <a:solidFill>
                  <a:srgbClr val="C00000"/>
                </a:solidFill>
              </a:rPr>
              <a:t>по построению сочинения</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ru-RU" b="1" dirty="0" smtClean="0"/>
              <a:t>Вступление – важная часть сочинения.</a:t>
            </a:r>
            <a:endParaRPr lang="ru-RU" dirty="0" smtClean="0"/>
          </a:p>
        </p:txBody>
      </p:sp>
      <p:sp>
        <p:nvSpPr>
          <p:cNvPr id="23555" name="Rectangle 3"/>
          <p:cNvSpPr>
            <a:spLocks noGrp="1" noChangeArrowheads="1"/>
          </p:cNvSpPr>
          <p:nvPr>
            <p:ph type="body" idx="1"/>
          </p:nvPr>
        </p:nvSpPr>
        <p:spPr>
          <a:xfrm>
            <a:off x="214282" y="1785926"/>
            <a:ext cx="8597930" cy="4786346"/>
          </a:xfrm>
        </p:spPr>
        <p:txBody>
          <a:bodyPr/>
          <a:lstStyle/>
          <a:p>
            <a:pPr eaLnBrk="1" hangingPunct="1">
              <a:lnSpc>
                <a:spcPct val="80000"/>
              </a:lnSpc>
              <a:buNone/>
            </a:pPr>
            <a:endParaRPr lang="ru-RU" sz="1800" dirty="0" smtClean="0"/>
          </a:p>
          <a:p>
            <a:pPr marL="0" indent="0">
              <a:buNone/>
              <a:defRPr/>
            </a:pPr>
            <a:r>
              <a:rPr lang="ru-RU" sz="2400" dirty="0" smtClean="0">
                <a:solidFill>
                  <a:srgbClr val="C00000"/>
                </a:solidFill>
              </a:rPr>
              <a:t>Оно формулирует тему и проблему всей работы, настраивает читателя на восприятие дальнейшего повествования.</a:t>
            </a:r>
          </a:p>
          <a:p>
            <a:pPr marL="0" indent="0">
              <a:buNone/>
              <a:defRPr/>
            </a:pPr>
            <a:r>
              <a:rPr lang="ru-RU" sz="2400" dirty="0" smtClean="0"/>
              <a:t>Вступление должно устанавливать связь позиции учащегося с позицией автора.</a:t>
            </a:r>
          </a:p>
          <a:p>
            <a:pPr marL="0" indent="0">
              <a:buNone/>
              <a:defRPr/>
            </a:pPr>
            <a:r>
              <a:rPr lang="ru-RU" sz="2400" dirty="0" smtClean="0"/>
              <a:t>Вступление обязательно должно быть связано по смыслу и формально с другими частями сочинения.</a:t>
            </a:r>
          </a:p>
          <a:p>
            <a:pPr marL="0" indent="0">
              <a:buNone/>
              <a:defRPr/>
            </a:pPr>
            <a:r>
              <a:rPr lang="ru-RU" sz="2400" dirty="0" smtClean="0">
                <a:solidFill>
                  <a:srgbClr val="C00000"/>
                </a:solidFill>
              </a:rPr>
              <a:t>Вступление</a:t>
            </a:r>
            <a:r>
              <a:rPr lang="ru-RU" sz="2400" dirty="0" smtClean="0"/>
              <a:t> – первое предложение или первый абзац текста, который содержит в себе тезис рассуждения или подводит к нему (вместе с заключением – не более 1/4 текста).</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142976" y="285728"/>
            <a:ext cx="7793037" cy="1104920"/>
          </a:xfrm>
        </p:spPr>
        <p:txBody>
          <a:bodyPr/>
          <a:lstStyle/>
          <a:p>
            <a:pPr algn="ctr" eaLnBrk="1" hangingPunct="1"/>
            <a:r>
              <a:rPr lang="ru-RU" dirty="0" smtClean="0"/>
              <a:t>ПРОБЛЕМА(Ы) текста</a:t>
            </a:r>
          </a:p>
        </p:txBody>
      </p:sp>
      <p:sp>
        <p:nvSpPr>
          <p:cNvPr id="10243" name="Rectangle 3"/>
          <p:cNvSpPr>
            <a:spLocks noGrp="1" noChangeArrowheads="1"/>
          </p:cNvSpPr>
          <p:nvPr>
            <p:ph type="body" idx="1"/>
          </p:nvPr>
        </p:nvSpPr>
        <p:spPr>
          <a:xfrm>
            <a:off x="285720" y="1857364"/>
            <a:ext cx="8669368" cy="4714908"/>
          </a:xfrm>
        </p:spPr>
        <p:txBody>
          <a:bodyPr/>
          <a:lstStyle/>
          <a:p>
            <a:pPr eaLnBrk="1" hangingPunct="1">
              <a:lnSpc>
                <a:spcPct val="80000"/>
              </a:lnSpc>
              <a:buFont typeface="Wingdings" pitchFamily="2" charset="2"/>
              <a:buNone/>
            </a:pPr>
            <a:r>
              <a:rPr lang="ru-RU" sz="1600" dirty="0" smtClean="0"/>
              <a:t>		</a:t>
            </a:r>
            <a:r>
              <a:rPr lang="ru-RU" sz="2800" b="1" dirty="0" smtClean="0">
                <a:solidFill>
                  <a:srgbClr val="C00000"/>
                </a:solidFill>
              </a:rPr>
              <a:t>ПРОБЛЕМА</a:t>
            </a:r>
            <a:r>
              <a:rPr lang="ru-RU" sz="2800" dirty="0" smtClean="0">
                <a:solidFill>
                  <a:srgbClr val="C00000"/>
                </a:solidFill>
              </a:rPr>
              <a:t> </a:t>
            </a:r>
            <a:r>
              <a:rPr lang="ru-RU" sz="2800" dirty="0" smtClean="0"/>
              <a:t>– важнейший для автора вопрос (круг вопросов), связанный с той или иной стороной реальной жизни или характера и поступков героев, поэтому проблему часто можно сформулировать с помощью вопросительного предложения. Часто проблема есть острое жизненное противоречие между существующим и должным, желаемым и реальным.</a:t>
            </a:r>
          </a:p>
          <a:p>
            <a:pPr eaLnBrk="1" hangingPunct="1">
              <a:lnSpc>
                <a:spcPct val="80000"/>
              </a:lnSpc>
              <a:buFont typeface="Wingdings" pitchFamily="2" charset="2"/>
              <a:buNone/>
            </a:pPr>
            <a:r>
              <a:rPr lang="ru-RU" sz="2800" dirty="0" smtClean="0"/>
              <a:t>		 Итак, проблему часто порождает жизненное противоречие: личность – общество, творец – искусство, человек – </a:t>
            </a:r>
            <a:r>
              <a:rPr lang="ru-RU" sz="2800" dirty="0" err="1" smtClean="0"/>
              <a:t>человек</a:t>
            </a:r>
            <a:r>
              <a:rPr lang="ru-RU" sz="2800" dirty="0" smtClean="0"/>
              <a:t>, </a:t>
            </a:r>
            <a:r>
              <a:rPr lang="ru-RU" sz="2800" dirty="0" err="1" smtClean="0"/>
              <a:t>человек</a:t>
            </a:r>
            <a:r>
              <a:rPr lang="ru-RU" sz="2800" dirty="0" smtClean="0"/>
              <a:t> - природа, человек – история.</a:t>
            </a:r>
          </a:p>
          <a:p>
            <a:pPr eaLnBrk="1" hangingPunct="1">
              <a:lnSpc>
                <a:spcPct val="80000"/>
              </a:lnSpc>
              <a:buFont typeface="Wingdings" pitchFamily="2" charset="2"/>
              <a:buNone/>
            </a:pPr>
            <a:endParaRPr lang="ru-RU" sz="2400" b="1"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14282" y="214313"/>
            <a:ext cx="8729693" cy="714357"/>
          </a:xfrm>
        </p:spPr>
        <p:txBody>
          <a:bodyPr/>
          <a:lstStyle/>
          <a:p>
            <a:pPr algn="ctr" eaLnBrk="1" hangingPunct="1"/>
            <a:r>
              <a:rPr lang="ru-RU" dirty="0" smtClean="0"/>
              <a:t>Вступление может содержать:</a:t>
            </a:r>
          </a:p>
        </p:txBody>
      </p:sp>
      <p:sp>
        <p:nvSpPr>
          <p:cNvPr id="23555" name="Rectangle 3"/>
          <p:cNvSpPr>
            <a:spLocks noGrp="1" noChangeArrowheads="1"/>
          </p:cNvSpPr>
          <p:nvPr>
            <p:ph type="body" idx="1"/>
          </p:nvPr>
        </p:nvSpPr>
        <p:spPr>
          <a:xfrm>
            <a:off x="285720" y="2017712"/>
            <a:ext cx="8669368" cy="4483121"/>
          </a:xfrm>
        </p:spPr>
        <p:txBody>
          <a:bodyPr/>
          <a:lstStyle/>
          <a:p>
            <a:pPr marL="609600" indent="-609600">
              <a:lnSpc>
                <a:spcPct val="90000"/>
              </a:lnSpc>
              <a:defRPr/>
            </a:pPr>
            <a:r>
              <a:rPr lang="ru-RU" sz="2400" dirty="0" smtClean="0"/>
              <a:t>сведения об авторе текста;</a:t>
            </a:r>
          </a:p>
          <a:p>
            <a:pPr marL="609600" indent="-609600">
              <a:lnSpc>
                <a:spcPct val="90000"/>
              </a:lnSpc>
              <a:defRPr/>
            </a:pPr>
            <a:r>
              <a:rPr lang="ru-RU" sz="2400" dirty="0" smtClean="0"/>
              <a:t>историческую справка;</a:t>
            </a:r>
          </a:p>
          <a:p>
            <a:pPr marL="609600" indent="-609600">
              <a:lnSpc>
                <a:spcPct val="90000"/>
              </a:lnSpc>
              <a:defRPr/>
            </a:pPr>
            <a:r>
              <a:rPr lang="ru-RU" sz="2400" dirty="0" smtClean="0"/>
              <a:t>сведения о предмете высказывания, разъяснение ведущего понятия;</a:t>
            </a:r>
          </a:p>
          <a:p>
            <a:pPr marL="609600" indent="-609600">
              <a:lnSpc>
                <a:spcPct val="90000"/>
              </a:lnSpc>
              <a:defRPr/>
            </a:pPr>
            <a:r>
              <a:rPr lang="ru-RU" sz="2400" dirty="0" smtClean="0"/>
              <a:t>постановку проблемы (тезис);</a:t>
            </a:r>
          </a:p>
          <a:p>
            <a:pPr marL="609600" indent="-609600">
              <a:lnSpc>
                <a:spcPct val="90000"/>
              </a:lnSpc>
              <a:defRPr/>
            </a:pPr>
            <a:r>
              <a:rPr lang="ru-RU" sz="2400" dirty="0" smtClean="0"/>
              <a:t>проблемный или риторический вопрос;</a:t>
            </a:r>
          </a:p>
          <a:p>
            <a:pPr marL="609600" indent="-609600">
              <a:lnSpc>
                <a:spcPct val="90000"/>
              </a:lnSpc>
              <a:defRPr/>
            </a:pPr>
            <a:r>
              <a:rPr lang="ru-RU" sz="2400" dirty="0" smtClean="0"/>
              <a:t>пример из жизненного или читательского опыта;</a:t>
            </a:r>
          </a:p>
          <a:p>
            <a:pPr marL="609600" indent="-609600">
              <a:lnSpc>
                <a:spcPct val="90000"/>
              </a:lnSpc>
              <a:defRPr/>
            </a:pPr>
            <a:r>
              <a:rPr lang="ru-RU" sz="2400" dirty="0" smtClean="0"/>
              <a:t>замечание о важности и значимости темы для общества;</a:t>
            </a:r>
          </a:p>
          <a:p>
            <a:pPr marL="609600" indent="-609600">
              <a:lnSpc>
                <a:spcPct val="90000"/>
              </a:lnSpc>
              <a:defRPr/>
            </a:pPr>
            <a:r>
              <a:rPr lang="ru-RU" sz="2400" dirty="0" smtClean="0"/>
              <a:t>комментированную цитату.</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85786" y="428604"/>
            <a:ext cx="8086783" cy="890606"/>
          </a:xfrm>
        </p:spPr>
        <p:txBody>
          <a:bodyPr/>
          <a:lstStyle/>
          <a:p>
            <a:pPr algn="ctr" eaLnBrk="1" hangingPunct="1"/>
            <a:r>
              <a:rPr lang="ru-RU" dirty="0" smtClean="0"/>
              <a:t>Основная часть сочинения</a:t>
            </a:r>
          </a:p>
        </p:txBody>
      </p:sp>
      <p:sp>
        <p:nvSpPr>
          <p:cNvPr id="23555" name="Rectangle 3"/>
          <p:cNvSpPr>
            <a:spLocks noGrp="1" noChangeArrowheads="1"/>
          </p:cNvSpPr>
          <p:nvPr>
            <p:ph type="body" idx="1"/>
          </p:nvPr>
        </p:nvSpPr>
        <p:spPr>
          <a:xfrm>
            <a:off x="214282" y="2017712"/>
            <a:ext cx="8740806" cy="4483121"/>
          </a:xfrm>
        </p:spPr>
        <p:txBody>
          <a:bodyPr/>
          <a:lstStyle/>
          <a:p>
            <a:pPr eaLnBrk="1" hangingPunct="1">
              <a:lnSpc>
                <a:spcPct val="80000"/>
              </a:lnSpc>
              <a:buNone/>
            </a:pPr>
            <a:r>
              <a:rPr lang="ru-RU" sz="2000" dirty="0" smtClean="0">
                <a:solidFill>
                  <a:srgbClr val="C00000"/>
                </a:solidFill>
              </a:rPr>
              <a:t>Основная часть</a:t>
            </a:r>
            <a:r>
              <a:rPr lang="ru-RU" sz="1800" dirty="0" smtClean="0"/>
              <a:t> (не менее 3/4 текста) содержит аргументы и иллюстрации (примеры) для раскрытия замысла автора сочинения. Основная часть работы должна отразить понимание исходного текста.</a:t>
            </a:r>
          </a:p>
          <a:p>
            <a:pPr marL="609600" indent="-609600" algn="ctr">
              <a:lnSpc>
                <a:spcPct val="80000"/>
              </a:lnSpc>
              <a:buNone/>
              <a:defRPr/>
            </a:pPr>
            <a:r>
              <a:rPr lang="ru-RU" sz="2400" dirty="0" smtClean="0">
                <a:solidFill>
                  <a:schemeClr val="tx2"/>
                </a:solidFill>
              </a:rPr>
              <a:t>Требования к основной части сочинения:</a:t>
            </a:r>
          </a:p>
          <a:p>
            <a:pPr marL="2209800" lvl="4" indent="-381000">
              <a:lnSpc>
                <a:spcPct val="80000"/>
              </a:lnSpc>
              <a:defRPr/>
            </a:pPr>
            <a:r>
              <a:rPr lang="ru-RU" dirty="0" smtClean="0"/>
              <a:t>целостность;</a:t>
            </a:r>
          </a:p>
          <a:p>
            <a:pPr marL="2209800" lvl="4" indent="-381000">
              <a:lnSpc>
                <a:spcPct val="80000"/>
              </a:lnSpc>
              <a:defRPr/>
            </a:pPr>
            <a:r>
              <a:rPr lang="ru-RU" dirty="0" smtClean="0"/>
              <a:t>чёткость;</a:t>
            </a:r>
          </a:p>
          <a:p>
            <a:pPr marL="2209800" lvl="4" indent="-381000">
              <a:lnSpc>
                <a:spcPct val="80000"/>
              </a:lnSpc>
              <a:defRPr/>
            </a:pPr>
            <a:r>
              <a:rPr lang="ru-RU" dirty="0" smtClean="0"/>
              <a:t>ясность;</a:t>
            </a:r>
          </a:p>
          <a:p>
            <a:pPr marL="2209800" lvl="4" indent="-381000">
              <a:lnSpc>
                <a:spcPct val="80000"/>
              </a:lnSpc>
              <a:defRPr/>
            </a:pPr>
            <a:r>
              <a:rPr lang="ru-RU" dirty="0" smtClean="0"/>
              <a:t>логичность;</a:t>
            </a:r>
          </a:p>
          <a:p>
            <a:pPr marL="2209800" lvl="4" indent="-381000">
              <a:lnSpc>
                <a:spcPct val="80000"/>
              </a:lnSpc>
              <a:defRPr/>
            </a:pPr>
            <a:r>
              <a:rPr lang="ru-RU" dirty="0" smtClean="0"/>
              <a:t>конкретность;</a:t>
            </a:r>
          </a:p>
          <a:p>
            <a:pPr marL="2209800" lvl="4" indent="-381000">
              <a:lnSpc>
                <a:spcPct val="80000"/>
              </a:lnSpc>
              <a:defRPr/>
            </a:pPr>
            <a:r>
              <a:rPr lang="ru-RU" dirty="0" smtClean="0"/>
              <a:t>последовательность;</a:t>
            </a:r>
          </a:p>
          <a:p>
            <a:pPr marL="2209800" lvl="4" indent="-381000">
              <a:lnSpc>
                <a:spcPct val="80000"/>
              </a:lnSpc>
              <a:defRPr/>
            </a:pPr>
            <a:r>
              <a:rPr lang="ru-RU" dirty="0" smtClean="0"/>
              <a:t>аргументированность;</a:t>
            </a:r>
          </a:p>
          <a:p>
            <a:pPr marL="2209800" lvl="4" indent="-381000">
              <a:lnSpc>
                <a:spcPct val="80000"/>
              </a:lnSpc>
              <a:defRPr/>
            </a:pPr>
            <a:r>
              <a:rPr lang="ru-RU" dirty="0" smtClean="0"/>
              <a:t>стилистическая однородность;</a:t>
            </a:r>
          </a:p>
          <a:p>
            <a:pPr marL="2209800" lvl="4" indent="-381000">
              <a:lnSpc>
                <a:spcPct val="80000"/>
              </a:lnSpc>
              <a:defRPr/>
            </a:pPr>
            <a:r>
              <a:rPr lang="ru-RU" dirty="0" smtClean="0"/>
              <a:t>отсутствие категоричности, декларативности;</a:t>
            </a:r>
          </a:p>
          <a:p>
            <a:pPr marL="2209800" lvl="4" indent="-381000">
              <a:lnSpc>
                <a:spcPct val="80000"/>
              </a:lnSpc>
              <a:defRPr/>
            </a:pPr>
            <a:r>
              <a:rPr lang="ru-RU" dirty="0" smtClean="0"/>
              <a:t>отсутствие излишней эмоциональности.</a:t>
            </a:r>
            <a:endParaRPr lang="ru-RU" sz="18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ru-RU" dirty="0" smtClean="0"/>
              <a:t>Заключительная часть сочинения</a:t>
            </a:r>
          </a:p>
        </p:txBody>
      </p:sp>
      <p:sp>
        <p:nvSpPr>
          <p:cNvPr id="23555" name="Rectangle 3"/>
          <p:cNvSpPr>
            <a:spLocks noGrp="1" noChangeArrowheads="1"/>
          </p:cNvSpPr>
          <p:nvPr>
            <p:ph type="body" idx="1"/>
          </p:nvPr>
        </p:nvSpPr>
        <p:spPr>
          <a:xfrm>
            <a:off x="285720" y="2017713"/>
            <a:ext cx="8669368" cy="4114800"/>
          </a:xfrm>
        </p:spPr>
        <p:txBody>
          <a:bodyPr/>
          <a:lstStyle/>
          <a:p>
            <a:pPr eaLnBrk="1" hangingPunct="1">
              <a:lnSpc>
                <a:spcPct val="80000"/>
              </a:lnSpc>
              <a:buNone/>
            </a:pPr>
            <a:r>
              <a:rPr lang="ru-RU" sz="2400" dirty="0" smtClean="0">
                <a:latin typeface="+mn-lt"/>
              </a:rPr>
              <a:t>   </a:t>
            </a:r>
            <a:r>
              <a:rPr lang="ru-RU" sz="2800" dirty="0" smtClean="0">
                <a:solidFill>
                  <a:srgbClr val="C00000"/>
                </a:solidFill>
                <a:latin typeface="+mn-lt"/>
              </a:rPr>
              <a:t>Концовка</a:t>
            </a:r>
            <a:r>
              <a:rPr lang="ru-RU" sz="2800" dirty="0" smtClean="0">
                <a:latin typeface="+mn-lt"/>
              </a:rPr>
              <a:t> – последнее предложение или последний абзац текста (вместе с зачином – не более 1/4 части всей работы).</a:t>
            </a:r>
          </a:p>
          <a:p>
            <a:pPr eaLnBrk="1" hangingPunct="1">
              <a:lnSpc>
                <a:spcPct val="80000"/>
              </a:lnSpc>
              <a:buNone/>
            </a:pPr>
            <a:r>
              <a:rPr lang="ru-RU" sz="2800" dirty="0" smtClean="0">
                <a:latin typeface="+mn-lt"/>
              </a:rPr>
              <a:t/>
            </a:r>
            <a:br>
              <a:rPr lang="ru-RU" sz="2800" dirty="0" smtClean="0">
                <a:latin typeface="+mn-lt"/>
              </a:rPr>
            </a:br>
            <a:r>
              <a:rPr lang="ru-RU" sz="2800" dirty="0" smtClean="0">
                <a:latin typeface="+mn-lt"/>
              </a:rPr>
              <a:t>В заключительной части сочинения формулируется обобщённый вывод. Заключительная часть сочинения даёт возможность высказать свои развёрнутые размышления о сути поставленной проблемы, её актуальности, общественной или личной значимости.</a:t>
            </a:r>
          </a:p>
          <a:p>
            <a:pPr eaLnBrk="1" hangingPunct="1">
              <a:lnSpc>
                <a:spcPct val="80000"/>
              </a:lnSpc>
              <a:buNone/>
            </a:pPr>
            <a:endParaRPr lang="ru-RU" sz="20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ru-RU" dirty="0" smtClean="0"/>
              <a:t>Помните:</a:t>
            </a:r>
          </a:p>
        </p:txBody>
      </p:sp>
      <p:sp>
        <p:nvSpPr>
          <p:cNvPr id="23555" name="Rectangle 3"/>
          <p:cNvSpPr>
            <a:spLocks noGrp="1" noChangeArrowheads="1"/>
          </p:cNvSpPr>
          <p:nvPr>
            <p:ph type="body" idx="1"/>
          </p:nvPr>
        </p:nvSpPr>
        <p:spPr>
          <a:xfrm>
            <a:off x="285720" y="2017713"/>
            <a:ext cx="8669368" cy="4114800"/>
          </a:xfrm>
        </p:spPr>
        <p:txBody>
          <a:bodyPr/>
          <a:lstStyle/>
          <a:p>
            <a:pPr eaLnBrk="1" hangingPunct="1">
              <a:lnSpc>
                <a:spcPct val="80000"/>
              </a:lnSpc>
              <a:buNone/>
            </a:pPr>
            <a:r>
              <a:rPr lang="ru-RU" sz="2400" dirty="0" smtClean="0">
                <a:latin typeface="+mn-lt"/>
              </a:rPr>
              <a:t>   </a:t>
            </a:r>
          </a:p>
          <a:p>
            <a:pPr eaLnBrk="1" hangingPunct="1">
              <a:lnSpc>
                <a:spcPct val="80000"/>
              </a:lnSpc>
              <a:buNone/>
            </a:pPr>
            <a:endParaRPr lang="ru-RU" sz="2000" dirty="0" smtClean="0"/>
          </a:p>
        </p:txBody>
      </p:sp>
      <p:sp>
        <p:nvSpPr>
          <p:cNvPr id="4" name="Rectangle 3"/>
          <p:cNvSpPr txBox="1">
            <a:spLocks noChangeArrowheads="1"/>
          </p:cNvSpPr>
          <p:nvPr/>
        </p:nvSpPr>
        <p:spPr bwMode="auto">
          <a:xfrm>
            <a:off x="438120" y="2170113"/>
            <a:ext cx="8134408" cy="40449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defRPr/>
            </a:pPr>
            <a:r>
              <a:rPr lang="ru-RU" sz="2800" dirty="0">
                <a:solidFill>
                  <a:schemeClr val="tx2"/>
                </a:solidFill>
              </a:rPr>
              <a:t>все части сочинения взаимосвязаны.</a:t>
            </a:r>
            <a:r>
              <a:rPr lang="ru-RU" sz="2400" dirty="0">
                <a:solidFill>
                  <a:schemeClr val="tx2"/>
                </a:solidFill>
              </a:rPr>
              <a:t> </a:t>
            </a:r>
            <a:endParaRPr lang="ru-RU" sz="2400" dirty="0" smtClean="0">
              <a:solidFill>
                <a:schemeClr val="tx2"/>
              </a:solidFill>
            </a:endParaRPr>
          </a:p>
          <a:p>
            <a:pPr algn="ctr">
              <a:defRPr/>
            </a:pPr>
            <a:endParaRPr lang="ru-RU" sz="2400" dirty="0">
              <a:solidFill>
                <a:schemeClr val="tx2"/>
              </a:solidFill>
            </a:endParaRPr>
          </a:p>
          <a:p>
            <a:pPr>
              <a:defRPr/>
            </a:pPr>
            <a:r>
              <a:rPr lang="ru-RU" sz="2400" dirty="0">
                <a:solidFill>
                  <a:srgbClr val="C00000"/>
                </a:solidFill>
              </a:rPr>
              <a:t>Таким образом</a:t>
            </a:r>
            <a:r>
              <a:rPr lang="ru-RU" sz="2400" dirty="0"/>
              <a:t>, неверно определив проблему текста, вы ставите под угрозу всю работу. </a:t>
            </a:r>
          </a:p>
          <a:p>
            <a:pPr>
              <a:defRPr/>
            </a:pPr>
            <a:endParaRPr lang="ru-RU" sz="2400" dirty="0"/>
          </a:p>
          <a:p>
            <a:pPr>
              <a:defRPr/>
            </a:pPr>
            <a:r>
              <a:rPr lang="ru-RU" sz="2400" dirty="0"/>
              <a:t>Перечитайте текст, проверьте, насколько логика вашего сочинения соотносится с рассуждениями автора. </a:t>
            </a:r>
          </a:p>
          <a:p>
            <a:pPr>
              <a:defRPr/>
            </a:pPr>
            <a:r>
              <a:rPr lang="ru-RU" sz="2400" dirty="0"/>
              <a:t>И, конечно же, постарайтесь найти и исправить допущенные ошибки.</a:t>
            </a:r>
            <a:endParaRPr kumimoji="0" lang="ru-RU"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r>
              <a:rPr lang="ru-RU" dirty="0" smtClean="0"/>
              <a:t>Наиболее распространённые проблемы</a:t>
            </a:r>
          </a:p>
        </p:txBody>
      </p:sp>
      <p:sp>
        <p:nvSpPr>
          <p:cNvPr id="11267" name="Rectangle 3"/>
          <p:cNvSpPr>
            <a:spLocks noGrp="1" noChangeArrowheads="1"/>
          </p:cNvSpPr>
          <p:nvPr>
            <p:ph type="body" idx="1"/>
          </p:nvPr>
        </p:nvSpPr>
        <p:spPr>
          <a:xfrm>
            <a:off x="285720" y="2214554"/>
            <a:ext cx="8572560" cy="4071966"/>
          </a:xfrm>
        </p:spPr>
        <p:txBody>
          <a:bodyPr/>
          <a:lstStyle/>
          <a:p>
            <a:pPr eaLnBrk="1" hangingPunct="1">
              <a:lnSpc>
                <a:spcPct val="80000"/>
              </a:lnSpc>
              <a:buNone/>
            </a:pPr>
            <a:r>
              <a:rPr lang="ru-RU" sz="2400" b="1" dirty="0" smtClean="0">
                <a:solidFill>
                  <a:srgbClr val="C00000"/>
                </a:solidFill>
              </a:rPr>
              <a:t>1. Социальные</a:t>
            </a:r>
            <a:r>
              <a:rPr lang="ru-RU" sz="2400" dirty="0" smtClean="0">
                <a:solidFill>
                  <a:srgbClr val="C00000"/>
                </a:solidFill>
              </a:rPr>
              <a:t>:</a:t>
            </a:r>
            <a:r>
              <a:rPr lang="ru-RU" sz="2400" dirty="0" smtClean="0"/>
              <a:t> взаимоотношение человека и общества («квартирный вопрос», право на труд, выбор профессии;  проблемы инвалидов, пенсионеров, медицины, образования, экономики); проблемы социальной незащищённости или несправедливости, богатых и бедных; проблема национализма; проблемы цивилизации.</a:t>
            </a:r>
          </a:p>
          <a:p>
            <a:pPr eaLnBrk="1" hangingPunct="1">
              <a:lnSpc>
                <a:spcPct val="80000"/>
              </a:lnSpc>
              <a:buNone/>
            </a:pPr>
            <a:r>
              <a:rPr lang="ru-RU" sz="2400" b="1" dirty="0" smtClean="0">
                <a:solidFill>
                  <a:srgbClr val="C00000"/>
                </a:solidFill>
              </a:rPr>
              <a:t>2. Нравственные</a:t>
            </a:r>
            <a:r>
              <a:rPr lang="ru-RU" sz="2400" dirty="0" smtClean="0">
                <a:solidFill>
                  <a:srgbClr val="C00000"/>
                </a:solidFill>
              </a:rPr>
              <a:t>:</a:t>
            </a:r>
            <a:r>
              <a:rPr lang="ru-RU" sz="2400" dirty="0" smtClean="0"/>
              <a:t> проблема нравственной сущности человека, нравственного выбора, внутренней культуры человека, гуманного и антигуманного отношения к человеку, чести и долга, милосердия, сострадания, совести, духовности / </a:t>
            </a:r>
            <a:r>
              <a:rPr lang="ru-RU" sz="2400" dirty="0" err="1" smtClean="0"/>
              <a:t>бездуховности</a:t>
            </a:r>
            <a:r>
              <a:rPr lang="ru-RU" sz="2400"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285720" y="2017713"/>
            <a:ext cx="8669368" cy="4114800"/>
          </a:xfrm>
          <a:prstGeom prst="rect">
            <a:avLst/>
          </a:prstGeom>
        </p:spPr>
        <p:txBody>
          <a:bodyPr/>
          <a:lstStyle/>
          <a:p>
            <a:pPr marL="342900" marR="0" lvl="0" indent="-342900" algn="l" defTabSz="914400" rtl="0" eaLnBrk="1" fontAlgn="base" latinLnBrk="0" hangingPunct="1">
              <a:lnSpc>
                <a:spcPct val="80000"/>
              </a:lnSpc>
              <a:spcBef>
                <a:spcPct val="20000"/>
              </a:spcBef>
              <a:spcAft>
                <a:spcPct val="0"/>
              </a:spcAft>
              <a:buClr>
                <a:schemeClr val="folHlink"/>
              </a:buClr>
              <a:buSzPct val="60000"/>
              <a:buFont typeface="Wingdings" pitchFamily="2" charset="2"/>
              <a:buNone/>
              <a:tabLst/>
              <a:defRPr/>
            </a:pPr>
            <a:r>
              <a:rPr kumimoji="0" lang="ru-RU" sz="2400" b="1" i="0" u="none" strike="noStrike" kern="0" cap="none" spc="0" normalizeH="0" baseline="0" noProof="0" dirty="0" smtClean="0">
                <a:ln>
                  <a:noFill/>
                </a:ln>
                <a:solidFill>
                  <a:srgbClr val="C00000"/>
                </a:solidFill>
                <a:effectLst/>
                <a:uLnTx/>
                <a:uFillTx/>
                <a:latin typeface="+mn-lt"/>
                <a:ea typeface="+mn-ea"/>
                <a:cs typeface="+mn-cs"/>
              </a:rPr>
              <a:t>3. Философские</a:t>
            </a:r>
            <a:r>
              <a:rPr kumimoji="0" lang="ru-RU" sz="2400" b="0" i="0" u="none" strike="noStrike" kern="0" cap="none" spc="0" normalizeH="0" baseline="0" noProof="0" dirty="0" smtClean="0">
                <a:ln>
                  <a:noFill/>
                </a:ln>
                <a:solidFill>
                  <a:srgbClr val="C00000"/>
                </a:solidFill>
                <a:effectLst/>
                <a:uLnTx/>
                <a:uFillTx/>
                <a:latin typeface="+mn-lt"/>
                <a:ea typeface="+mn-ea"/>
                <a:cs typeface="+mn-cs"/>
              </a:rPr>
              <a:t>: </a:t>
            </a:r>
            <a:r>
              <a:rPr kumimoji="0" lang="ru-RU" sz="2400" b="0" i="0" u="none" strike="noStrike" kern="0" cap="none" spc="0" normalizeH="0" baseline="0" noProof="0" dirty="0" smtClean="0">
                <a:ln>
                  <a:noFill/>
                </a:ln>
                <a:solidFill>
                  <a:schemeClr val="tx1"/>
                </a:solidFill>
                <a:effectLst/>
                <a:uLnTx/>
                <a:uFillTx/>
                <a:latin typeface="+mn-lt"/>
                <a:ea typeface="+mn-ea"/>
                <a:cs typeface="+mn-cs"/>
              </a:rPr>
              <a:t>проблема добра и зла, жизни и смерти; поиска смысла жизни; проблема одиночества,</a:t>
            </a:r>
            <a:r>
              <a:rPr kumimoji="0" lang="en-US" sz="2400" b="0" i="0" u="none" strike="noStrike" kern="0" cap="none" spc="0" normalizeH="0" baseline="0" noProof="0" dirty="0" smtClean="0">
                <a:ln>
                  <a:noFill/>
                </a:ln>
                <a:solidFill>
                  <a:schemeClr val="tx1"/>
                </a:solidFill>
                <a:effectLst/>
                <a:uLnTx/>
                <a:uFillTx/>
                <a:latin typeface="+mn-lt"/>
                <a:ea typeface="+mn-ea"/>
                <a:cs typeface="+mn-cs"/>
              </a:rPr>
              <a:t> </a:t>
            </a:r>
            <a:r>
              <a:rPr kumimoji="0" lang="ru-RU" sz="2400" b="0" i="0" u="none" strike="noStrike" kern="0" cap="none" spc="0" normalizeH="0" baseline="0" noProof="0" dirty="0" smtClean="0">
                <a:ln>
                  <a:noFill/>
                </a:ln>
                <a:solidFill>
                  <a:schemeClr val="tx1"/>
                </a:solidFill>
                <a:effectLst/>
                <a:uLnTx/>
                <a:uFillTx/>
                <a:latin typeface="+mn-lt"/>
                <a:ea typeface="+mn-ea"/>
                <a:cs typeface="+mn-cs"/>
              </a:rPr>
              <a:t>утраты веры в человечество; проблема идеального устройства мира (утопия), проблема подчинения личности государству (тоталитарное общество или антиутопия); проблема сверхличности (эгоцентризма); проблема творчества (творческой личности), свободы личности.</a:t>
            </a:r>
          </a:p>
          <a:p>
            <a:pPr marL="342900" marR="0" lvl="0" indent="-342900" algn="l" defTabSz="914400" rtl="0" eaLnBrk="1" fontAlgn="base" latinLnBrk="0" hangingPunct="1">
              <a:lnSpc>
                <a:spcPct val="80000"/>
              </a:lnSpc>
              <a:spcBef>
                <a:spcPct val="20000"/>
              </a:spcBef>
              <a:spcAft>
                <a:spcPct val="0"/>
              </a:spcAft>
              <a:buClr>
                <a:schemeClr val="folHlink"/>
              </a:buClr>
              <a:buSzPct val="60000"/>
              <a:buFont typeface="Wingdings" pitchFamily="2" charset="2"/>
              <a:buNone/>
              <a:tabLst/>
              <a:defRPr/>
            </a:pPr>
            <a:r>
              <a:rPr kumimoji="0" lang="ru-RU" sz="2400" b="1" i="0" u="none" strike="noStrike" kern="0" cap="none" spc="0" normalizeH="0" baseline="0" noProof="0" dirty="0" smtClean="0">
                <a:ln>
                  <a:noFill/>
                </a:ln>
                <a:solidFill>
                  <a:srgbClr val="C00000"/>
                </a:solidFill>
                <a:effectLst/>
                <a:uLnTx/>
                <a:uFillTx/>
                <a:latin typeface="+mn-lt"/>
                <a:ea typeface="+mn-ea"/>
                <a:cs typeface="+mn-cs"/>
              </a:rPr>
              <a:t>4. Семейные</a:t>
            </a:r>
            <a:r>
              <a:rPr kumimoji="0" lang="ru-RU" sz="2400" b="0" i="0" u="none" strike="noStrike" kern="0" cap="none" spc="0" normalizeH="0" baseline="0" noProof="0" dirty="0" smtClean="0">
                <a:ln>
                  <a:noFill/>
                </a:ln>
                <a:solidFill>
                  <a:srgbClr val="C00000"/>
                </a:solidFill>
                <a:effectLst/>
                <a:uLnTx/>
                <a:uFillTx/>
                <a:latin typeface="+mn-lt"/>
                <a:ea typeface="+mn-ea"/>
                <a:cs typeface="+mn-cs"/>
              </a:rPr>
              <a:t>:</a:t>
            </a:r>
            <a:r>
              <a:rPr kumimoji="0" lang="ru-RU" sz="2400" b="0" i="0" u="none" strike="noStrike" kern="0" cap="none" spc="0" normalizeH="0" baseline="0" noProof="0" dirty="0" smtClean="0">
                <a:ln>
                  <a:noFill/>
                </a:ln>
                <a:solidFill>
                  <a:schemeClr val="tx1"/>
                </a:solidFill>
                <a:effectLst/>
                <a:uLnTx/>
                <a:uFillTx/>
                <a:latin typeface="+mn-lt"/>
                <a:ea typeface="+mn-ea"/>
                <a:cs typeface="+mn-cs"/>
              </a:rPr>
              <a:t> проблема отцов и детей, проблема старости (забота детей о своих родителях); проблемы детства, связанные со становлением личности; проблема отчего дома, утраты корней прошлого, семейных традиций, исторической памяти.</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14282" y="2285992"/>
            <a:ext cx="8740806" cy="4114800"/>
          </a:xfrm>
        </p:spPr>
        <p:txBody>
          <a:bodyPr/>
          <a:lstStyle/>
          <a:p>
            <a:pPr eaLnBrk="1" hangingPunct="1">
              <a:lnSpc>
                <a:spcPct val="80000"/>
              </a:lnSpc>
              <a:buNone/>
            </a:pPr>
            <a:r>
              <a:rPr lang="ru-RU" sz="2400" b="1" dirty="0" smtClean="0">
                <a:solidFill>
                  <a:srgbClr val="C00000"/>
                </a:solidFill>
              </a:rPr>
              <a:t>5. Экологические</a:t>
            </a:r>
            <a:r>
              <a:rPr lang="ru-RU" sz="2400" dirty="0" smtClean="0">
                <a:solidFill>
                  <a:srgbClr val="C00000"/>
                </a:solidFill>
              </a:rPr>
              <a:t> </a:t>
            </a:r>
            <a:r>
              <a:rPr lang="ru-RU" sz="2400" dirty="0" smtClean="0"/>
              <a:t>(проблемы взаимоотношения человека и природы): проблема загрязнения окружающей среды, уничтожения природных богатств, равнодушного отношения к природе, утилитарного отношения к природе; проблема бережного отношения к природе, забота о приумножении природных богатств, ответственности перед будущими поколениями за сохранение природы.</a:t>
            </a:r>
          </a:p>
          <a:p>
            <a:pPr eaLnBrk="1" hangingPunct="1">
              <a:lnSpc>
                <a:spcPct val="80000"/>
              </a:lnSpc>
              <a:buNone/>
            </a:pPr>
            <a:r>
              <a:rPr lang="ru-RU" sz="2400" b="1" dirty="0" smtClean="0">
                <a:solidFill>
                  <a:srgbClr val="C00000"/>
                </a:solidFill>
              </a:rPr>
              <a:t>6. Информационно-коммуникативные</a:t>
            </a:r>
            <a:r>
              <a:rPr lang="ru-RU" sz="2400" dirty="0" smtClean="0">
                <a:solidFill>
                  <a:srgbClr val="C00000"/>
                </a:solidFill>
              </a:rPr>
              <a:t>:</a:t>
            </a:r>
            <a:r>
              <a:rPr lang="ru-RU" sz="2400" dirty="0" smtClean="0"/>
              <a:t> проблемы развития русского языка, проблема языковой культуры или бескультурья; проблема аудиовизуальной культуры, проблема </a:t>
            </a:r>
            <a:r>
              <a:rPr lang="ru-RU" sz="2400" dirty="0" err="1" smtClean="0"/>
              <a:t>медиапространства</a:t>
            </a:r>
            <a:r>
              <a:rPr lang="ru-RU" sz="2400" dirty="0" smtClean="0"/>
              <a:t> (СМИ), коммерциализации культуры, массовой культуры, маргинальной культуры.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ru-RU" dirty="0" smtClean="0"/>
              <a:t>Основная проблема – это та,</a:t>
            </a:r>
          </a:p>
        </p:txBody>
      </p:sp>
      <p:sp>
        <p:nvSpPr>
          <p:cNvPr id="14339" name="Rectangle 3"/>
          <p:cNvSpPr>
            <a:spLocks noGrp="1" noChangeArrowheads="1"/>
          </p:cNvSpPr>
          <p:nvPr>
            <p:ph type="body" idx="1"/>
          </p:nvPr>
        </p:nvSpPr>
        <p:spPr>
          <a:xfrm>
            <a:off x="714348" y="2500306"/>
            <a:ext cx="7772400" cy="2840047"/>
          </a:xfrm>
        </p:spPr>
        <p:txBody>
          <a:bodyPr/>
          <a:lstStyle/>
          <a:p>
            <a:pPr eaLnBrk="1" hangingPunct="1">
              <a:buFont typeface="Wingdings" pitchFamily="2" charset="2"/>
              <a:buNone/>
            </a:pPr>
            <a:r>
              <a:rPr lang="ru-RU" sz="2800" dirty="0" smtClean="0">
                <a:solidFill>
                  <a:srgbClr val="C00000"/>
                </a:solidFill>
              </a:rPr>
              <a:t>▪</a:t>
            </a:r>
            <a:r>
              <a:rPr lang="ru-RU" sz="2800" dirty="0" smtClean="0"/>
              <a:t> которая стала объектом раздумий автора;</a:t>
            </a:r>
          </a:p>
          <a:p>
            <a:pPr eaLnBrk="1" hangingPunct="1">
              <a:buNone/>
            </a:pPr>
            <a:r>
              <a:rPr lang="ru-RU" sz="2800" dirty="0" smtClean="0">
                <a:solidFill>
                  <a:srgbClr val="C00000"/>
                </a:solidFill>
              </a:rPr>
              <a:t>▪</a:t>
            </a:r>
            <a:r>
              <a:rPr lang="ru-RU" sz="2800" dirty="0" smtClean="0"/>
              <a:t> над которой он в основном размышляет;</a:t>
            </a:r>
          </a:p>
          <a:p>
            <a:pPr eaLnBrk="1" hangingPunct="1">
              <a:buNone/>
            </a:pPr>
            <a:r>
              <a:rPr lang="ru-RU" sz="2800" dirty="0" smtClean="0">
                <a:solidFill>
                  <a:srgbClr val="C00000"/>
                </a:solidFill>
              </a:rPr>
              <a:t>▪</a:t>
            </a:r>
            <a:r>
              <a:rPr lang="ru-RU" sz="2800" dirty="0" smtClean="0"/>
              <a:t> к которой неоднократно возвращается;</a:t>
            </a:r>
          </a:p>
          <a:p>
            <a:pPr eaLnBrk="1" hangingPunct="1">
              <a:buNone/>
            </a:pPr>
            <a:r>
              <a:rPr lang="ru-RU" sz="2800" dirty="0" smtClean="0">
                <a:solidFill>
                  <a:srgbClr val="C00000"/>
                </a:solidFill>
              </a:rPr>
              <a:t>▪</a:t>
            </a:r>
            <a:r>
              <a:rPr lang="ru-RU" sz="2800" dirty="0" smtClean="0"/>
              <a:t> по которой отчётливо заявлена авторская позиция</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ru-RU" dirty="0" smtClean="0"/>
              <a:t>Проблема может быть</a:t>
            </a:r>
          </a:p>
        </p:txBody>
      </p:sp>
      <p:sp>
        <p:nvSpPr>
          <p:cNvPr id="14339" name="Rectangle 3"/>
          <p:cNvSpPr>
            <a:spLocks noGrp="1" noChangeArrowheads="1"/>
          </p:cNvSpPr>
          <p:nvPr>
            <p:ph type="body" idx="1"/>
          </p:nvPr>
        </p:nvSpPr>
        <p:spPr>
          <a:xfrm>
            <a:off x="3071802" y="2000240"/>
            <a:ext cx="4429156" cy="4000528"/>
          </a:xfrm>
        </p:spPr>
        <p:txBody>
          <a:bodyPr/>
          <a:lstStyle/>
          <a:p>
            <a:pPr eaLnBrk="1" hangingPunct="1">
              <a:buFont typeface="Wingdings" pitchFamily="2" charset="2"/>
              <a:buNone/>
            </a:pPr>
            <a:r>
              <a:rPr lang="ru-RU" sz="2400" dirty="0" smtClean="0">
                <a:solidFill>
                  <a:srgbClr val="C00000"/>
                </a:solidFill>
              </a:rPr>
              <a:t>▪</a:t>
            </a:r>
            <a:r>
              <a:rPr lang="ru-RU" sz="2400" dirty="0" smtClean="0"/>
              <a:t> </a:t>
            </a:r>
            <a:r>
              <a:rPr lang="ru-RU" sz="2800" dirty="0" smtClean="0"/>
              <a:t>поставлена;</a:t>
            </a:r>
          </a:p>
          <a:p>
            <a:pPr eaLnBrk="1" hangingPunct="1">
              <a:buNone/>
            </a:pPr>
            <a:r>
              <a:rPr lang="ru-RU" sz="2800" dirty="0" smtClean="0">
                <a:solidFill>
                  <a:srgbClr val="C00000"/>
                </a:solidFill>
              </a:rPr>
              <a:t>▪</a:t>
            </a:r>
            <a:r>
              <a:rPr lang="ru-RU" sz="2800" dirty="0" smtClean="0"/>
              <a:t> изложена;</a:t>
            </a:r>
          </a:p>
          <a:p>
            <a:pPr eaLnBrk="1" hangingPunct="1">
              <a:buNone/>
            </a:pPr>
            <a:r>
              <a:rPr lang="ru-RU" sz="2800" dirty="0" smtClean="0">
                <a:solidFill>
                  <a:srgbClr val="C00000"/>
                </a:solidFill>
              </a:rPr>
              <a:t>▪</a:t>
            </a:r>
            <a:r>
              <a:rPr lang="ru-RU" sz="2800" dirty="0" smtClean="0"/>
              <a:t> рассмотрена;</a:t>
            </a:r>
          </a:p>
          <a:p>
            <a:pPr eaLnBrk="1" hangingPunct="1">
              <a:buNone/>
            </a:pPr>
            <a:r>
              <a:rPr lang="ru-RU" sz="2800" dirty="0" smtClean="0">
                <a:solidFill>
                  <a:srgbClr val="C00000"/>
                </a:solidFill>
              </a:rPr>
              <a:t>▪ </a:t>
            </a:r>
            <a:r>
              <a:rPr lang="ru-RU" sz="2800" dirty="0" smtClean="0"/>
              <a:t>выдвинута;</a:t>
            </a:r>
          </a:p>
          <a:p>
            <a:pPr eaLnBrk="1" hangingPunct="1">
              <a:buNone/>
            </a:pPr>
            <a:r>
              <a:rPr lang="ru-RU" sz="2800" dirty="0" smtClean="0">
                <a:solidFill>
                  <a:srgbClr val="C00000"/>
                </a:solidFill>
              </a:rPr>
              <a:t>▪</a:t>
            </a:r>
            <a:r>
              <a:rPr lang="ru-RU" sz="2800" dirty="0" smtClean="0"/>
              <a:t> затронута;</a:t>
            </a:r>
          </a:p>
          <a:p>
            <a:pPr eaLnBrk="1" hangingPunct="1">
              <a:buNone/>
            </a:pPr>
            <a:r>
              <a:rPr lang="ru-RU" sz="2800" dirty="0" smtClean="0">
                <a:solidFill>
                  <a:srgbClr val="C00000"/>
                </a:solidFill>
              </a:rPr>
              <a:t>▪ </a:t>
            </a:r>
            <a:r>
              <a:rPr lang="ru-RU" sz="2800" dirty="0" smtClean="0"/>
              <a:t>поднята;</a:t>
            </a:r>
          </a:p>
          <a:p>
            <a:pPr eaLnBrk="1" hangingPunct="1">
              <a:buNone/>
            </a:pPr>
            <a:r>
              <a:rPr lang="ru-RU" sz="2800" dirty="0" smtClean="0">
                <a:solidFill>
                  <a:srgbClr val="C00000"/>
                </a:solidFill>
              </a:rPr>
              <a:t>▪</a:t>
            </a:r>
            <a:r>
              <a:rPr lang="ru-RU" sz="2800" dirty="0" smtClean="0"/>
              <a:t> сформулирована;</a:t>
            </a:r>
          </a:p>
          <a:p>
            <a:pPr eaLnBrk="1" hangingPunct="1">
              <a:buNone/>
            </a:pPr>
            <a:r>
              <a:rPr lang="ru-RU" sz="2800" dirty="0" smtClean="0">
                <a:solidFill>
                  <a:srgbClr val="C00000"/>
                </a:solidFill>
              </a:rPr>
              <a:t>▪ </a:t>
            </a:r>
            <a:r>
              <a:rPr lang="ru-RU" sz="2800" dirty="0" smtClean="0"/>
              <a:t>исследована</a:t>
            </a:r>
          </a:p>
          <a:p>
            <a:pPr eaLnBrk="1" hangingPunct="1">
              <a:buNone/>
            </a:pPr>
            <a:endParaRPr lang="ru-RU" sz="28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ru-RU" dirty="0" smtClean="0"/>
              <a:t>Способы формулировки проблемы текста:</a:t>
            </a:r>
          </a:p>
        </p:txBody>
      </p:sp>
      <p:sp>
        <p:nvSpPr>
          <p:cNvPr id="17411" name="Rectangle 3"/>
          <p:cNvSpPr>
            <a:spLocks noGrp="1" noChangeArrowheads="1"/>
          </p:cNvSpPr>
          <p:nvPr>
            <p:ph type="body" idx="1"/>
          </p:nvPr>
        </p:nvSpPr>
        <p:spPr>
          <a:xfrm>
            <a:off x="928662" y="1857364"/>
            <a:ext cx="7772400" cy="4554559"/>
          </a:xfrm>
        </p:spPr>
        <p:txBody>
          <a:bodyPr/>
          <a:lstStyle/>
          <a:p>
            <a:pPr>
              <a:buNone/>
              <a:defRPr/>
            </a:pPr>
            <a:r>
              <a:rPr lang="ru-RU" sz="2800" dirty="0" smtClean="0">
                <a:solidFill>
                  <a:srgbClr val="C00000"/>
                </a:solidFill>
              </a:rPr>
              <a:t>1)</a:t>
            </a:r>
            <a:r>
              <a:rPr lang="ru-RU" sz="2800" b="1" dirty="0" smtClean="0">
                <a:solidFill>
                  <a:srgbClr val="C00000"/>
                </a:solidFill>
              </a:rPr>
              <a:t>проблема </a:t>
            </a:r>
            <a:r>
              <a:rPr lang="ru-RU" sz="2800" b="1" i="1" dirty="0" smtClean="0">
                <a:solidFill>
                  <a:srgbClr val="C00000"/>
                </a:solidFill>
              </a:rPr>
              <a:t>чего;</a:t>
            </a:r>
            <a:r>
              <a:rPr lang="ru-RU" sz="2800" b="1" i="1" dirty="0" smtClean="0"/>
              <a:t> </a:t>
            </a:r>
            <a:r>
              <a:rPr lang="ru-RU" sz="2800" dirty="0" smtClean="0"/>
              <a:t>этот способ подходит для случаев, когда проблема может быть сформулирована одним словом или словосочетанием:</a:t>
            </a:r>
            <a:r>
              <a:rPr lang="ru-RU" sz="2800" i="1" dirty="0" smtClean="0"/>
              <a:t> </a:t>
            </a:r>
          </a:p>
          <a:p>
            <a:pPr marL="0" indent="0">
              <a:buNone/>
              <a:defRPr/>
            </a:pPr>
            <a:r>
              <a:rPr lang="ru-RU" sz="2400" i="1" dirty="0" smtClean="0">
                <a:solidFill>
                  <a:schemeClr val="tx2">
                    <a:lumMod val="75000"/>
                  </a:schemeClr>
                </a:solidFill>
              </a:rPr>
              <a:t>Автор затрагивает проблему «отцов» и «детей»;  </a:t>
            </a:r>
          </a:p>
          <a:p>
            <a:pPr marL="0" indent="0">
              <a:buNone/>
              <a:defRPr/>
            </a:pPr>
            <a:r>
              <a:rPr lang="ru-RU" sz="2400" i="1" dirty="0" smtClean="0">
                <a:solidFill>
                  <a:schemeClr val="tx2">
                    <a:lumMod val="75000"/>
                  </a:schemeClr>
                </a:solidFill>
              </a:rPr>
              <a:t>В тексте поднимается проблема одиночества; </a:t>
            </a:r>
          </a:p>
          <a:p>
            <a:pPr marL="0" indent="0">
              <a:buNone/>
              <a:defRPr/>
            </a:pPr>
            <a:r>
              <a:rPr lang="ru-RU" sz="2400" i="1" dirty="0" smtClean="0">
                <a:solidFill>
                  <a:schemeClr val="tx2">
                    <a:lumMod val="75000"/>
                  </a:schemeClr>
                </a:solidFill>
              </a:rPr>
              <a:t>Текст Ю.Лотмана заставил меня задуматься над сложной проблемой восприятия художественного текста;</a:t>
            </a:r>
            <a:endParaRPr lang="ru-RU" sz="2400" dirty="0" smtClean="0">
              <a:solidFill>
                <a:schemeClr val="tx2">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p:txBody>
          <a:bodyPr/>
          <a:lstStyle/>
          <a:p>
            <a:pPr>
              <a:buNone/>
              <a:defRPr/>
            </a:pPr>
            <a:r>
              <a:rPr lang="ru-RU" sz="2400" dirty="0" smtClean="0">
                <a:solidFill>
                  <a:srgbClr val="C00000"/>
                </a:solidFill>
                <a:latin typeface="Verdana" pitchFamily="34" charset="0"/>
              </a:rPr>
              <a:t>2)формулировка </a:t>
            </a:r>
            <a:r>
              <a:rPr lang="ru-RU" sz="2400" b="1" dirty="0" smtClean="0">
                <a:solidFill>
                  <a:srgbClr val="C00000"/>
                </a:solidFill>
                <a:latin typeface="Verdana" pitchFamily="34" charset="0"/>
              </a:rPr>
              <a:t>в виде вопроса</a:t>
            </a:r>
            <a:r>
              <a:rPr lang="ru-RU" sz="2400" dirty="0" smtClean="0">
                <a:latin typeface="Verdana" pitchFamily="34" charset="0"/>
              </a:rPr>
              <a:t> дает больше возможностей для случаев, когда кратко сформулировать проблему текста невозможно: </a:t>
            </a:r>
            <a:r>
              <a:rPr lang="ru-RU" sz="2400" i="1" dirty="0" smtClean="0">
                <a:solidFill>
                  <a:schemeClr val="tx2">
                    <a:lumMod val="75000"/>
                  </a:schemeClr>
                </a:solidFill>
                <a:latin typeface="Verdana" pitchFamily="34" charset="0"/>
              </a:rPr>
              <a:t>Возможно ли органичное сочетание в жизни человека «поэзии» и «прозы», духовного и материального начал? Этой сложной проблеме посвящен текст Юрия Нагибина.</a:t>
            </a:r>
            <a:endParaRPr lang="ru-RU" sz="2400" dirty="0" smtClean="0">
              <a:solidFill>
                <a:schemeClr val="tx2">
                  <a:lumMod val="75000"/>
                </a:schemeClr>
              </a:solidFill>
            </a:endParaRPr>
          </a:p>
        </p:txBody>
      </p:sp>
    </p:spTree>
  </p:cSld>
  <p:clrMapOvr>
    <a:masterClrMapping/>
  </p:clrMapOvr>
</p:sld>
</file>

<file path=ppt/theme/theme1.xml><?xml version="1.0" encoding="utf-8"?>
<a:theme xmlns:a="http://schemas.openxmlformats.org/drawingml/2006/main" name="Палитра">
  <a:themeElements>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Палитра">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алитра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Палитра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Палитра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Палитра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Палитра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D557B25BB0F79D49AFBDFA144B63173C" ma:contentTypeVersion="49" ma:contentTypeDescription="Создание документа." ma:contentTypeScope="" ma:versionID="11dbd1623b853cce732d315e44209531">
  <xsd:schema xmlns:xsd="http://www.w3.org/2001/XMLSchema" xmlns:xs="http://www.w3.org/2001/XMLSchema" xmlns:p="http://schemas.microsoft.com/office/2006/metadata/properties" xmlns:ns2="4a252ca3-5a62-4c1c-90a6-29f4710e47f8" targetNamespace="http://schemas.microsoft.com/office/2006/metadata/properties" ma:root="true" ma:fieldsID="5c4f13c40a96413ccefc1a56f91fbc1e" ns2:_="">
    <xsd:import namespace="4a252ca3-5a62-4c1c-90a6-29f4710e47f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252ca3-5a62-4c1c-90a6-29f4710e47f8" elementFormDefault="qualified">
    <xsd:import namespace="http://schemas.microsoft.com/office/2006/documentManagement/types"/>
    <xsd:import namespace="http://schemas.microsoft.com/office/infopath/2007/PartnerControls"/>
    <xsd:element name="_dlc_DocId" ma:index="8"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9"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_dlc_DocId xmlns="4a252ca3-5a62-4c1c-90a6-29f4710e47f8">AWJJH2MPE6E2-1430387088-1</_dlc_DocId>
    <_dlc_DocIdUrl xmlns="4a252ca3-5a62-4c1c-90a6-29f4710e47f8">
      <Url>http://edu-sps.koiro.local/Sharya/vsh/_layouts/15/DocIdRedir.aspx?ID=AWJJH2MPE6E2-1430387088-1</Url>
      <Description>AWJJH2MPE6E2-1430387088-1</Description>
    </_dlc_DocIdUrl>
  </documentManagement>
</p:properties>
</file>

<file path=customXml/itemProps1.xml><?xml version="1.0" encoding="utf-8"?>
<ds:datastoreItem xmlns:ds="http://schemas.openxmlformats.org/officeDocument/2006/customXml" ds:itemID="{4A5A9D5C-CA78-4071-857F-99AFCF96E2EC}"/>
</file>

<file path=customXml/itemProps2.xml><?xml version="1.0" encoding="utf-8"?>
<ds:datastoreItem xmlns:ds="http://schemas.openxmlformats.org/officeDocument/2006/customXml" ds:itemID="{2FC87E90-2246-4200-909C-D92BE6BD9ACE}"/>
</file>

<file path=customXml/itemProps3.xml><?xml version="1.0" encoding="utf-8"?>
<ds:datastoreItem xmlns:ds="http://schemas.openxmlformats.org/officeDocument/2006/customXml" ds:itemID="{485C4954-FCA7-4580-990E-3DB11A1D3596}"/>
</file>

<file path=customXml/itemProps4.xml><?xml version="1.0" encoding="utf-8"?>
<ds:datastoreItem xmlns:ds="http://schemas.openxmlformats.org/officeDocument/2006/customXml" ds:itemID="{7CE5D9D5-6D9D-4BB3-A65B-FC0861CD7819}"/>
</file>

<file path=docProps/app.xml><?xml version="1.0" encoding="utf-8"?>
<Properties xmlns="http://schemas.openxmlformats.org/officeDocument/2006/extended-properties" xmlns:vt="http://schemas.openxmlformats.org/officeDocument/2006/docPropsVTypes">
  <Template>Blends</Template>
  <TotalTime>891</TotalTime>
  <Words>1254</Words>
  <Application>Microsoft Office PowerPoint</Application>
  <PresentationFormat>Экран (4:3)</PresentationFormat>
  <Paragraphs>119</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Палитра</vt:lpstr>
      <vt:lpstr>Основные этапы работы над сочинением  </vt:lpstr>
      <vt:lpstr>ПРОБЛЕМА(Ы) текста</vt:lpstr>
      <vt:lpstr>Наиболее распространённые проблемы</vt:lpstr>
      <vt:lpstr>Слайд 4</vt:lpstr>
      <vt:lpstr>Слайд 5</vt:lpstr>
      <vt:lpstr>Основная проблема – это та,</vt:lpstr>
      <vt:lpstr>Проблема может быть</vt:lpstr>
      <vt:lpstr>Способы формулировки проблемы текста:</vt:lpstr>
      <vt:lpstr>Слайд 9</vt:lpstr>
      <vt:lpstr>Что значит прокомментировать проблему?</vt:lpstr>
      <vt:lpstr>Способы комментирования проблемы текста:</vt:lpstr>
      <vt:lpstr>Слайд 12</vt:lpstr>
      <vt:lpstr>Что такое позиция автора?</vt:lpstr>
      <vt:lpstr>Как выявить позицию автора?</vt:lpstr>
      <vt:lpstr>Аргументация своего мнения</vt:lpstr>
      <vt:lpstr>Как построить рассуждение?</vt:lpstr>
      <vt:lpstr>ТИПЫ АРГУМЕНТОВ</vt:lpstr>
      <vt:lpstr>Композиция сочинения</vt:lpstr>
      <vt:lpstr>Вступление – важная часть сочинения.</vt:lpstr>
      <vt:lpstr>Вступление может содержать:</vt:lpstr>
      <vt:lpstr>Основная часть сочинения</vt:lpstr>
      <vt:lpstr>Заключительная часть сочинения</vt:lpstr>
      <vt:lpstr>Помните:</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ЕГЭ: РУССКИЙ ЯЗЫК</dc:title>
  <dc:creator>User</dc:creator>
  <cp:lastModifiedBy>Admin</cp:lastModifiedBy>
  <cp:revision>64</cp:revision>
  <dcterms:created xsi:type="dcterms:W3CDTF">2009-02-02T13:20:13Z</dcterms:created>
  <dcterms:modified xsi:type="dcterms:W3CDTF">2011-02-13T13:35:29Z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0x010100D557B25BB0F79D49AFBDFA144B63173C</vt:lpwstr>
  </property>
  <property fmtid="{D5CDD505-2E9C-101B-9397-08002B2CF9AE}" pid="4" name="_dlc_DocIdItemGuid">
    <vt:lpwstr>764f0b48-7347-491a-9b5d-6447422b4a33</vt:lpwstr>
  </property>
</Properties>
</file>