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308" r:id="rId2"/>
    <p:sldId id="293" r:id="rId3"/>
    <p:sldId id="307" r:id="rId4"/>
    <p:sldId id="299" r:id="rId5"/>
    <p:sldId id="274" r:id="rId6"/>
    <p:sldId id="294" r:id="rId7"/>
    <p:sldId id="300" r:id="rId8"/>
    <p:sldId id="296" r:id="rId9"/>
    <p:sldId id="302" r:id="rId10"/>
    <p:sldId id="297" r:id="rId11"/>
    <p:sldId id="298" r:id="rId12"/>
    <p:sldId id="301" r:id="rId13"/>
    <p:sldId id="303" r:id="rId14"/>
    <p:sldId id="304" r:id="rId15"/>
    <p:sldId id="305" r:id="rId16"/>
    <p:sldId id="306" r:id="rId17"/>
    <p:sldId id="309" r:id="rId18"/>
    <p:sldId id="289" r:id="rId19"/>
  </p:sldIdLst>
  <p:sldSz cx="9144000" cy="6858000" type="screen4x3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2" autoAdjust="0"/>
    <p:restoredTop sz="94660"/>
  </p:normalViewPr>
  <p:slideViewPr>
    <p:cSldViewPr>
      <p:cViewPr varScale="1">
        <p:scale>
          <a:sx n="59" d="100"/>
          <a:sy n="59" d="100"/>
        </p:scale>
        <p:origin x="90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63E656-EA11-4C54-88F1-744E09C99E48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5F492C3-3366-49CF-88BD-534689230A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A54C0E8-41E8-420D-B6E6-D5E954EBC9AD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251F5ED-8873-41B4-B643-E17F15DCF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166C912-7C1C-4FF9-9487-7E89CB8BC756}" type="slidenum">
              <a:rPr lang="ru-RU" altLang="ru-RU"/>
              <a:pPr/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EE703-A83E-4820-AA1E-07399EDD13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7418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DA722-61EF-4E3C-8289-CEA08DC5E4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3973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AAEE4-F247-498D-97A6-6069A99A18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867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49E77-B3CB-4C15-9ABA-F78799631B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714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BEF26-FFA5-451F-B863-26C39CB10E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952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530A5-A8DD-4B29-8749-8947CC82D6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4111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EEFFA-D5E5-4354-91A7-4B9FE19EC6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7909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9C564-3494-4265-A0F4-F985A7CB22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10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EA99F-5323-4AD0-A651-DACA5EF86B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891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8B7CB-BD54-4E1A-9B28-E9FAB312D5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4804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A6449-00D9-4B33-A5B2-32E797E77F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4893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D45ACB5-D1A5-4511-AFD5-EE02980BE8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5075" y="381000"/>
            <a:ext cx="6483350" cy="1143000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solidFill>
                  <a:srgbClr val="A50021"/>
                </a:solidFill>
                <a:latin typeface="Arial Black" panose="020B0A04020102020204" pitchFamily="34" charset="0"/>
              </a:rPr>
              <a:t>10 правил безопасности</a:t>
            </a:r>
            <a:br>
              <a:rPr lang="ru-RU" altLang="ru-RU" sz="3200" smtClean="0">
                <a:solidFill>
                  <a:srgbClr val="A50021"/>
                </a:solidFill>
                <a:latin typeface="Arial Black" panose="020B0A04020102020204" pitchFamily="34" charset="0"/>
              </a:rPr>
            </a:br>
            <a:r>
              <a:rPr lang="ru-RU" altLang="ru-RU" sz="3200" smtClean="0">
                <a:solidFill>
                  <a:srgbClr val="A50021"/>
                </a:solidFill>
                <a:latin typeface="Arial Black" panose="020B0A04020102020204" pitchFamily="34" charset="0"/>
              </a:rPr>
              <a:t> на улице</a:t>
            </a:r>
          </a:p>
        </p:txBody>
      </p:sp>
      <p:pic>
        <p:nvPicPr>
          <p:cNvPr id="4101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0579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212684"/>
            <a:ext cx="1524000" cy="14400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3" y="5205288"/>
            <a:ext cx="1553538" cy="14548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25" y="381000"/>
            <a:ext cx="1506875" cy="15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405714"/>
            <a:ext cx="1462216" cy="14622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715962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Правило лифта</a:t>
            </a:r>
          </a:p>
        </p:txBody>
      </p:sp>
      <p:pic>
        <p:nvPicPr>
          <p:cNvPr id="1331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4267200" cy="39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990600"/>
            <a:ext cx="5486400" cy="5791200"/>
          </a:xfrm>
        </p:spPr>
        <p:txBody>
          <a:bodyPr/>
          <a:lstStyle/>
          <a:p>
            <a:pPr marL="0" indent="20638"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Comic Sans MS" panose="030F0702030302020204" pitchFamily="66" charset="0"/>
              </a:rPr>
              <a:t>Всегда </a:t>
            </a:r>
            <a:r>
              <a:rPr lang="ru-RU" altLang="ru-RU" sz="2800" b="1" dirty="0" smtClean="0">
                <a:solidFill>
                  <a:srgbClr val="A50021"/>
                </a:solidFill>
                <a:latin typeface="Comic Sans MS" panose="030F0702030302020204" pitchFamily="66" charset="0"/>
              </a:rPr>
              <a:t>жди лифт спиной к стене,</a:t>
            </a:r>
            <a:r>
              <a:rPr lang="ru-RU" altLang="ru-RU" sz="2800" b="1" dirty="0" smtClean="0">
                <a:latin typeface="Comic Sans MS" panose="030F0702030302020204" pitchFamily="66" charset="0"/>
              </a:rPr>
              <a:t> чтобы видеть всех, кто к нему подходит. </a:t>
            </a:r>
          </a:p>
          <a:p>
            <a:pPr marL="0" indent="20638"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A50021"/>
                </a:solidFill>
                <a:latin typeface="Comic Sans MS" panose="030F0702030302020204" pitchFamily="66" charset="0"/>
              </a:rPr>
              <a:t>С незнакомцем не заходи </a:t>
            </a:r>
            <a:r>
              <a:rPr lang="ru-RU" altLang="ru-RU" sz="2800" b="1" dirty="0" smtClean="0">
                <a:latin typeface="Comic Sans MS" panose="030F0702030302020204" pitchFamily="66" charset="0"/>
              </a:rPr>
              <a:t>в лифт. Если кто-то приглашает войти, надо ответить, что ждешь родителей. </a:t>
            </a:r>
          </a:p>
          <a:p>
            <a:pPr marL="0" indent="20638"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A50021"/>
                </a:solidFill>
                <a:latin typeface="Comic Sans MS" panose="030F0702030302020204" pitchFamily="66" charset="0"/>
              </a:rPr>
              <a:t>Если незнакомец пытается затащить в лифт или зажать рот, нужно драться, кусаться громко кричать</a:t>
            </a:r>
          </a:p>
          <a:p>
            <a:pPr marL="0" indent="20638"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A50021"/>
                </a:solidFill>
                <a:latin typeface="Comic Sans MS" panose="030F0702030302020204" pitchFamily="66" charset="0"/>
              </a:rPr>
              <a:t> «Помогите, пожар!»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715962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A50021"/>
                </a:solidFill>
                <a:latin typeface="Arial Black" panose="020B0A04020102020204" pitchFamily="34" charset="0"/>
              </a:rPr>
              <a:t>НЕ </a:t>
            </a:r>
            <a:r>
              <a:rPr lang="ru-RU" altLang="ru-RU" sz="2800" smtClean="0">
                <a:solidFill>
                  <a:srgbClr val="002060"/>
                </a:solidFill>
                <a:latin typeface="Arial Black" panose="020B0A04020102020204" pitchFamily="34" charset="0"/>
              </a:rPr>
              <a:t>открывай двери никому,</a:t>
            </a:r>
            <a:br>
              <a:rPr lang="ru-RU" altLang="ru-RU" sz="280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800" smtClean="0">
                <a:solidFill>
                  <a:srgbClr val="002060"/>
                </a:solidFill>
                <a:latin typeface="Arial Black" panose="020B0A04020102020204" pitchFamily="34" charset="0"/>
              </a:rPr>
              <a:t> если ты один дома</a:t>
            </a:r>
          </a:p>
        </p:txBody>
      </p:sp>
      <p:pic>
        <p:nvPicPr>
          <p:cNvPr id="1536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399256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4038600" y="1295400"/>
            <a:ext cx="49530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latin typeface="Comic Sans MS" panose="030F0702030302020204" pitchFamily="66" charset="0"/>
              </a:rPr>
              <a:t>Если на вопрос «Кто там?» никто не </a:t>
            </a:r>
            <a:r>
              <a:rPr lang="ru-RU" altLang="ru-RU" sz="2400" b="1" dirty="0" smtClean="0">
                <a:latin typeface="Comic Sans MS" panose="030F0702030302020204" pitchFamily="66" charset="0"/>
              </a:rPr>
              <a:t>отвечает, </a:t>
            </a:r>
            <a:r>
              <a:rPr lang="ru-RU" altLang="ru-RU" sz="2400" b="1" dirty="0">
                <a:latin typeface="Comic Sans MS" panose="030F0702030302020204" pitchFamily="66" charset="0"/>
              </a:rPr>
              <a:t>или в глазке никого не видно, </a:t>
            </a:r>
            <a:r>
              <a:rPr lang="ru-RU" altLang="ru-RU" sz="2400" b="1" dirty="0">
                <a:solidFill>
                  <a:srgbClr val="A50021"/>
                </a:solidFill>
                <a:latin typeface="Comic Sans MS" panose="030F0702030302020204" pitchFamily="66" charset="0"/>
              </a:rPr>
              <a:t>нельзя открывать </a:t>
            </a:r>
            <a:r>
              <a:rPr lang="ru-RU" altLang="ru-RU" sz="2400" b="1" dirty="0" smtClean="0">
                <a:solidFill>
                  <a:srgbClr val="A50021"/>
                </a:solidFill>
                <a:latin typeface="Comic Sans MS" panose="030F0702030302020204" pitchFamily="66" charset="0"/>
              </a:rPr>
              <a:t>дверь,</a:t>
            </a:r>
            <a:r>
              <a:rPr lang="ru-RU" altLang="ru-RU" sz="2400" b="1" dirty="0" smtClean="0">
                <a:latin typeface="Comic Sans MS" panose="030F0702030302020204" pitchFamily="66" charset="0"/>
              </a:rPr>
              <a:t> </a:t>
            </a:r>
            <a:r>
              <a:rPr lang="ru-RU" altLang="ru-RU" sz="2400" b="1" dirty="0">
                <a:latin typeface="Comic Sans MS" panose="030F0702030302020204" pitchFamily="66" charset="0"/>
              </a:rPr>
              <a:t>даже совсем чуть-чуть, чтобы посмотреть, кто это. </a:t>
            </a:r>
            <a:r>
              <a:rPr lang="ru-RU" altLang="ru-RU" sz="2400" b="1" dirty="0">
                <a:solidFill>
                  <a:srgbClr val="A50021"/>
                </a:solidFill>
                <a:latin typeface="Comic Sans MS" panose="030F0702030302020204" pitchFamily="66" charset="0"/>
              </a:rPr>
              <a:t>Нельзя говорить, что родителей нет дома</a:t>
            </a:r>
            <a:r>
              <a:rPr lang="ru-RU" altLang="ru-RU" sz="2400" b="1" dirty="0">
                <a:latin typeface="Comic Sans MS" panose="030F0702030302020204" pitchFamily="66" charset="0"/>
              </a:rPr>
              <a:t>, даже если незнакомец представляется их другом или работником коммунальных служб. Если он очень ломится в квартиру, нужно срочно звонить родителям или по телефону </a:t>
            </a:r>
            <a:r>
              <a:rPr lang="ru-RU" altLang="ru-RU" sz="2400" b="1" dirty="0">
                <a:solidFill>
                  <a:srgbClr val="A50021"/>
                </a:solidFill>
                <a:latin typeface="Comic Sans MS" panose="030F0702030302020204" pitchFamily="66" charset="0"/>
              </a:rPr>
              <a:t>с домашнего 02, с мобильного 102, 112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36013" cy="1143000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НЕ </a:t>
            </a:r>
            <a:r>
              <a:rPr lang="ru-RU" alt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разговаривай по телефону с незнакомыми людьми, </a:t>
            </a:r>
            <a:br>
              <a:rPr lang="ru-RU" alt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даже если это дети!</a:t>
            </a:r>
          </a:p>
        </p:txBody>
      </p:sp>
      <p:pic>
        <p:nvPicPr>
          <p:cNvPr id="1638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543050"/>
            <a:ext cx="84582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21336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Если тебя схватили </a:t>
            </a:r>
            <a:r>
              <a:rPr lang="ru-RU" altLang="ru-RU" sz="36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кричи громко</a:t>
            </a:r>
            <a:br>
              <a:rPr lang="ru-RU" altLang="ru-RU" sz="36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alt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«Я его не знаю, помогите, это не мой папа, спасите», </a:t>
            </a:r>
            <a:r>
              <a:rPr lang="ru-RU" alt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падай на спину, препятствуй движению,</a:t>
            </a:r>
            <a:r>
              <a:rPr lang="ru-RU" alt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/>
            </a:r>
            <a:br>
              <a:rPr lang="ru-RU" alt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</a:br>
            <a:r>
              <a:rPr lang="ru-RU" alt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кусайся, царапайся, вырывайся!</a:t>
            </a:r>
          </a:p>
        </p:txBody>
      </p:sp>
      <p:pic>
        <p:nvPicPr>
          <p:cNvPr id="1741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106" y="2418160"/>
            <a:ext cx="5919787" cy="443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58200" cy="1524000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Если ты видел, что увели ребенка или угрожают детям, сообщи об этом родителям или по телефону 102, 112!</a:t>
            </a:r>
          </a:p>
        </p:txBody>
      </p:sp>
      <p:pic>
        <p:nvPicPr>
          <p:cNvPr id="1843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769620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58200" cy="1524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Не гуляй </a:t>
            </a:r>
            <a:r>
              <a:rPr lang="ru-RU" alt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на пустырях и на стройке,</a:t>
            </a:r>
            <a:br>
              <a:rPr lang="ru-RU" alt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alt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это опасно!</a:t>
            </a:r>
            <a:br>
              <a:rPr lang="ru-RU" alt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alt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Если случилась беда звони родителям и 112!</a:t>
            </a:r>
          </a:p>
        </p:txBody>
      </p:sp>
      <p:pic>
        <p:nvPicPr>
          <p:cNvPr id="1945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828800"/>
            <a:ext cx="46815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4137025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58200" cy="762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ЗАПОМНИ!!! Эти правила</a:t>
            </a:r>
          </a:p>
        </p:txBody>
      </p:sp>
      <p:pic>
        <p:nvPicPr>
          <p:cNvPr id="2048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5344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ru-RU" alt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Если </a:t>
            </a:r>
            <a:r>
              <a:rPr lang="ru-RU" alt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тебе угрожает опасность,</a:t>
            </a:r>
            <a:br>
              <a:rPr lang="ru-RU" alt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alt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2800" dirty="0">
                <a:solidFill>
                  <a:srgbClr val="A50021"/>
                </a:solidFill>
                <a:latin typeface="Arial Black" panose="020B0A04020102020204" pitchFamily="34" charset="0"/>
              </a:rPr>
              <a:t>з</a:t>
            </a:r>
            <a:r>
              <a:rPr lang="ru-RU" alt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вони по телефонам экстренных служб!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95400"/>
            <a:ext cx="6705600" cy="5371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27472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86200"/>
            <a:ext cx="8475663" cy="2667000"/>
          </a:xfrm>
        </p:spPr>
        <p:txBody>
          <a:bodyPr/>
          <a:lstStyle/>
          <a:p>
            <a:pPr eaLnBrk="1" hangingPunct="1"/>
            <a:r>
              <a:rPr lang="ru-RU" alt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alt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Помни, ребенок каждый,</a:t>
            </a:r>
            <a:br>
              <a:rPr lang="ru-RU" alt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твоя безопасность – это важно!</a:t>
            </a:r>
            <a:br>
              <a:rPr lang="ru-RU" alt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Детский телефон доверия</a:t>
            </a:r>
            <a:r>
              <a:rPr lang="ru-RU" alt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8-800-2000-122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25" y="5197893"/>
            <a:ext cx="1553538" cy="14548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508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4992688"/>
            <a:ext cx="1865313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76300"/>
            <a:ext cx="8704263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576" y="93245"/>
            <a:ext cx="1507554" cy="15075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333" y="122822"/>
            <a:ext cx="1464244" cy="1448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8382000" cy="63246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Безопасные Советы для всех детей на свете</a:t>
            </a:r>
            <a:br>
              <a:rPr lang="ru-RU" alt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</a:br>
            <a:r>
              <a:rPr lang="ru-RU" altLang="ru-RU" sz="24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Детям младшего возраста </a:t>
            </a:r>
            <a:r>
              <a:rPr lang="ru-RU" altLang="ru-RU" sz="24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запрещено</a:t>
            </a:r>
            <a:r>
              <a:rPr lang="ru-RU" altLang="ru-RU" sz="24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одним гулять на улице!</a:t>
            </a:r>
            <a:b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1. Всегда </a:t>
            </a:r>
            <a:r>
              <a:rPr lang="ru-RU" altLang="ru-RU" sz="24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спрашивай</a:t>
            </a:r>
            <a: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у родителей разрешения, когда уходишь из дома.</a:t>
            </a:r>
            <a:b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2. Родители </a:t>
            </a:r>
            <a:r>
              <a:rPr lang="ru-RU" altLang="ru-RU" sz="24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должны знать </a:t>
            </a:r>
            <a: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твое место нахождения,</a:t>
            </a:r>
            <a:b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 во сколько ты придешь,</a:t>
            </a:r>
            <a:b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телефон и адрес твоих друзей или </a:t>
            </a:r>
            <a:b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их родителей.</a:t>
            </a:r>
            <a:b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3. Правило безопасности</a:t>
            </a:r>
            <a:b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24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на улице будь осторожен с незнакомыми предметами и людьми.</a:t>
            </a:r>
            <a:br>
              <a:rPr lang="ru-RU" altLang="ru-RU" sz="2400" dirty="0" smtClean="0">
                <a:solidFill>
                  <a:srgbClr val="A50021"/>
                </a:solidFill>
                <a:latin typeface="Arial Black" panose="020B0A04020102020204" pitchFamily="34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715962"/>
          </a:xfrm>
        </p:spPr>
        <p:txBody>
          <a:bodyPr/>
          <a:lstStyle/>
          <a:p>
            <a:pPr eaLnBrk="1" hangingPunct="1"/>
            <a:r>
              <a:rPr lang="ru-RU" altLang="ru-RU" sz="32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У семьи должен быть Пароль</a:t>
            </a:r>
            <a:endParaRPr lang="ru-RU" altLang="ru-RU" sz="32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81475"/>
            <a:ext cx="8839200" cy="2600325"/>
          </a:xfrm>
        </p:spPr>
        <p:txBody>
          <a:bodyPr/>
          <a:lstStyle/>
          <a:p>
            <a:pPr marL="0" indent="20638"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Comic Sans MS" panose="030F0702030302020204" pitchFamily="66" charset="0"/>
              </a:rPr>
              <a:t>Если незнакомец предлагает ребенку пойти туда, где его ждут мама или папа, пусть ребенок </a:t>
            </a:r>
            <a:r>
              <a:rPr lang="ru-RU" altLang="ru-RU" sz="2800" b="1" dirty="0" smtClean="0">
                <a:solidFill>
                  <a:srgbClr val="A50021"/>
                </a:solidFill>
                <a:latin typeface="Comic Sans MS" panose="030F0702030302020204" pitchFamily="66" charset="0"/>
              </a:rPr>
              <a:t>попросит его назвать имена родителей и пароль. </a:t>
            </a:r>
            <a:r>
              <a:rPr lang="ru-RU" altLang="ru-RU" sz="2800" b="1" dirty="0" smtClean="0">
                <a:latin typeface="Comic Sans MS" panose="030F0702030302020204" pitchFamily="66" charset="0"/>
              </a:rPr>
              <a:t>Пароль должен быть неожиданным, чтобы его невозможно было отгадать, например, «пушистый апельсин». </a:t>
            </a:r>
          </a:p>
        </p:txBody>
      </p:sp>
      <p:pic>
        <p:nvPicPr>
          <p:cNvPr id="6148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990600"/>
            <a:ext cx="60198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715962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A50021"/>
                </a:solidFill>
                <a:latin typeface="Arial Black" panose="020B0A04020102020204" pitchFamily="34" charset="0"/>
              </a:rPr>
              <a:t>НЕ </a:t>
            </a:r>
            <a:r>
              <a:rPr lang="ru-RU" altLang="ru-RU" sz="2800" smtClean="0">
                <a:solidFill>
                  <a:srgbClr val="002060"/>
                </a:solidFill>
                <a:latin typeface="Arial Black" panose="020B0A04020102020204" pitchFamily="34" charset="0"/>
              </a:rPr>
              <a:t>садись в машину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3" y="5105400"/>
            <a:ext cx="8758237" cy="1676400"/>
          </a:xfrm>
        </p:spPr>
        <p:txBody>
          <a:bodyPr/>
          <a:lstStyle/>
          <a:p>
            <a:pPr marL="0" indent="20638"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A50021"/>
                </a:solidFill>
                <a:latin typeface="Comic Sans MS" panose="030F0702030302020204" pitchFamily="66" charset="0"/>
              </a:rPr>
              <a:t>Никогда не садись в машину </a:t>
            </a:r>
            <a:r>
              <a:rPr lang="ru-RU" altLang="ru-RU" sz="2800" b="1" dirty="0" smtClean="0">
                <a:latin typeface="Comic Sans MS" panose="030F0702030302020204" pitchFamily="66" charset="0"/>
              </a:rPr>
              <a:t>к незнакомым людям, а к знакомым, только с разрешения родителей (позвони и спроси)!</a:t>
            </a:r>
          </a:p>
        </p:txBody>
      </p:sp>
      <p:pic>
        <p:nvPicPr>
          <p:cNvPr id="717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990600"/>
            <a:ext cx="640080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610600" cy="487362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002060"/>
                </a:solidFill>
                <a:latin typeface="Arial Black" panose="020B0A04020102020204" pitchFamily="34" charset="0"/>
              </a:rPr>
              <a:t>Как убежать от машины</a:t>
            </a:r>
          </a:p>
        </p:txBody>
      </p:sp>
      <p:pic>
        <p:nvPicPr>
          <p:cNvPr id="819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762000"/>
            <a:ext cx="6057900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83063"/>
            <a:ext cx="8839200" cy="2674937"/>
          </a:xfrm>
        </p:spPr>
        <p:txBody>
          <a:bodyPr/>
          <a:lstStyle/>
          <a:p>
            <a:pPr marL="0" indent="20638" eaLnBrk="1" hangingPunct="1">
              <a:buFontTx/>
              <a:buNone/>
            </a:pPr>
            <a:r>
              <a:rPr lang="ru-RU" altLang="ru-RU" sz="2800" b="1" smtClean="0">
                <a:latin typeface="Comic Sans MS" panose="030F0702030302020204" pitchFamily="66" charset="0"/>
              </a:rPr>
              <a:t>Запомни ! Если рядом затормозила машина или она едет за тобой, а кто-то из машины хочет привлечь твое внимание, </a:t>
            </a:r>
            <a:r>
              <a:rPr lang="ru-RU" altLang="ru-RU" sz="2800" b="1" smtClean="0">
                <a:solidFill>
                  <a:srgbClr val="A50021"/>
                </a:solidFill>
                <a:latin typeface="Comic Sans MS" panose="030F0702030302020204" pitchFamily="66" charset="0"/>
              </a:rPr>
              <a:t>нужно быстро убегать в сторону, противоположную движению автомобиля. </a:t>
            </a:r>
            <a:r>
              <a:rPr lang="ru-RU" altLang="ru-RU" sz="2800" b="1" smtClean="0">
                <a:latin typeface="Comic Sans MS" panose="030F0702030302020204" pitchFamily="66" charset="0"/>
              </a:rPr>
              <a:t>Это поможет выиграть время и обратиться за помощью. </a:t>
            </a:r>
            <a:r>
              <a:rPr lang="ru-RU" altLang="ru-RU" sz="2800" b="1" smtClean="0">
                <a:solidFill>
                  <a:srgbClr val="A50021"/>
                </a:solidFill>
                <a:latin typeface="Comic Sans MS" panose="030F0702030302020204" pitchFamily="66" charset="0"/>
              </a:rPr>
              <a:t>Звони 102! 112!</a:t>
            </a:r>
          </a:p>
          <a:p>
            <a:pPr marL="0" indent="20638" eaLnBrk="1" hangingPunct="1">
              <a:buFontTx/>
              <a:buNone/>
            </a:pPr>
            <a:endParaRPr lang="ru-RU" altLang="ru-RU" sz="2800" b="1" smtClean="0">
              <a:latin typeface="Comic Sans MS" panose="030F0702030302020204" pitchFamily="66" charset="0"/>
            </a:endParaRPr>
          </a:p>
          <a:p>
            <a:pPr marL="0" indent="20638" eaLnBrk="1" hangingPunct="1">
              <a:buFontTx/>
              <a:buNone/>
            </a:pPr>
            <a:endParaRPr lang="ru-RU" altLang="ru-RU" sz="2800" b="1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715962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A50021"/>
                </a:solidFill>
                <a:latin typeface="Arial Black" panose="020B0A04020102020204" pitchFamily="34" charset="0"/>
              </a:rPr>
              <a:t>НЕ </a:t>
            </a:r>
            <a:r>
              <a:rPr lang="ru-RU" altLang="ru-RU" sz="2800" smtClean="0">
                <a:solidFill>
                  <a:srgbClr val="002060"/>
                </a:solidFill>
                <a:latin typeface="Arial Black" panose="020B0A04020102020204" pitchFamily="34" charset="0"/>
              </a:rPr>
              <a:t>позволяй к себе приближаться</a:t>
            </a:r>
          </a:p>
        </p:txBody>
      </p:sp>
      <p:pic>
        <p:nvPicPr>
          <p:cNvPr id="921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947863"/>
            <a:ext cx="38862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990600"/>
            <a:ext cx="5486400" cy="5791200"/>
          </a:xfrm>
        </p:spPr>
        <p:txBody>
          <a:bodyPr/>
          <a:lstStyle/>
          <a:p>
            <a:pPr marL="0" indent="20638"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smtClean="0">
                <a:latin typeface="Comic Sans MS" panose="030F0702030302020204" pitchFamily="66" charset="0"/>
              </a:rPr>
              <a:t>Ребенок должен знать, что незнакомцы могут заболтать не только детей, но и взрослых, поэтому важно быстро уйти в безопасное место уже через 5–7 секунд после начала разговора.</a:t>
            </a:r>
          </a:p>
          <a:p>
            <a:pPr marL="0" indent="20638"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smtClean="0">
                <a:solidFill>
                  <a:srgbClr val="A50021"/>
                </a:solidFill>
                <a:latin typeface="Comic Sans MS" panose="030F0702030302020204" pitchFamily="66" charset="0"/>
              </a:rPr>
              <a:t>Следует стоять от незнакомца на</a:t>
            </a:r>
          </a:p>
          <a:p>
            <a:pPr marL="0" indent="20638"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smtClean="0">
                <a:solidFill>
                  <a:srgbClr val="A50021"/>
                </a:solidFill>
                <a:latin typeface="Comic Sans MS" panose="030F0702030302020204" pitchFamily="66" charset="0"/>
              </a:rPr>
              <a:t>расстоянии 2–2,5 метров; </a:t>
            </a:r>
            <a:r>
              <a:rPr lang="ru-RU" altLang="ru-RU" sz="2800" b="1" smtClean="0">
                <a:latin typeface="Comic Sans MS" panose="030F0702030302020204" pitchFamily="66" charset="0"/>
              </a:rPr>
              <a:t>если он приближается, нужно делать шаг назад</a:t>
            </a:r>
          </a:p>
          <a:p>
            <a:pPr marL="0" indent="20638"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smtClean="0">
                <a:latin typeface="Comic Sans MS" panose="030F0702030302020204" pitchFamily="66" charset="0"/>
              </a:rPr>
              <a:t> и убежать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715962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БУДЬ ОСТОРОЖЕН </a:t>
            </a:r>
            <a:r>
              <a:rPr lang="ru-RU" alt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 интернете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990600"/>
            <a:ext cx="5486400" cy="5791200"/>
          </a:xfrm>
        </p:spPr>
        <p:txBody>
          <a:bodyPr/>
          <a:lstStyle/>
          <a:p>
            <a:pPr marL="0" indent="20638" algn="ctr" eaLnBrk="1" hangingPunct="1">
              <a:spcBef>
                <a:spcPct val="0"/>
              </a:spcBef>
              <a:buFontTx/>
              <a:buNone/>
            </a:pPr>
            <a:endParaRPr lang="ru-RU" altLang="ru-RU" sz="2800" b="1" smtClean="0">
              <a:solidFill>
                <a:srgbClr val="A50021"/>
              </a:solidFill>
              <a:latin typeface="Comic Sans MS" panose="030F0702030302020204" pitchFamily="66" charset="0"/>
            </a:endParaRPr>
          </a:p>
          <a:p>
            <a:pPr marL="0" indent="20638"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smtClean="0">
                <a:solidFill>
                  <a:srgbClr val="A50021"/>
                </a:solidFill>
                <a:latin typeface="Comic Sans MS" panose="030F0702030302020204" pitchFamily="66" charset="0"/>
              </a:rPr>
              <a:t>Помни! </a:t>
            </a:r>
          </a:p>
          <a:p>
            <a:pPr marL="0" indent="20638"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smtClean="0">
                <a:latin typeface="Comic Sans MS" panose="030F0702030302020204" pitchFamily="66" charset="0"/>
              </a:rPr>
              <a:t>преступники могут найти свою жертву через интернет, и не всегда «Миша из соседнего дома» — это действительно соседский 10-летний мальчик. </a:t>
            </a:r>
          </a:p>
          <a:p>
            <a:pPr marL="0" indent="20638"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smtClean="0">
                <a:solidFill>
                  <a:srgbClr val="A50021"/>
                </a:solidFill>
                <a:latin typeface="Comic Sans MS" panose="030F0702030302020204" pitchFamily="66" charset="0"/>
              </a:rPr>
              <a:t>Безобидную переписку может вести опасный человек.</a:t>
            </a:r>
          </a:p>
          <a:p>
            <a:pPr marL="0" indent="20638" algn="ctr" eaLnBrk="1" hangingPunct="1">
              <a:spcBef>
                <a:spcPct val="0"/>
              </a:spcBef>
              <a:buFontTx/>
              <a:buNone/>
            </a:pPr>
            <a:endParaRPr lang="ru-RU" altLang="ru-RU" sz="2800" b="1" smtClean="0">
              <a:latin typeface="Comic Sans MS" panose="030F0702030302020204" pitchFamily="66" charset="0"/>
            </a:endParaRPr>
          </a:p>
        </p:txBody>
      </p:sp>
      <p:pic>
        <p:nvPicPr>
          <p:cNvPr id="1024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3276600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715962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A50021"/>
                </a:solidFill>
                <a:latin typeface="Arial Black" panose="020B0A04020102020204" pitchFamily="34" charset="0"/>
              </a:rPr>
              <a:t>НЕ </a:t>
            </a:r>
            <a:r>
              <a:rPr lang="ru-RU" altLang="ru-RU" sz="2800" smtClean="0">
                <a:solidFill>
                  <a:srgbClr val="002060"/>
                </a:solidFill>
                <a:latin typeface="Arial Black" panose="020B0A04020102020204" pitchFamily="34" charset="0"/>
              </a:rPr>
              <a:t>встречайся с незнакомцами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03725" y="990600"/>
            <a:ext cx="4587875" cy="5791200"/>
          </a:xfrm>
        </p:spPr>
        <p:txBody>
          <a:bodyPr/>
          <a:lstStyle/>
          <a:p>
            <a:pPr marL="0" indent="20638"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A50021"/>
                </a:solidFill>
                <a:latin typeface="Comic Sans MS" panose="030F0702030302020204" pitchFamily="66" charset="0"/>
              </a:rPr>
              <a:t>Не сообщай </a:t>
            </a:r>
            <a:r>
              <a:rPr lang="ru-RU" altLang="ru-RU" sz="2800" b="1" dirty="0" smtClean="0">
                <a:latin typeface="Comic Sans MS" panose="030F0702030302020204" pitchFamily="66" charset="0"/>
              </a:rPr>
              <a:t>незнакомым людям, даже детям, свой телефон, адрес, фамилию, не посылай фотографии и не рассказывай, когда и где любишь гулять.</a:t>
            </a:r>
          </a:p>
          <a:p>
            <a:pPr marL="0" indent="20638"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Comic Sans MS" panose="030F0702030302020204" pitchFamily="66" charset="0"/>
              </a:rPr>
              <a:t>И тем более </a:t>
            </a:r>
            <a:r>
              <a:rPr lang="ru-RU" altLang="ru-RU" sz="2800" b="1" dirty="0" smtClean="0">
                <a:solidFill>
                  <a:srgbClr val="A50021"/>
                </a:solidFill>
                <a:latin typeface="Comic Sans MS" panose="030F0702030302020204" pitchFamily="66" charset="0"/>
              </a:rPr>
              <a:t>нельзя соглашаться на прогулку с незнакомым человеком. </a:t>
            </a:r>
          </a:p>
          <a:p>
            <a:pPr marL="0" indent="20638" algn="ctr" eaLnBrk="1" hangingPunct="1">
              <a:spcBef>
                <a:spcPct val="0"/>
              </a:spcBef>
              <a:buFontTx/>
              <a:buNone/>
            </a:pPr>
            <a:endParaRPr lang="ru-RU" altLang="ru-RU" sz="2800" b="1" dirty="0" smtClean="0">
              <a:latin typeface="Comic Sans MS" panose="030F0702030302020204" pitchFamily="66" charset="0"/>
            </a:endParaRPr>
          </a:p>
        </p:txBody>
      </p:sp>
      <p:pic>
        <p:nvPicPr>
          <p:cNvPr id="1126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447800"/>
            <a:ext cx="4572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2296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8673EAAC7DDBC4B9757EE8CBEAA0AF1" ma:contentTypeVersion="49" ma:contentTypeDescription="Создание документа." ma:contentTypeScope="" ma:versionID="bbf6a437e711dea5bca3e36da9c8eaa8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73CB16-091A-4760-8252-5A1263981A03}"/>
</file>

<file path=customXml/itemProps2.xml><?xml version="1.0" encoding="utf-8"?>
<ds:datastoreItem xmlns:ds="http://schemas.openxmlformats.org/officeDocument/2006/customXml" ds:itemID="{AB5E5C8C-BE8F-4580-98EA-FC558C81A40F}"/>
</file>

<file path=customXml/itemProps3.xml><?xml version="1.0" encoding="utf-8"?>
<ds:datastoreItem xmlns:ds="http://schemas.openxmlformats.org/officeDocument/2006/customXml" ds:itemID="{A7D5EB09-8B31-49EC-9DE8-47A94A64B6C4}"/>
</file>

<file path=customXml/itemProps4.xml><?xml version="1.0" encoding="utf-8"?>
<ds:datastoreItem xmlns:ds="http://schemas.openxmlformats.org/officeDocument/2006/customXml" ds:itemID="{8FA4161B-ADFC-4E41-8458-19B9B6CBB2C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</TotalTime>
  <Words>451</Words>
  <Application>Microsoft Office PowerPoint</Application>
  <PresentationFormat>Экран (4:3)</PresentationFormat>
  <Paragraphs>36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Comic Sans MS</vt:lpstr>
      <vt:lpstr>1_Оформление по умолчанию</vt:lpstr>
      <vt:lpstr>10 правил безопасности  на улице</vt:lpstr>
      <vt:lpstr>  Безопасные Советы для всех детей на свете Детям младшего возраста запрещено одним гулять на улице!   1. Всегда спрашивай у родителей разрешения, когда уходишь из дома.  2. Родители должны знать твое место нахождения,  и во сколько ты придешь, телефон и адрес твоих друзей или  их родителей.  3. Правило безопасности  на улице будь осторожен с незнакомыми предметами и людьми.  </vt:lpstr>
      <vt:lpstr>У семьи должен быть Пароль</vt:lpstr>
      <vt:lpstr>НЕ садись в машину</vt:lpstr>
      <vt:lpstr>Как убежать от машины</vt:lpstr>
      <vt:lpstr>НЕ позволяй к себе приближаться</vt:lpstr>
      <vt:lpstr>БУДЬ ОСТОРОЖЕН в интернете</vt:lpstr>
      <vt:lpstr>НЕ встречайся с незнакомцами</vt:lpstr>
      <vt:lpstr>Презентация PowerPoint</vt:lpstr>
      <vt:lpstr>Правило лифта</vt:lpstr>
      <vt:lpstr>НЕ открывай двери никому,  если ты один дома</vt:lpstr>
      <vt:lpstr>НЕ разговаривай по телефону с незнакомыми людьми,  даже если это дети!</vt:lpstr>
      <vt:lpstr>Если тебя схватили кричи громко  «Я его не знаю, помогите, это не мой папа, спасите», падай на спину, препятствуй движению, кусайся, царапайся, вырывайся!</vt:lpstr>
      <vt:lpstr>Если ты видел, что увели ребенка или угрожают детям, сообщи об этом родителям или по телефону 102, 112!</vt:lpstr>
      <vt:lpstr>Не гуляй на пустырях и на стройке,  это опасно!  Если случилась беда звони родителям и 112!</vt:lpstr>
      <vt:lpstr>ЗАПОМНИ!!! Эти правила</vt:lpstr>
      <vt:lpstr>Если тебе угрожает опасность,  звони по телефонам экстренных служб!</vt:lpstr>
      <vt:lpstr> Помни, ребенок каждый,  твоя безопасность – это важно! Детский телефон доверия 8-800-2000-122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Наталья</dc:creator>
  <cp:lastModifiedBy>SB</cp:lastModifiedBy>
  <cp:revision>81</cp:revision>
  <cp:lastPrinted>1601-01-01T00:00:00Z</cp:lastPrinted>
  <dcterms:created xsi:type="dcterms:W3CDTF">2015-08-30T11:41:01Z</dcterms:created>
  <dcterms:modified xsi:type="dcterms:W3CDTF">2022-01-20T08:02:41Z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ContentTypeId">
    <vt:lpwstr>0x010100C8673EAAC7DDBC4B9757EE8CBEAA0AF1</vt:lpwstr>
  </property>
</Properties>
</file>