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wav" ContentType="audio/x-wav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9" r:id="rId4"/>
    <p:sldId id="279" r:id="rId5"/>
    <p:sldId id="293" r:id="rId6"/>
    <p:sldId id="274" r:id="rId7"/>
    <p:sldId id="281" r:id="rId8"/>
    <p:sldId id="280" r:id="rId9"/>
    <p:sldId id="275" r:id="rId10"/>
    <p:sldId id="297" r:id="rId11"/>
    <p:sldId id="276" r:id="rId12"/>
    <p:sldId id="282" r:id="rId13"/>
    <p:sldId id="301" r:id="rId14"/>
    <p:sldId id="302" r:id="rId15"/>
    <p:sldId id="283" r:id="rId16"/>
    <p:sldId id="284" r:id="rId17"/>
    <p:sldId id="285" r:id="rId18"/>
    <p:sldId id="277" r:id="rId19"/>
    <p:sldId id="278" r:id="rId20"/>
    <p:sldId id="286" r:id="rId21"/>
    <p:sldId id="288" r:id="rId22"/>
    <p:sldId id="287" r:id="rId23"/>
    <p:sldId id="289" r:id="rId24"/>
    <p:sldId id="290" r:id="rId25"/>
    <p:sldId id="295" r:id="rId26"/>
    <p:sldId id="291" r:id="rId27"/>
    <p:sldId id="296" r:id="rId28"/>
    <p:sldId id="299" r:id="rId29"/>
    <p:sldId id="300" r:id="rId30"/>
    <p:sldId id="292" r:id="rId31"/>
    <p:sldId id="303" r:id="rId32"/>
    <p:sldId id="294" r:id="rId33"/>
    <p:sldId id="259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5" autoAdjust="0"/>
    <p:restoredTop sz="94660"/>
  </p:normalViewPr>
  <p:slideViewPr>
    <p:cSldViewPr>
      <p:cViewPr varScale="1">
        <p:scale>
          <a:sx n="57" d="100"/>
          <a:sy n="57" d="100"/>
        </p:scale>
        <p:origin x="155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305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11B8A-C11D-458B-BB83-E3F4A53B3F7D}" type="datetimeFigureOut">
              <a:rPr lang="ru-RU"/>
              <a:t>24.07.2025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45862-D1A1-4DF6-AE3A-BB1588422A1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6616F-3022-4451-9452-1D44ACB1D047}" type="datetimeFigureOut">
              <a:rPr lang="ru-RU"/>
              <a:t>24.07.2025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D35E9-7C3E-4AC9-9B96-AEFDD0103C2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F8A83-93FC-45FD-962A-9186F35D85CF}" type="datetimeFigureOut">
              <a:rPr lang="ru-RU"/>
              <a:t>24.07.2025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060D0-235F-4324-AB58-3DB92CF0AE6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0F09C-3049-4742-BBE8-29F560830F6D}" type="datetimeFigureOut">
              <a:rPr lang="ru-RU"/>
              <a:t>24.07.2025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A0DD8-9029-4B7F-B266-38F59247EA4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415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31EEA-CFBB-432A-B3B2-600EADC2B1BE}" type="datetimeFigureOut">
              <a:rPr lang="ru-RU"/>
              <a:t>24.07.2025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1E02D-7182-4E82-84CB-3C4B8182253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EB923-9A30-42DC-922D-FE15A2147685}" type="datetimeFigureOut">
              <a:rPr lang="ru-RU"/>
              <a:t>24.07.2025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23603-F2B5-4863-827C-1F2BAECA815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135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135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065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065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994A0-1224-4084-95D4-579921B001A7}" type="datetimeFigureOut">
              <a:rPr lang="ru-RU"/>
              <a:t>24.07.2025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A076E-98AD-4B48-B709-6B15CE7FAC4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D5A0E-9141-42EB-B8AE-35449400B9D2}" type="datetimeFigureOut">
              <a:rPr lang="ru-RU"/>
              <a:t>24.07.2025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665F0-8E27-42B4-92A1-061A598B9D1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2D1B8-6E03-43CC-8B74-8EAEB795AAE2}" type="datetimeFigureOut">
              <a:rPr lang="ru-RU"/>
              <a:t>24.07.2025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AD829-1144-45FF-87B6-E53E270CDC9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82BDA-572C-4C58-92DC-F638824978A3}" type="datetimeFigureOut">
              <a:rPr lang="ru-RU"/>
              <a:t>24.07.2025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1F682-254B-439F-AF70-7D71C5268ED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21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Блок-схема: процесс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87207-9626-441B-98ED-3C04B81F79B0}" type="datetimeFigureOut">
              <a:rPr lang="ru-RU"/>
              <a:t>24.07.2025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A43AB-D22B-4B9D-A53E-87F838E246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6189D87-DE8A-4437-B856-2285B79AFD5B}" type="datetimeFigureOut">
              <a:rPr lang="ru-RU"/>
              <a:t>24.07.2025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ABBA27BB-0FEE-4F5C-9977-26437C3331DD}" type="slidenum">
              <a:rPr lang="ru-RU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anose="020B0503020204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anose="020B0503020204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anose="020B0503020204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anose="020B05030202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anose="020B05030202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anose="020B05030202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anose="020B05030202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anose="020B0503020204020204" pitchFamily="34" charset="0"/>
        </a:defRPr>
      </a:lvl9pPr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6855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355" algn="l" rtl="0" fontAlgn="base">
        <a:spcBef>
          <a:spcPct val="20000"/>
        </a:spcBef>
        <a:spcAft>
          <a:spcPct val="0"/>
        </a:spcAft>
        <a:buClr>
          <a:srgbClr val="C32D2E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7305" indent="-182880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8945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425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404664"/>
            <a:ext cx="7407275" cy="3067199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effectLst/>
              </a:rPr>
              <a:t>Школьный спортивный клуб «Здоровое поколение»</a:t>
            </a:r>
            <a:br>
              <a:rPr lang="ru-RU" dirty="0">
                <a:effectLst/>
              </a:rPr>
            </a:br>
            <a:endParaRPr lang="ru-RU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857750"/>
            <a:ext cx="7407275" cy="1752600"/>
          </a:xfrm>
        </p:spPr>
        <p:txBody>
          <a:bodyPr>
            <a:normAutofit/>
          </a:bodyPr>
          <a:lstStyle/>
          <a:p>
            <a:pPr marL="27305" algn="ctr">
              <a:lnSpc>
                <a:spcPct val="8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учитель физической культуры Громова И.В.</a:t>
            </a:r>
          </a:p>
          <a:p>
            <a:pPr marL="27305" algn="ctr">
              <a:lnSpc>
                <a:spcPct val="8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МОУСОШ № 7</a:t>
            </a:r>
            <a:endParaRPr lang="ru-RU" sz="2000" dirty="0">
              <a:solidFill>
                <a:srgbClr val="320E04"/>
              </a:solidFill>
            </a:endParaRPr>
          </a:p>
        </p:txBody>
      </p:sp>
      <p:pic>
        <p:nvPicPr>
          <p:cNvPr id="13315" name="Picture 2" descr="D:\Работа\Новая папка\futbolist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9193" y="4499234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  <p:sndAc>
      <p:stSnd>
        <p:snd r:embed="rId2" name="drumroll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chemeClr val="accent3">
                    <a:lumMod val="75000"/>
                  </a:schemeClr>
                </a:solidFill>
              </a:rPr>
              <a:t>Волейбол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332" y="1872524"/>
            <a:ext cx="5305565" cy="397917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3612" y="1779762"/>
            <a:ext cx="4664075" cy="349805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766" y="3993551"/>
            <a:ext cx="2926334" cy="285927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ru-RU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«Юный лыжник»</a:t>
            </a:r>
            <a:br>
              <a:rPr lang="ru-RU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effectLst/>
            </a:endParaRPr>
          </a:p>
        </p:txBody>
      </p:sp>
      <p:pic>
        <p:nvPicPr>
          <p:cNvPr id="9" name="Picture 2" descr="D:\Работа\Новая папка\futbolist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50" y="4476750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F:\фото на квалиф\P1040429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6840759" cy="4752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D:\Работа\Новая папка\futbolist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50" y="4476750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Богатырские забавы</a:t>
            </a:r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3613" y="2107010"/>
            <a:ext cx="4664075" cy="3498056"/>
          </a:xfrm>
        </p:spPr>
      </p:pic>
      <p:pic>
        <p:nvPicPr>
          <p:cNvPr id="4" name="Picture 2" descr="D:\Работа\Новая папка\futbolist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9047" y="4476750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Объект 13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1863" y="2107010"/>
            <a:ext cx="4664075" cy="3498056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>
                <a:solidFill>
                  <a:srgbClr val="FF0000"/>
                </a:solidFill>
              </a:rPr>
              <a:t>Рождественские  старты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1" y="2060848"/>
            <a:ext cx="6275750" cy="352839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48" y="1772816"/>
            <a:ext cx="2622266" cy="466407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7030A0"/>
                </a:solidFill>
              </a:rPr>
              <a:t>Шорт-трек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1863" y="2107010"/>
            <a:ext cx="4664075" cy="349805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3613" y="2107010"/>
            <a:ext cx="4664075" cy="3498056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Бадминтон</a:t>
            </a:r>
          </a:p>
        </p:txBody>
      </p:sp>
      <p:pic>
        <p:nvPicPr>
          <p:cNvPr id="3" name="Picture 2" descr="F:\DCIM\100PHOTO\SAM_14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852936"/>
            <a:ext cx="4907823" cy="3680867"/>
          </a:xfrm>
          <a:prstGeom prst="rect">
            <a:avLst/>
          </a:prstGeom>
          <a:noFill/>
        </p:spPr>
      </p:pic>
      <p:pic>
        <p:nvPicPr>
          <p:cNvPr id="1027" name="Picture 3" descr="F:\DCIM\100PHOTO\SAM_14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696" y="1268760"/>
            <a:ext cx="4992555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322890" cy="1570186"/>
          </a:xfrm>
        </p:spPr>
        <p:txBody>
          <a:bodyPr>
            <a:normAutofit fontScale="90000"/>
          </a:bodyPr>
          <a:lstStyle/>
          <a:p>
            <a:pPr lvl="0"/>
            <a:br>
              <a:rPr lang="ru-RU" sz="4000" dirty="0"/>
            </a:br>
            <a:r>
              <a:rPr lang="ru-RU" sz="4000" dirty="0"/>
              <a:t>Внеклассные спортивно-оздоровительные занятия   для детей, учителей, родителей (проведенные)</a:t>
            </a:r>
            <a:br>
              <a:rPr lang="ru-RU" sz="44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700808"/>
            <a:ext cx="8322890" cy="4896544"/>
          </a:xfrm>
        </p:spPr>
        <p:txBody>
          <a:bodyPr/>
          <a:lstStyle/>
          <a:p>
            <a:r>
              <a:rPr lang="ru-RU" dirty="0"/>
              <a:t>Туристический поход с учащимися и родителями- 26 сентября</a:t>
            </a:r>
          </a:p>
          <a:p>
            <a:r>
              <a:rPr lang="ru-RU" dirty="0"/>
              <a:t>«День здоровья- вспомним ГТО» спортивное мероприятие с учителями-26 октября</a:t>
            </a:r>
          </a:p>
          <a:p>
            <a:r>
              <a:rPr lang="ru-RU" dirty="0"/>
              <a:t>Гонка за лидером 1-4 классы-14 октября</a:t>
            </a:r>
          </a:p>
          <a:p>
            <a:r>
              <a:rPr lang="ru-RU" dirty="0"/>
              <a:t>«Папа, мама, я –спортивная семья»-спортивное мероприятие для детей и их родителей.-30 ноября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Туристический поход</a:t>
            </a:r>
          </a:p>
        </p:txBody>
      </p:sp>
      <p:pic>
        <p:nvPicPr>
          <p:cNvPr id="8" name="Picture 2" descr="G:\DCIM\100PHOTO\SAM_13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9" y="1484784"/>
            <a:ext cx="537659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5" descr="F:\фото на квалиф\Поход_5б\SDC11812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75134"/>
            <a:ext cx="3888432" cy="3506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  <a:effectLst/>
              </a:rPr>
              <a:t>«Папа, мама, я –спортивная семья»</a:t>
            </a:r>
          </a:p>
        </p:txBody>
      </p:sp>
      <p:pic>
        <p:nvPicPr>
          <p:cNvPr id="1028" name="Picture 4" descr="C:\Users\User\Desktop\Громова И.В\Школа\IMG_35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0958" y="1524000"/>
            <a:ext cx="3109383" cy="4664075"/>
          </a:xfrm>
          <a:prstGeom prst="rect">
            <a:avLst/>
          </a:prstGeom>
          <a:noFill/>
        </p:spPr>
      </p:pic>
      <p:pic>
        <p:nvPicPr>
          <p:cNvPr id="12" name="Picture 2" descr="C:\Users\User\Desktop\Громова И.В\Школа\IMG_36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1412776"/>
            <a:ext cx="5832649" cy="3888432"/>
          </a:xfrm>
          <a:prstGeom prst="rect">
            <a:avLst/>
          </a:prstGeom>
          <a:noFill/>
        </p:spPr>
      </p:pic>
      <p:pic>
        <p:nvPicPr>
          <p:cNvPr id="13" name="Picture 2" descr="D:\Работа\Новая папка\futbolist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76750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normAutofit/>
          </a:bodyPr>
          <a:lstStyle/>
          <a:p>
            <a:r>
              <a:rPr lang="ru-RU" sz="3600" dirty="0">
                <a:solidFill>
                  <a:schemeClr val="tx1"/>
                </a:solidFill>
                <a:effectLst/>
              </a:rPr>
              <a:t>«День здоровья-вспомним  ГТО» </a:t>
            </a:r>
            <a:r>
              <a:rPr lang="ru-RU" sz="1600" dirty="0">
                <a:solidFill>
                  <a:schemeClr val="tx1"/>
                </a:solidFill>
                <a:effectLst/>
              </a:rPr>
              <a:t>мероприятие с учителями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263114"/>
            <a:ext cx="3657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92896"/>
            <a:ext cx="4032448" cy="302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Содержимое 7" descr="F:\фото на квалиф\Зарядка\DSCN309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460851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D:\Работа\Новая папка\futbolist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0450" y="4523635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82550" indent="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38138"/>
          </a:xfrm>
        </p:spPr>
        <p:txBody>
          <a:bodyPr>
            <a:normAutofit fontScale="90000"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cap="all" dirty="0" err="1">
                <a:effectLst/>
              </a:rPr>
              <a:t>ЦЕЛь</a:t>
            </a:r>
            <a:r>
              <a:rPr lang="ru-RU" cap="all" dirty="0">
                <a:effectLst/>
              </a:rPr>
              <a:t> СПОРТИВНОГО КЛУБА</a:t>
            </a:r>
            <a:br>
              <a:rPr lang="ru-RU" dirty="0">
                <a:effectLst/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433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125" lvl="1" indent="-282575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ru-RU" sz="3600" b="1" dirty="0"/>
              <a:t>1. </a:t>
            </a:r>
            <a:r>
              <a:rPr lang="ru-RU" dirty="0"/>
              <a:t>Школьный спортивный клуб создается и осуществляет свою деятельность с целью сохранения и укрепления здоровья учащихся; организации и проведения спортивно-массовой работы в образовательном учреждении во внеурочное время, вовлечения учащихся в занятия физической культурой и спортом, развития и популяризации здорового образа жизни.</a:t>
            </a:r>
            <a:endParaRPr lang="ru-RU" sz="3600" b="1" dirty="0"/>
          </a:p>
          <a:p>
            <a:endParaRPr lang="ru-RU" dirty="0"/>
          </a:p>
        </p:txBody>
      </p:sp>
      <p:pic>
        <p:nvPicPr>
          <p:cNvPr id="5" name="Picture 2" descr="D:\Работа\Новая папка\futbolist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50" y="4481461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Соревнования между классами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1863" y="2107010"/>
            <a:ext cx="4664075" cy="3498056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3613" y="2107010"/>
            <a:ext cx="4664075" cy="3498056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Гонка за лидером среди 8 классов</a:t>
            </a:r>
          </a:p>
        </p:txBody>
      </p:sp>
      <p:pic>
        <p:nvPicPr>
          <p:cNvPr id="6146" name="Picture 2" descr="E:\Фото\Фото спорт\SAM_11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Работа\Новая папка\iннгр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229200"/>
            <a:ext cx="1625556" cy="1354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Гонка за лидером 1-4 классы</a:t>
            </a:r>
          </a:p>
        </p:txBody>
      </p:sp>
      <p:pic>
        <p:nvPicPr>
          <p:cNvPr id="5122" name="Picture 2" descr="E:\Фото\100PHOTO\SAM_10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51250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Фото\100PHOTO\SAM_10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40968"/>
            <a:ext cx="4650482" cy="348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Работа\Новая папка\futbolist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76750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Работа\Новая папка\futbolist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629150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>
                <a:solidFill>
                  <a:srgbClr val="7030A0"/>
                </a:solidFill>
              </a:rPr>
              <a:t>Мини-футбол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2622" y="2776935"/>
            <a:ext cx="4664075" cy="3498056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51" y="1844823"/>
            <a:ext cx="5554966" cy="4166225"/>
          </a:xfrm>
        </p:spPr>
      </p:pic>
      <p:pic>
        <p:nvPicPr>
          <p:cNvPr id="14" name="Picture 2" descr="D:\Работа\Новая папка\futbolist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5196" y="226695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Веселые старты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1638" y="2213373"/>
            <a:ext cx="4664075" cy="3498056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3" y="1410443"/>
            <a:ext cx="4222385" cy="3166789"/>
          </a:xfrm>
        </p:spPr>
      </p:pic>
      <p:pic>
        <p:nvPicPr>
          <p:cNvPr id="14" name="Picture 2" descr="D:\Работа\Новая папка\futbolist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6962" y="4037012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Комический мини-футбол </a:t>
            </a:r>
            <a:r>
              <a:rPr lang="ru-RU" sz="2700" dirty="0"/>
              <a:t>(дети против родителей)</a:t>
            </a:r>
          </a:p>
        </p:txBody>
      </p:sp>
      <p:pic>
        <p:nvPicPr>
          <p:cNvPr id="1026" name="Picture 2" descr="G:\Футбол 2016\IMG_69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280" y="1402956"/>
            <a:ext cx="5296816" cy="2976811"/>
          </a:xfrm>
          <a:prstGeom prst="rect">
            <a:avLst/>
          </a:prstGeom>
          <a:noFill/>
        </p:spPr>
      </p:pic>
      <p:pic>
        <p:nvPicPr>
          <p:cNvPr id="1027" name="Picture 3" descr="G:\Футбол 2016\IMG_68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1687" y="3789040"/>
            <a:ext cx="5125125" cy="2880320"/>
          </a:xfrm>
          <a:prstGeom prst="rect">
            <a:avLst/>
          </a:prstGeom>
          <a:noFill/>
        </p:spPr>
      </p:pic>
      <p:pic>
        <p:nvPicPr>
          <p:cNvPr id="7" name="Picture 2" descr="D:\Работа\Новая папка\futbolist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76750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D:\Работа\Новая папка\iннгр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1772816"/>
            <a:ext cx="1625556" cy="1354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Семейные лыжные гонки</a:t>
            </a:r>
          </a:p>
        </p:txBody>
      </p:sp>
      <p:pic>
        <p:nvPicPr>
          <p:cNvPr id="1027" name="Picture 3" descr="G:\лыжи\DSCN18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4990471" cy="3742853"/>
          </a:xfrm>
          <a:prstGeom prst="rect">
            <a:avLst/>
          </a:prstGeom>
          <a:noFill/>
        </p:spPr>
      </p:pic>
      <p:pic>
        <p:nvPicPr>
          <p:cNvPr id="8" name="Picture 2" descr="G:\лыжи\DSCN18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4209" y="3140968"/>
            <a:ext cx="4619791" cy="3464843"/>
          </a:xfrm>
          <a:prstGeom prst="rect">
            <a:avLst/>
          </a:prstGeom>
          <a:noFill/>
        </p:spPr>
      </p:pic>
      <p:pic>
        <p:nvPicPr>
          <p:cNvPr id="9" name="Picture 2" descr="D:\Работа\Новая папка\futbolist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76750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Новогодние веселые старты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23" y="2132856"/>
            <a:ext cx="4893725" cy="275138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517" y="1524000"/>
            <a:ext cx="2622266" cy="4664075"/>
          </a:xfrm>
        </p:spPr>
      </p:pic>
      <p:pic>
        <p:nvPicPr>
          <p:cNvPr id="9" name="Picture 3" descr="D:\Работа\Новая папка\iннгр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5206871"/>
            <a:ext cx="1625556" cy="1354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rgbClr val="0070C0"/>
                </a:solidFill>
              </a:rPr>
              <a:t>Движение первых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3613" y="2107010"/>
            <a:ext cx="4664075" cy="3498056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86494"/>
            <a:ext cx="4889078" cy="3666809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Зарница (</a:t>
            </a:r>
            <a:r>
              <a:rPr lang="ru-RU" dirty="0" err="1"/>
              <a:t>г.Кострома</a:t>
            </a:r>
            <a:r>
              <a:rPr lang="ru-RU" dirty="0"/>
              <a:t>)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9" y="1580078"/>
            <a:ext cx="4845031" cy="323065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956" y="3573016"/>
            <a:ext cx="3657600" cy="2438876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538914" cy="1301006"/>
          </a:xfrm>
        </p:spPr>
        <p:txBody>
          <a:bodyPr>
            <a:normAutofit fontScale="90000"/>
          </a:bodyPr>
          <a:lstStyle/>
          <a:p>
            <a:pPr lvl="1" fontAlgn="auto">
              <a:spcAft>
                <a:spcPts val="0"/>
              </a:spcAft>
              <a:defRPr/>
            </a:pPr>
            <a:br>
              <a:rPr lang="ru-RU" sz="4400" dirty="0"/>
            </a:br>
            <a:r>
              <a:rPr lang="ru-RU" sz="4400" dirty="0"/>
              <a:t>Основными задачами деятельности спортивного клуба являются:</a:t>
            </a:r>
            <a:br>
              <a:rPr lang="ru-RU" sz="5400" b="1" dirty="0"/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253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1600" dirty="0"/>
              <a:t>вовлечение учащихся в систематические занятия физической культурой и спортом, формирование у них мотивации и устойчивого интереса к укреплению здоровья на основе систематически организованных внеклассных спортивно-оздоровительных занятий   для детей, учителей, родителей;</a:t>
            </a:r>
          </a:p>
          <a:p>
            <a:pPr lvl="0"/>
            <a:r>
              <a:rPr lang="ru-RU" sz="1600" dirty="0"/>
              <a:t>участие в спортивных соревнованиях различного уровня среди образовательных организаций;</a:t>
            </a:r>
          </a:p>
          <a:p>
            <a:pPr lvl="0"/>
            <a:r>
              <a:rPr lang="ru-RU" sz="1600" dirty="0"/>
              <a:t>закрепление и совершенствование умений и навыков, полученных на уроках физической культуры, формирование жизненно необходимых физических качеств;</a:t>
            </a:r>
          </a:p>
          <a:p>
            <a:pPr lvl="0"/>
            <a:r>
              <a:rPr lang="ru-RU" sz="1600" dirty="0"/>
              <a:t>воспитание общественной активности и трудолюбия, творчества и организаторских способностей;</a:t>
            </a:r>
          </a:p>
          <a:p>
            <a:pPr lvl="0"/>
            <a:r>
              <a:rPr lang="ru-RU" sz="1600" dirty="0"/>
              <a:t>привлечение к спортивно-массовой работе в клубе известных спортсменов, ветеранов спорта, родителей учащихся;</a:t>
            </a:r>
          </a:p>
          <a:p>
            <a:pPr lvl="0"/>
            <a:r>
              <a:rPr lang="ru-RU" sz="1600" dirty="0"/>
              <a:t>профилактика таких асоциальных проявлений в детской и  подростковой среде как наркомания, курение, алкоголизм, сексуальная распущенность, выработка потребности в здоровом образе жизни.</a:t>
            </a:r>
          </a:p>
          <a:p>
            <a:endParaRPr lang="ru-RU" sz="1600" dirty="0"/>
          </a:p>
        </p:txBody>
      </p:sp>
      <p:pic>
        <p:nvPicPr>
          <p:cNvPr id="22532" name="Picture 3" descr="D:\Работа\Новая папка\iннгр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229200"/>
            <a:ext cx="1625556" cy="1354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Работа\Новая папка\futbolist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33175" y="5373216"/>
            <a:ext cx="1507267" cy="150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Итоги спартакиады</a:t>
            </a:r>
          </a:p>
        </p:txBody>
      </p:sp>
      <p:pic>
        <p:nvPicPr>
          <p:cNvPr id="2051" name="Picture 3" descr="C:\Users\User\Desktop\фото сорев\IMG_01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2188" y="2924944"/>
            <a:ext cx="4811812" cy="3608859"/>
          </a:xfrm>
          <a:prstGeom prst="rect">
            <a:avLst/>
          </a:prstGeom>
          <a:noFill/>
        </p:spPr>
      </p:pic>
      <p:pic>
        <p:nvPicPr>
          <p:cNvPr id="2052" name="Picture 4" descr="C:\Users\User\Desktop\фото сорев\IMG_01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4990470" cy="3742853"/>
          </a:xfrm>
          <a:prstGeom prst="rect">
            <a:avLst/>
          </a:prstGeom>
          <a:noFill/>
        </p:spPr>
      </p:pic>
      <p:pic>
        <p:nvPicPr>
          <p:cNvPr id="5" name="Picture 2" descr="D:\Работа\Новая папка\futbolist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2750" y="0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432BF-4DE0-405C-B053-5EB24FB4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Работа клуба в летнем оздоровительном лагере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640DA1-1507-4C0D-83AE-67B273E491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1800" dirty="0"/>
              <a:t>1.Марафон здоровья.</a:t>
            </a:r>
          </a:p>
          <a:p>
            <a:r>
              <a:rPr lang="ru-RU" sz="1800" dirty="0"/>
              <a:t>2.Сказочные веселые старты.</a:t>
            </a:r>
          </a:p>
          <a:p>
            <a:r>
              <a:rPr lang="ru-RU" sz="1800" dirty="0"/>
              <a:t>3. «Вызов первых»-спортивные состязания.</a:t>
            </a:r>
          </a:p>
          <a:p>
            <a:r>
              <a:rPr lang="ru-RU" sz="1800" dirty="0"/>
              <a:t>4. «Книга рекордов»-нормы ГТО.</a:t>
            </a:r>
          </a:p>
          <a:p>
            <a:r>
              <a:rPr lang="ru-RU" sz="1800" dirty="0"/>
              <a:t>5.Полоса препятствий</a:t>
            </a:r>
          </a:p>
          <a:p>
            <a:r>
              <a:rPr lang="ru-RU" sz="1800" dirty="0"/>
              <a:t>6.»Спортиный праздник»- лучшая спортивная разминка.</a:t>
            </a:r>
          </a:p>
          <a:p>
            <a:r>
              <a:rPr lang="ru-RU" sz="1800" dirty="0"/>
              <a:t>7. «Богатырские забавы»</a:t>
            </a:r>
          </a:p>
          <a:p>
            <a:r>
              <a:rPr lang="ru-RU" sz="1800" dirty="0"/>
              <a:t>8.Спортивные забеги.</a:t>
            </a:r>
          </a:p>
          <a:p>
            <a:r>
              <a:rPr lang="ru-RU" sz="1800" dirty="0"/>
              <a:t>9. «Гонка за лидером»</a:t>
            </a:r>
          </a:p>
          <a:p>
            <a:r>
              <a:rPr lang="ru-RU" sz="1800" dirty="0"/>
              <a:t>10. Утренняя зарядка.</a:t>
            </a:r>
          </a:p>
          <a:p>
            <a:endParaRPr lang="ru-RU" sz="18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4069C79-A785-47D5-B881-076E66B82E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50" y="2828184"/>
            <a:ext cx="3657600" cy="2055706"/>
          </a:xfrm>
        </p:spPr>
      </p:pic>
    </p:spTree>
    <p:extLst>
      <p:ext uri="{BB962C8B-B14F-4D97-AF65-F5344CB8AC3E}">
        <p14:creationId xmlns:p14="http://schemas.microsoft.com/office/powerpoint/2010/main" val="197891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706090"/>
          </a:xfrm>
        </p:spPr>
        <p:txBody>
          <a:bodyPr>
            <a:normAutofit fontScale="90000"/>
          </a:bodyPr>
          <a:lstStyle/>
          <a:p>
            <a:br>
              <a:rPr lang="ru-RU" sz="2700" b="1" dirty="0"/>
            </a:br>
            <a:r>
              <a:rPr lang="ru-RU" sz="2700" b="1" dirty="0"/>
              <a:t>Итоги городской спартакиады-общее место среди школ в этом 2024-25 учебном году-1 место.</a:t>
            </a:r>
            <a:br>
              <a:rPr lang="ru-RU" sz="4400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8466906" cy="5472608"/>
          </a:xfrm>
        </p:spPr>
        <p:txBody>
          <a:bodyPr/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соревнования: 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1.Осенний кросс-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место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2.Мини-футбол-2 место (младшая группа) кол-во участников -9 человек</a:t>
            </a:r>
          </a:p>
          <a:p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Новатэк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средняя группа 2 место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3.Рождественские старты-1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девочек 5-6 кл-1 место 4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чел,команда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мальчиков 5-6 кл-2 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чел,команда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девочек 7-8 кл.-2 место 5 чел, команда мальчиков 7-8 кл.-2 место 5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чел,команда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девочек 9-11 кл-3 место 7 чел, команда мальчиков 9-11 кл.-2 место -7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чел,всего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кол-во участников -32 человека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4.Лыжные гонки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 место   Призеры: 2 человека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5.Фестиваль ГТО-1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-Призеры и количество участников -12 человек.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6.Президентские состязания-2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 -кол-во призеров:</a:t>
            </a:r>
          </a:p>
          <a:p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Стритбол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место мальчики  (4 человека)    3 место девочки (4 человека)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Теннис – 2 место (8 человек)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шашки – 1 место (6 человек)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7.Легкоатлетическое многоборье- 1 место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8.Эстафета к Дню победы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-Девочки-1 место   Мальчики 2 место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 bwMode="auto">
          <a:xfrm>
            <a:off x="539552" y="260648"/>
            <a:ext cx="8172648" cy="1872207"/>
          </a:xfrm>
        </p:spPr>
        <p:txBody>
          <a:bodyPr vert="horz" wrap="square" lIns="91440" tIns="45720" rIns="91440" bIns="45720" numCol="1" anchorCtr="0" compatLnSpc="1">
            <a:normAutofit fontScale="90000"/>
          </a:bodyPr>
          <a:lstStyle/>
          <a:p>
            <a:pPr algn="ctr"/>
            <a:r>
              <a:rPr lang="ru-RU" altLang="ru-RU" sz="4800" b="1" dirty="0"/>
              <a:t>Здоровье человека – это главная ценность жизни каждого из нас.</a:t>
            </a:r>
            <a:endParaRPr lang="ru-RU" sz="4800" dirty="0">
              <a:solidFill>
                <a:schemeClr val="tx1"/>
              </a:solidFill>
              <a:effectLst/>
            </a:endParaRPr>
          </a:p>
        </p:txBody>
      </p:sp>
      <p:pic>
        <p:nvPicPr>
          <p:cNvPr id="31747" name="Picture 3" descr="D:\Работа\Новая папка\iавпк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88" y="3036888"/>
            <a:ext cx="3643312" cy="38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35100" y="2348880"/>
            <a:ext cx="7499350" cy="3899520"/>
          </a:xfrm>
        </p:spPr>
        <p:txBody>
          <a:bodyPr/>
          <a:lstStyle/>
          <a:p>
            <a:r>
              <a:rPr lang="ru-RU" altLang="ru-RU" b="1" dirty="0"/>
              <a:t>Его нельзя купить ни за какие деньги и ценности. Здоровье перевешивает все остальные блага жизни. </a:t>
            </a:r>
            <a:r>
              <a:rPr lang="ru-RU" altLang="ru-RU" sz="4000" b="1" i="1" dirty="0">
                <a:solidFill>
                  <a:srgbClr val="C00000"/>
                </a:solidFill>
              </a:rPr>
              <a:t>“Здоровый нищий счастливее больного короля” </a:t>
            </a:r>
            <a:r>
              <a:rPr lang="ru-RU" altLang="ru-RU" dirty="0"/>
              <a:t>(цитата Шопенгауэра).</a:t>
            </a:r>
          </a:p>
          <a:p>
            <a:endParaRPr lang="ru-RU" dirty="0"/>
          </a:p>
        </p:txBody>
      </p:sp>
      <p:pic>
        <p:nvPicPr>
          <p:cNvPr id="6" name="Picture 2" descr="D:\Работа\Новая папка\futbolist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81127"/>
            <a:ext cx="2227113" cy="22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ФУНКЦИИ КЛУБА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539552" y="1196752"/>
            <a:ext cx="8394898" cy="5051648"/>
          </a:xfrm>
        </p:spPr>
        <p:txBody>
          <a:bodyPr/>
          <a:lstStyle/>
          <a:p>
            <a:r>
              <a:rPr lang="ru-RU" dirty="0"/>
              <a:t> </a:t>
            </a:r>
            <a:r>
              <a:rPr lang="ru-RU" sz="2000" b="1" dirty="0"/>
              <a:t>Основными функциями школьного спортивного клуба МБОУ СОШ № 7 являются:</a:t>
            </a:r>
          </a:p>
          <a:p>
            <a:pPr lvl="0"/>
            <a:r>
              <a:rPr lang="ru-RU" sz="2000" b="1" dirty="0"/>
              <a:t>обеспечение систематического проведения внеклассных физкультурно-спортивных мероприятий с учащимися;</a:t>
            </a:r>
          </a:p>
          <a:p>
            <a:pPr lvl="0"/>
            <a:r>
              <a:rPr lang="ru-RU" sz="2000" b="1" dirty="0"/>
              <a:t>проведение общешкольных соревнований, товарищеских спортивных встреч между классами и другими школами;</a:t>
            </a:r>
          </a:p>
          <a:p>
            <a:pPr lvl="0"/>
            <a:r>
              <a:rPr lang="ru-RU" sz="2000" b="1" dirty="0"/>
              <a:t>организация участия в соревнованиях, проводимых в городе, регионе;</a:t>
            </a:r>
          </a:p>
          <a:p>
            <a:pPr lvl="0"/>
            <a:r>
              <a:rPr lang="ru-RU" sz="2000" b="1" dirty="0"/>
              <a:t> организация постоянно действующих спортивных секций и групп общей физической подготовки для учащихся, спортивных праздников;</a:t>
            </a:r>
          </a:p>
          <a:p>
            <a:pPr lvl="0"/>
            <a:r>
              <a:rPr lang="ru-RU" sz="2000" b="1" dirty="0"/>
              <a:t>проведение мероприятий по широкой пропаганде здорового образа жизни.</a:t>
            </a:r>
          </a:p>
          <a:p>
            <a:endParaRPr lang="ru-RU" dirty="0"/>
          </a:p>
        </p:txBody>
      </p:sp>
      <p:pic>
        <p:nvPicPr>
          <p:cNvPr id="5" name="Picture 3" descr="D:\Работа\Новая папка\п.jpe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941168"/>
            <a:ext cx="1916832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Материально-техническое обеспечение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dirty="0"/>
              <a:t>Спортивный зал оборудован таким образом, чтобы в нем можно было с наибольшей эффективностью осуществлять обучение школьников, имея в виду не только базовый уровень образования, углубленное изучение курса, но и физическое совершенство обучающихся. </a:t>
            </a:r>
            <a:r>
              <a:rPr lang="en-US" sz="1800" b="1" dirty="0"/>
              <a:t>Разработан Паспорт кабинета. </a:t>
            </a:r>
            <a:r>
              <a:rPr lang="ru-RU" sz="1800" b="1" dirty="0"/>
              <a:t>Есть компьютер. Уделяю  время содержанию кабинета в надлежащем виде, накоплению методического и дидактического материала. (Комплексы упражнений  для специальной и подготовительной группы, комплекс упражнений по разным видам спорта, карточки) В кабинете есть небольшая библиотека (методическая литература,  материал для подготовки к олимпиадам, презентации. Спортивный инвентарь: (лыжи, лыжные ботинки, лыжные палки, мячи, гимнастические стенки, гимнастические </a:t>
            </a:r>
            <a:r>
              <a:rPr lang="ru-RU" sz="1800" b="1" err="1"/>
              <a:t>маты</a:t>
            </a:r>
            <a:r>
              <a:rPr lang="ru-RU" sz="1800" b="1"/>
              <a:t>, бревно</a:t>
            </a:r>
            <a:r>
              <a:rPr lang="ru-RU" sz="1800" b="1" dirty="0"/>
              <a:t>, перекладина, скакалки, кегли, гранаты, гантели).</a:t>
            </a:r>
          </a:p>
          <a:p>
            <a:r>
              <a:rPr lang="ru-RU" sz="1800" b="1" dirty="0"/>
              <a:t>    </a:t>
            </a:r>
            <a:r>
              <a:rPr lang="ru-RU" sz="1800" b="1" i="1" dirty="0"/>
              <a:t>  	</a:t>
            </a:r>
            <a:endParaRPr lang="ru-RU" sz="18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normAutofit fontScale="90000"/>
          </a:bodyPr>
          <a:lstStyle/>
          <a:p>
            <a:pPr algn="ctr"/>
            <a:br>
              <a:rPr lang="ru-RU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effectLst/>
              </a:rPr>
              <a:t>ОТЧЕТНОСТЬ ДЕЯТЕЛЬНОСТИ СПОРТИВНОГО КЛУБА</a:t>
            </a:r>
            <a:br>
              <a:rPr lang="ru-RU" sz="3600" dirty="0">
                <a:effectLst/>
              </a:rPr>
            </a:br>
            <a:endParaRPr lang="ru-RU" sz="36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b="1" dirty="0"/>
              <a:t>В спортивном клубе ведется следующая документация:</a:t>
            </a:r>
          </a:p>
          <a:p>
            <a:pPr lvl="0"/>
            <a:r>
              <a:rPr lang="ru-RU" sz="2000" b="1" dirty="0"/>
              <a:t>план работы клуба на учебный год;</a:t>
            </a:r>
          </a:p>
          <a:p>
            <a:pPr lvl="0"/>
            <a:r>
              <a:rPr lang="ru-RU" sz="2000" b="1" dirty="0"/>
              <a:t>журнал учета занятий в спортивных секциях и группах;</a:t>
            </a:r>
          </a:p>
          <a:p>
            <a:pPr lvl="0"/>
            <a:r>
              <a:rPr lang="ru-RU" sz="2000" b="1" dirty="0"/>
              <a:t>программы, учебные планы, расписание занятий спортивных секций;</a:t>
            </a:r>
          </a:p>
          <a:p>
            <a:pPr lvl="0"/>
            <a:r>
              <a:rPr lang="ru-RU" sz="2000" b="1" dirty="0"/>
              <a:t>положения о проводимых соревнованиях;</a:t>
            </a:r>
          </a:p>
          <a:p>
            <a:pPr lvl="0"/>
            <a:r>
              <a:rPr lang="ru-RU" sz="2000" b="1" dirty="0"/>
              <a:t>фотоотчеты о проводимых мероприятиях.</a:t>
            </a:r>
          </a:p>
          <a:p>
            <a:endParaRPr lang="ru-RU" dirty="0"/>
          </a:p>
        </p:txBody>
      </p:sp>
      <p:pic>
        <p:nvPicPr>
          <p:cNvPr id="26627" name="Picture 3" descr="D:\Работа\Новая папка\file_186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572000"/>
            <a:ext cx="36163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Работа\Новая папка\futbolist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9193" y="4499234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322890" cy="1714202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 </a:t>
            </a:r>
            <a:br>
              <a:rPr lang="ru-RU" dirty="0">
                <a:effectLst/>
              </a:rPr>
            </a:br>
            <a:r>
              <a:rPr lang="ru-RU" b="1" dirty="0">
                <a:effectLst/>
              </a:rPr>
              <a:t>Расписание-сетка спортивных секций на базе МБОУ СОШ №7 на 2024-25 учебный год</a:t>
            </a:r>
            <a:br>
              <a:rPr lang="ru-RU" dirty="0">
                <a:effectLst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789980" y="2202702"/>
          <a:ext cx="8322890" cy="3746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0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5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96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69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97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50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36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094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49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Название секций</a:t>
                      </a:r>
                      <a:endParaRPr lang="ru-RU" sz="9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Ответственный</a:t>
                      </a:r>
                      <a:endParaRPr lang="ru-RU" sz="9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Понедельник</a:t>
                      </a:r>
                      <a:endParaRPr lang="ru-RU" sz="9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Вторник</a:t>
                      </a:r>
                      <a:endParaRPr lang="ru-RU" sz="9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Среда</a:t>
                      </a:r>
                      <a:endParaRPr lang="ru-RU" sz="9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Четверг</a:t>
                      </a:r>
                      <a:endParaRPr lang="ru-RU" sz="9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Пятница</a:t>
                      </a:r>
                      <a:endParaRPr lang="ru-RU" sz="9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Суббота</a:t>
                      </a:r>
                      <a:endParaRPr lang="ru-RU" sz="9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Баскетбол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Берзина Е.П</a:t>
                      </a:r>
                      <a:endParaRPr lang="ru-RU" sz="9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14.30-15.50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15.50-17.10 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ВОЛЕЙБОЛ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effectLst/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Громова И.В.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14.30-15.50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14.30-17.50</a:t>
                      </a: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Пионербол 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Лебедева Ю.Н.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14.30-17.50 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14.00-15.20 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12.00-13.00</a:t>
                      </a:r>
                      <a:endParaRPr lang="ru-RU" sz="9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Бадминтон</a:t>
                      </a:r>
                      <a:endParaRPr lang="ru-RU" sz="9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Кожанов А.В.</a:t>
                      </a:r>
                      <a:endParaRPr lang="ru-RU" sz="9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00" dirty="0">
                          <a:effectLst/>
                        </a:rPr>
                        <a:t>17.30-19.00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17.30-19.00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00" dirty="0">
                          <a:effectLst/>
                        </a:rPr>
                        <a:t>17.30-19.00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17.30-19.00</a:t>
                      </a: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17.30-19.00</a:t>
                      </a:r>
                      <a:endParaRPr lang="ru-RU" sz="9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900" dirty="0">
                          <a:effectLst/>
                        </a:rPr>
                        <a:t>12.00-13.30</a:t>
                      </a:r>
                      <a:endParaRPr lang="ru-RU" sz="8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3952" marR="5395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35100" y="2206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825190"/>
          </a:xfrm>
        </p:spPr>
        <p:txBody>
          <a:bodyPr/>
          <a:lstStyle/>
          <a:p>
            <a:pPr algn="ctr"/>
            <a:r>
              <a:rPr lang="ru-RU" dirty="0"/>
              <a:t>Баскетбол</a:t>
            </a:r>
          </a:p>
        </p:txBody>
      </p:sp>
      <p:pic>
        <p:nvPicPr>
          <p:cNvPr id="6" name="Picture 3" descr="D:\Работа\Новая папка\file_186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7552" y="1517685"/>
            <a:ext cx="2690584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505" y="1735581"/>
            <a:ext cx="5088566" cy="3816424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07570"/>
            <a:ext cx="4649720" cy="348729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br>
              <a:rPr lang="ru-RU" b="1" dirty="0">
                <a:effectLst/>
              </a:rPr>
            </a:br>
            <a:r>
              <a:rPr lang="ru-RU" b="1" dirty="0">
                <a:effectLst/>
              </a:rPr>
              <a:t>«Общая физическая подготовка»</a:t>
            </a:r>
            <a:br>
              <a:rPr lang="ru-RU" dirty="0">
                <a:effectLst/>
              </a:rPr>
            </a:br>
            <a:endParaRPr lang="ru-RU" dirty="0"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 descr="E:\Фото\Фото спорт\SAM_10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691" y="2484436"/>
            <a:ext cx="4331759" cy="324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Работа\Новая папка\futbolist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2750" y="4476750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912" y="2049460"/>
            <a:ext cx="5049163" cy="3786872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8673EAAC7DDBC4B9757EE8CBEAA0AF1" ma:contentTypeVersion="49" ma:contentTypeDescription="Создание документа." ma:contentTypeScope="" ma:versionID="bbf6a437e711dea5bca3e36da9c8eaa8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644226da6f114a0b9638dd6372d57a1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1D63956-BD3D-409A-A8CD-B7056C9E063C}"/>
</file>

<file path=customXml/itemProps2.xml><?xml version="1.0" encoding="utf-8"?>
<ds:datastoreItem xmlns:ds="http://schemas.openxmlformats.org/officeDocument/2006/customXml" ds:itemID="{23BB5E9D-EE46-4FA5-8D26-FE872CA472F4}"/>
</file>

<file path=customXml/itemProps3.xml><?xml version="1.0" encoding="utf-8"?>
<ds:datastoreItem xmlns:ds="http://schemas.openxmlformats.org/officeDocument/2006/customXml" ds:itemID="{DF23F83B-FD67-439E-98BA-E17159AA6DB9}"/>
</file>

<file path=customXml/itemProps4.xml><?xml version="1.0" encoding="utf-8"?>
<ds:datastoreItem xmlns:ds="http://schemas.openxmlformats.org/officeDocument/2006/customXml" ds:itemID="{BEE9F04C-8211-4505-A7EA-A7A955F1F038}"/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13</TotalTime>
  <Words>962</Words>
  <Application>Microsoft Office PowerPoint</Application>
  <PresentationFormat>Экран (4:3)</PresentationFormat>
  <Paragraphs>129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Calibri</vt:lpstr>
      <vt:lpstr>Corbel</vt:lpstr>
      <vt:lpstr>Gill Sans MT</vt:lpstr>
      <vt:lpstr>Times New Roman</vt:lpstr>
      <vt:lpstr>Verdana</vt:lpstr>
      <vt:lpstr>Wingdings 2</vt:lpstr>
      <vt:lpstr>Солнцестояние</vt:lpstr>
      <vt:lpstr>Школьный спортивный клуб «Здоровое поколение» </vt:lpstr>
      <vt:lpstr>ЦЕЛь СПОРТИВНОГО КЛУБА </vt:lpstr>
      <vt:lpstr> Основными задачами деятельности спортивного клуба являются: </vt:lpstr>
      <vt:lpstr>ФУНКЦИИ КЛУБА</vt:lpstr>
      <vt:lpstr>Материально-техническое обеспечение</vt:lpstr>
      <vt:lpstr> ОТЧЕТНОСТЬ ДЕЯТЕЛЬНОСТИ СПОРТИВНОГО КЛУБА </vt:lpstr>
      <vt:lpstr>  Расписание-сетка спортивных секций на базе МБОУ СОШ №7 на 2024-25 учебный год </vt:lpstr>
      <vt:lpstr>Баскетбол</vt:lpstr>
      <vt:lpstr> «Общая физическая подготовка» </vt:lpstr>
      <vt:lpstr>Волейбол</vt:lpstr>
      <vt:lpstr>  «Юный лыжник» </vt:lpstr>
      <vt:lpstr>Богатырские забавы</vt:lpstr>
      <vt:lpstr>Рождественские  старты</vt:lpstr>
      <vt:lpstr>Шорт-трек</vt:lpstr>
      <vt:lpstr>Бадминтон</vt:lpstr>
      <vt:lpstr> Внеклассные спортивно-оздоровительные занятия   для детей, учителей, родителей (проведенные) </vt:lpstr>
      <vt:lpstr>Туристический поход</vt:lpstr>
      <vt:lpstr>«Папа, мама, я –спортивная семья»</vt:lpstr>
      <vt:lpstr>«День здоровья-вспомним  ГТО» мероприятие с учителями</vt:lpstr>
      <vt:lpstr>Соревнования между классами</vt:lpstr>
      <vt:lpstr>Гонка за лидером среди 8 классов</vt:lpstr>
      <vt:lpstr>Гонка за лидером 1-4 классы</vt:lpstr>
      <vt:lpstr>Мини-футбол</vt:lpstr>
      <vt:lpstr>Веселые старты</vt:lpstr>
      <vt:lpstr>Комический мини-футбол (дети против родителей)</vt:lpstr>
      <vt:lpstr>Семейные лыжные гонки</vt:lpstr>
      <vt:lpstr>Новогодние веселые старты</vt:lpstr>
      <vt:lpstr>Движение первых</vt:lpstr>
      <vt:lpstr>Зарница (г.Кострома)</vt:lpstr>
      <vt:lpstr>Итоги спартакиады</vt:lpstr>
      <vt:lpstr>Работа клуба в летнем оздоровительном лагере</vt:lpstr>
      <vt:lpstr> Итоги городской спартакиады-общее место среди школ в этом 2024-25 учебном году-1 место. </vt:lpstr>
      <vt:lpstr>Здоровье человека – это главная ценность жизни каждого из нас.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поведения и техники безопасности для учащихся на уроках физической культуры</dc:title>
  <dc:creator>J</dc:creator>
  <cp:lastModifiedBy>Ирина Громова</cp:lastModifiedBy>
  <cp:revision>43</cp:revision>
  <dcterms:created xsi:type="dcterms:W3CDTF">2013-09-13T22:09:00Z</dcterms:created>
  <dcterms:modified xsi:type="dcterms:W3CDTF">2025-07-24T05:41:08Z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19B890D8F0EC4AF1884702F7B343E6A6</vt:lpwstr>
  </property>
  <property fmtid="{D5CDD505-2E9C-101B-9397-08002B2CF9AE}" pid="3" name="KSOProductBuildVer">
    <vt:lpwstr>1033-11.2.0.11536</vt:lpwstr>
  </property>
  <property fmtid="{D5CDD505-2E9C-101B-9397-08002B2CF9AE}" pid="4" name="ContentTypeId">
    <vt:lpwstr>0x010100C8673EAAC7DDBC4B9757EE8CBEAA0AF1</vt:lpwstr>
  </property>
</Properties>
</file>