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40" r:id="rId1"/>
  </p:sldMasterIdLst>
  <p:notesMasterIdLst>
    <p:notesMasterId r:id="rId34"/>
  </p:notesMasterIdLst>
  <p:sldIdLst>
    <p:sldId id="256" r:id="rId2"/>
    <p:sldId id="278" r:id="rId3"/>
    <p:sldId id="279" r:id="rId4"/>
    <p:sldId id="280" r:id="rId5"/>
    <p:sldId id="281" r:id="rId6"/>
    <p:sldId id="282" r:id="rId7"/>
    <p:sldId id="283" r:id="rId8"/>
    <p:sldId id="284" r:id="rId9"/>
    <p:sldId id="285" r:id="rId10"/>
    <p:sldId id="286" r:id="rId11"/>
    <p:sldId id="287" r:id="rId12"/>
    <p:sldId id="288" r:id="rId13"/>
    <p:sldId id="289" r:id="rId14"/>
    <p:sldId id="290" r:id="rId15"/>
    <p:sldId id="291" r:id="rId16"/>
    <p:sldId id="292" r:id="rId17"/>
    <p:sldId id="293" r:id="rId18"/>
    <p:sldId id="294" r:id="rId19"/>
    <p:sldId id="295" r:id="rId20"/>
    <p:sldId id="296" r:id="rId21"/>
    <p:sldId id="297" r:id="rId22"/>
    <p:sldId id="298" r:id="rId23"/>
    <p:sldId id="299" r:id="rId24"/>
    <p:sldId id="300" r:id="rId25"/>
    <p:sldId id="301" r:id="rId26"/>
    <p:sldId id="302" r:id="rId27"/>
    <p:sldId id="303" r:id="rId28"/>
    <p:sldId id="304" r:id="rId29"/>
    <p:sldId id="305" r:id="rId30"/>
    <p:sldId id="306" r:id="rId31"/>
    <p:sldId id="307" r:id="rId32"/>
    <p:sldId id="266" r:id="rId33"/>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55" autoAdjust="0"/>
    <p:restoredTop sz="86325" autoAdjust="0"/>
  </p:normalViewPr>
  <p:slideViewPr>
    <p:cSldViewPr>
      <p:cViewPr varScale="1">
        <p:scale>
          <a:sx n="97" d="100"/>
          <a:sy n="97" d="100"/>
        </p:scale>
        <p:origin x="-1278" y="-90"/>
      </p:cViewPr>
      <p:guideLst>
        <p:guide orient="horz" pos="2160"/>
        <p:guide pos="2880"/>
      </p:guideLst>
    </p:cSldViewPr>
  </p:slideViewPr>
  <p:outlineViewPr>
    <p:cViewPr>
      <p:scale>
        <a:sx n="33" d="100"/>
        <a:sy n="33" d="100"/>
      </p:scale>
      <p:origin x="264" y="31912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1.xml"/><Relationship Id="rId21" Type="http://schemas.openxmlformats.org/officeDocument/2006/relationships/slide" Target="slides/slide20.xml"/><Relationship Id="rId34" Type="http://schemas.openxmlformats.org/officeDocument/2006/relationships/notesMaster" Target="notesMasters/notesMaster1.xml"/><Relationship Id="rId42" Type="http://schemas.openxmlformats.org/officeDocument/2006/relationships/customXml" Target="../customXml/item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A6AD37-AFDD-42FB-9320-3FB1B08FD92A}" type="datetimeFigureOut">
              <a:rPr lang="ru-RU" smtClean="0"/>
              <a:pPr/>
              <a:t>03.01.2014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C69BA3-E074-40AC-873A-AC24911E90B7}" type="slidenum">
              <a:rPr lang="ru-RU" smtClean="0"/>
              <a:pPr/>
              <a:t>‹#›</a:t>
            </a:fld>
            <a:endParaRPr lang="ru-RU"/>
          </a:p>
        </p:txBody>
      </p:sp>
    </p:spTree>
    <p:extLst>
      <p:ext uri="{BB962C8B-B14F-4D97-AF65-F5344CB8AC3E}">
        <p14:creationId xmlns:p14="http://schemas.microsoft.com/office/powerpoint/2010/main" xmlns="" val="168849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5947D2F6-A2FF-4829-B600-46AC91FDEB4D}" type="datetime1">
              <a:rPr lang="en-US" smtClean="0"/>
              <a:pPr/>
              <a:t>1/3/2014</a:t>
            </a:fld>
            <a:endParaRPr lang="en-US"/>
          </a:p>
        </p:txBody>
      </p:sp>
      <p:sp>
        <p:nvSpPr>
          <p:cNvPr id="17" name="Нижний колонтитул 16"/>
          <p:cNvSpPr>
            <a:spLocks noGrp="1"/>
          </p:cNvSpPr>
          <p:nvPr>
            <p:ph type="ftr" sz="quarter" idx="11"/>
          </p:nvPr>
        </p:nvSpPr>
        <p:spPr/>
        <p:txBody>
          <a:bodyPr/>
          <a:lstStyle/>
          <a:p>
            <a:endParaRPr lang="en-US"/>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483448D-3A78-4528-A469-B745A65DA480}" type="slidenum">
              <a:rPr lang="en-US" smtClean="0"/>
              <a:pPr/>
              <a:t>‹#›</a:t>
            </a:fld>
            <a:endParaRPr lang="en-US"/>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FF58BFB-5E1D-4E56-B08B-AEF825D00168}" type="datetime1">
              <a:rPr lang="en-US" smtClean="0"/>
              <a:pPr/>
              <a:t>1/3/2014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A483448D-3A78-4528-A469-B745A65DA480}" type="slidenum">
              <a:rPr lang="en-US" smtClean="0"/>
              <a:pPr/>
              <a:t>‹#›</a:t>
            </a:fld>
            <a:endParaRPr lang="en-US"/>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11459AE-9A25-4361-8FB6-8161154B8157}" type="datetime1">
              <a:rPr lang="en-US" smtClean="0"/>
              <a:pPr/>
              <a:t>1/3/2014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E963BB3F-6E8E-43C0-92CF-63937B2327B3}" type="datetime1">
              <a:rPr lang="en-US" smtClean="0"/>
              <a:pPr/>
              <a:t>1/3/2014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a:xfrm>
            <a:off x="4361688" y="1026372"/>
            <a:ext cx="457200" cy="441325"/>
          </a:xfrm>
        </p:spPr>
        <p:txBody>
          <a:bodyPr/>
          <a:lstStyle/>
          <a:p>
            <a:fld id="{A483448D-3A78-4528-A469-B745A65DA480}" type="slidenum">
              <a:rPr lang="en-US" smtClean="0"/>
              <a:pPr/>
              <a:t>‹#›</a:t>
            </a:fld>
            <a:endParaRPr lang="en-US"/>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en-US"/>
          </a:p>
        </p:txBody>
      </p:sp>
      <p:sp>
        <p:nvSpPr>
          <p:cNvPr id="4" name="Дата 3"/>
          <p:cNvSpPr>
            <a:spLocks noGrp="1"/>
          </p:cNvSpPr>
          <p:nvPr>
            <p:ph type="dt" sz="half" idx="10"/>
          </p:nvPr>
        </p:nvSpPr>
        <p:spPr/>
        <p:txBody>
          <a:bodyPr/>
          <a:lstStyle/>
          <a:p>
            <a:fld id="{2E009F81-4385-4BC2-8638-AD86F8B7149A}" type="datetime1">
              <a:rPr lang="en-US" smtClean="0"/>
              <a:pPr/>
              <a:t>1/3/2014</a:t>
            </a:fld>
            <a:endParaRPr lang="en-US"/>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483448D-3A78-4528-A469-B745A65DA480}" type="slidenum">
              <a:rPr lang="en-US" smtClean="0"/>
              <a:pPr/>
              <a:t>‹#›</a:t>
            </a:fld>
            <a:endParaRPr lang="en-US"/>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9F7FB6BC-91EB-4B36-8BFC-E944D0FB20CB}" type="datetime1">
              <a:rPr lang="en-US" smtClean="0"/>
              <a:pPr/>
              <a:t>1/3/2014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2CDA20A4-BD0C-4062-8C3D-51D806EDDDE1}" type="datetime1">
              <a:rPr lang="en-US" smtClean="0"/>
              <a:pPr/>
              <a:t>1/3/2014</a:t>
            </a:fld>
            <a:endParaRPr lang="en-US"/>
          </a:p>
        </p:txBody>
      </p:sp>
      <p:sp>
        <p:nvSpPr>
          <p:cNvPr id="8" name="Нижний колонтитул 7"/>
          <p:cNvSpPr>
            <a:spLocks noGrp="1"/>
          </p:cNvSpPr>
          <p:nvPr>
            <p:ph type="ftr" sz="quarter" idx="11"/>
          </p:nvPr>
        </p:nvSpPr>
        <p:spPr>
          <a:xfrm>
            <a:off x="304800" y="6409944"/>
            <a:ext cx="3581400" cy="365760"/>
          </a:xfrm>
        </p:spPr>
        <p:txBody>
          <a:bodyPr/>
          <a:lstStyle/>
          <a:p>
            <a:endParaRPr lang="en-US"/>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A483448D-3A78-4528-A469-B745A65DA480}" type="slidenum">
              <a:rPr lang="en-US" smtClean="0"/>
              <a:pPr/>
              <a:t>‹#›</a:t>
            </a:fld>
            <a:endParaRPr lang="en-US"/>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91B4C89A-885E-49A9-A1DE-EF1BEDD039BA}" type="datetime1">
              <a:rPr lang="en-US" smtClean="0"/>
              <a:pPr/>
              <a:t>1/3/2014</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a:xfrm>
            <a:off x="4343400" y="1036020"/>
            <a:ext cx="457200" cy="441325"/>
          </a:xfrm>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5B936914-7A15-4814-BAD2-3D71326390CE}" type="datetime1">
              <a:rPr lang="en-US" smtClean="0"/>
              <a:pPr/>
              <a:t>1/3/2014</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483448D-3A78-4528-A469-B745A65DA480}" type="slidenum">
              <a:rPr lang="en-US" smtClean="0"/>
              <a:pPr/>
              <a:t>‹#›</a:t>
            </a:fld>
            <a:endParaRPr lang="en-US"/>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31825925-54F7-493A-86A3-52AECC35A9DE}" type="datetime1">
              <a:rPr lang="en-US" smtClean="0"/>
              <a:pPr/>
              <a:t>1/3/2014</a:t>
            </a:fld>
            <a:endParaRPr lang="en-US"/>
          </a:p>
        </p:txBody>
      </p:sp>
      <p:sp>
        <p:nvSpPr>
          <p:cNvPr id="6" name="Нижний колонтитул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A483448D-3A78-4528-A469-B745A65DA480}" type="slidenum">
              <a:rPr lang="en-US" smtClean="0"/>
              <a:pPr/>
              <a:t>‹#›</a:t>
            </a:fld>
            <a:endParaRPr lang="en-US"/>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9E7CE4A3-311F-4A79-B4D0-5EDDE8C73CF5}" type="datetime1">
              <a:rPr lang="en-US" smtClean="0"/>
              <a:pPr/>
              <a:t>1/3/2014</a:t>
            </a:fld>
            <a:endParaRPr lang="en-US"/>
          </a:p>
        </p:txBody>
      </p:sp>
      <p:sp>
        <p:nvSpPr>
          <p:cNvPr id="6" name="Нижний колонтитул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0CDDA15-0F14-4861-BBA3-F6B59CC6D562}" type="datetime1">
              <a:rPr lang="en-US" smtClean="0"/>
              <a:pPr/>
              <a:t>1/3/2014</a:t>
            </a:fld>
            <a:endParaRPr lang="en-US"/>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483448D-3A78-4528-A469-B745A65DA480}" type="slidenum">
              <a:rPr lang="en-US" smtClean="0"/>
              <a:pPr/>
              <a:t>‹#›</a:t>
            </a:fld>
            <a:endParaRPr lang="en-US"/>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09600" y="2819400"/>
            <a:ext cx="8001000" cy="3276600"/>
          </a:xfrm>
        </p:spPr>
        <p:txBody>
          <a:bodyPr>
            <a:normAutofit lnSpcReduction="10000"/>
          </a:bodyPr>
          <a:lstStyle/>
          <a:p>
            <a:endParaRPr lang="en-US" sz="1000" dirty="0" smtClean="0"/>
          </a:p>
          <a:p>
            <a:r>
              <a:rPr lang="ru-RU" sz="1400" b="0" dirty="0" smtClean="0">
                <a:latin typeface="Times New Roman" pitchFamily="18" charset="0"/>
                <a:cs typeface="Times New Roman" pitchFamily="18" charset="0"/>
              </a:rPr>
              <a:t>Практический </a:t>
            </a:r>
            <a:r>
              <a:rPr lang="ru-RU" sz="1400" b="0" dirty="0">
                <a:latin typeface="Times New Roman" pitchFamily="18" charset="0"/>
                <a:cs typeface="Times New Roman" pitchFamily="18" charset="0"/>
              </a:rPr>
              <a:t>семинар </a:t>
            </a:r>
            <a:endParaRPr lang="en-US" sz="1400" b="0" dirty="0" smtClean="0">
              <a:latin typeface="Times New Roman" pitchFamily="18" charset="0"/>
              <a:cs typeface="Times New Roman" pitchFamily="18" charset="0"/>
            </a:endParaRPr>
          </a:p>
          <a:p>
            <a:r>
              <a:rPr lang="ru-RU" sz="1800" dirty="0" smtClean="0">
                <a:latin typeface="Times New Roman" pitchFamily="18" charset="0"/>
                <a:cs typeface="Times New Roman" pitchFamily="18" charset="0"/>
              </a:rPr>
              <a:t>«</a:t>
            </a:r>
            <a:r>
              <a:rPr lang="ru-RU" sz="1800" dirty="0">
                <a:latin typeface="Times New Roman" pitchFamily="18" charset="0"/>
                <a:cs typeface="Times New Roman" pitchFamily="18" charset="0"/>
              </a:rPr>
              <a:t>ЭФФЕКТИВНЫЙ КОНТРАКТ </a:t>
            </a:r>
            <a:endParaRPr lang="en-US" sz="18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с </a:t>
            </a:r>
            <a:r>
              <a:rPr lang="ru-RU" sz="1400" dirty="0">
                <a:latin typeface="Times New Roman" pitchFamily="18" charset="0"/>
                <a:cs typeface="Times New Roman" pitchFamily="18" charset="0"/>
              </a:rPr>
              <a:t>работником государственного </a:t>
            </a:r>
            <a:endParaRPr lang="en-US"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a:t>
            </a:r>
            <a:r>
              <a:rPr lang="ru-RU" sz="1400" dirty="0">
                <a:latin typeface="Times New Roman" pitchFamily="18" charset="0"/>
                <a:cs typeface="Times New Roman" pitchFamily="18" charset="0"/>
              </a:rPr>
              <a:t>муниципального) учреждения: </a:t>
            </a:r>
          </a:p>
          <a:p>
            <a:r>
              <a:rPr lang="ru-RU" sz="1400" dirty="0">
                <a:latin typeface="Times New Roman" pitchFamily="18" charset="0"/>
                <a:cs typeface="Times New Roman" pitchFamily="18" charset="0"/>
              </a:rPr>
              <a:t>юридические требования к форме и содержанию. Правовые аспекты реализации </a:t>
            </a:r>
          </a:p>
          <a:p>
            <a:r>
              <a:rPr lang="ru-RU" sz="1400" dirty="0">
                <a:latin typeface="Times New Roman" pitchFamily="18" charset="0"/>
                <a:cs typeface="Times New Roman" pitchFamily="18" charset="0"/>
              </a:rPr>
              <a:t>Программы совершенствования систем оплаты труда </a:t>
            </a:r>
          </a:p>
          <a:p>
            <a:r>
              <a:rPr lang="ru-RU" sz="1400" dirty="0">
                <a:latin typeface="Times New Roman" pitchFamily="18" charset="0"/>
                <a:cs typeface="Times New Roman" pitchFamily="18" charset="0"/>
              </a:rPr>
              <a:t>в государственных (муниципальных) учреждениях» </a:t>
            </a:r>
          </a:p>
          <a:p>
            <a:pPr algn="r"/>
            <a:endParaRPr lang="en-US" sz="1000" dirty="0" smtClean="0"/>
          </a:p>
          <a:p>
            <a:pPr algn="r"/>
            <a:r>
              <a:rPr lang="ru-RU" sz="1000" dirty="0" smtClean="0"/>
              <a:t>А</a:t>
            </a:r>
            <a:r>
              <a:rPr lang="ru-RU" sz="1000" cap="none" dirty="0" smtClean="0"/>
              <a:t>втор</a:t>
            </a:r>
            <a:r>
              <a:rPr lang="ru-RU" sz="1000" dirty="0"/>
              <a:t>: </a:t>
            </a:r>
            <a:r>
              <a:rPr lang="ru-RU" sz="1000" cap="none" dirty="0"/>
              <a:t>Д.Л</a:t>
            </a:r>
            <a:r>
              <a:rPr lang="ru-RU" sz="1000" dirty="0"/>
              <a:t>. Кузнецов,</a:t>
            </a:r>
          </a:p>
          <a:p>
            <a:pPr algn="r"/>
            <a:r>
              <a:rPr lang="ru-RU" sz="1000" cap="none" dirty="0"/>
              <a:t>директор Высшей школы юриспруденции</a:t>
            </a:r>
          </a:p>
          <a:p>
            <a:pPr algn="r"/>
            <a:r>
              <a:rPr lang="ru-RU" sz="1000" cap="none" dirty="0"/>
              <a:t> НИУ ВШЭ</a:t>
            </a:r>
          </a:p>
          <a:p>
            <a:pPr algn="ctr"/>
            <a:endParaRPr lang="en-US" sz="1000" b="1" dirty="0" smtClean="0">
              <a:latin typeface="Times New Roman" pitchFamily="18" charset="0"/>
              <a:cs typeface="Times New Roman" pitchFamily="18" charset="0"/>
            </a:endParaRPr>
          </a:p>
          <a:p>
            <a:pPr algn="ctr"/>
            <a:r>
              <a:rPr lang="en-US" sz="1000" dirty="0" smtClean="0">
                <a:latin typeface="Times New Roman" pitchFamily="18" charset="0"/>
                <a:cs typeface="Times New Roman" pitchFamily="18" charset="0"/>
              </a:rPr>
              <a:t>2013</a:t>
            </a:r>
            <a:endParaRPr lang="ru-RU" sz="1000" b="1" dirty="0">
              <a:latin typeface="Times New Roman" pitchFamily="18" charset="0"/>
              <a:cs typeface="Times New Roman" pitchFamily="18" charset="0"/>
            </a:endParaRPr>
          </a:p>
        </p:txBody>
      </p:sp>
      <p:sp>
        <p:nvSpPr>
          <p:cNvPr id="2" name="Заголовок 1"/>
          <p:cNvSpPr>
            <a:spLocks noGrp="1"/>
          </p:cNvSpPr>
          <p:nvPr>
            <p:ph type="ctrTitle"/>
          </p:nvPr>
        </p:nvSpPr>
        <p:spPr>
          <a:xfrm>
            <a:off x="762000" y="304800"/>
            <a:ext cx="7772400" cy="1676400"/>
          </a:xfrm>
        </p:spPr>
        <p:txBody>
          <a:bodyPr>
            <a:normAutofit fontScale="90000"/>
          </a:bodyPr>
          <a:lstStyle/>
          <a:p>
            <a:pPr algn="ctr"/>
            <a:r>
              <a:rPr lang="ru-RU" sz="2200" dirty="0" smtClean="0"/>
              <a:t>Федеральное государственное автономное образовательное учреждение высшего профессионального образования </a:t>
            </a:r>
            <a:br>
              <a:rPr lang="ru-RU" sz="2200" dirty="0" smtClean="0"/>
            </a:br>
            <a:r>
              <a:rPr lang="ru-RU" sz="2200" dirty="0" smtClean="0"/>
              <a:t>«Национальный исследовательский университет </a:t>
            </a:r>
            <a:br>
              <a:rPr lang="ru-RU" sz="2200" dirty="0" smtClean="0"/>
            </a:br>
            <a:r>
              <a:rPr lang="ru-RU" sz="2200" dirty="0" smtClean="0"/>
              <a:t>«Высшая школа экономики»</a:t>
            </a:r>
            <a:r>
              <a:rPr lang="ru-RU" sz="1800" dirty="0" smtClean="0"/>
              <a:t/>
            </a:r>
            <a:br>
              <a:rPr lang="ru-RU" sz="1800" dirty="0" smtClean="0"/>
            </a:br>
            <a:r>
              <a:rPr lang="ru-RU" sz="1800" dirty="0" smtClean="0"/>
              <a:t/>
            </a:r>
            <a:br>
              <a:rPr lang="ru-RU" sz="1800" dirty="0" smtClean="0"/>
            </a:br>
            <a:r>
              <a:rPr lang="ru-RU" sz="2000" dirty="0" smtClean="0"/>
              <a:t>Высшая школа юриспруденции</a:t>
            </a:r>
            <a:endParaRPr lang="ru-RU"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Основные задачи Программы</a:t>
            </a:r>
            <a:endParaRPr lang="ru-RU"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10</a:t>
            </a:fld>
            <a:endParaRPr lang="en-US"/>
          </a:p>
        </p:txBody>
      </p:sp>
      <p:sp>
        <p:nvSpPr>
          <p:cNvPr id="4" name="Объект 3"/>
          <p:cNvSpPr>
            <a:spLocks noGrp="1"/>
          </p:cNvSpPr>
          <p:nvPr>
            <p:ph sz="quarter" idx="1"/>
          </p:nvPr>
        </p:nvSpPr>
        <p:spPr/>
        <p:txBody>
          <a:bodyPr>
            <a:normAutofit fontScale="70000" lnSpcReduction="20000"/>
          </a:bodyPr>
          <a:lstStyle/>
          <a:p>
            <a:pPr algn="just">
              <a:buFont typeface="Wingdings" pitchFamily="2" charset="2"/>
              <a:buChar char="ü"/>
            </a:pPr>
            <a:r>
              <a:rPr lang="ru-RU" b="1" dirty="0" smtClean="0"/>
              <a:t>совершенствование </a:t>
            </a:r>
            <a:r>
              <a:rPr lang="ru-RU" b="1" dirty="0"/>
              <a:t>системы оплаты труда работников учреждений, ориентированной </a:t>
            </a:r>
            <a:r>
              <a:rPr lang="ru-RU" b="1" u="sng" dirty="0">
                <a:solidFill>
                  <a:srgbClr val="C00000"/>
                </a:solidFill>
              </a:rPr>
              <a:t>на достижение конкретных показателей качества и количества </a:t>
            </a:r>
            <a:r>
              <a:rPr lang="ru-RU" b="1" dirty="0"/>
              <a:t>оказываемых государственных (муниципальных) услуг (выполнения работ</a:t>
            </a:r>
            <a:r>
              <a:rPr lang="ru-RU" b="1" dirty="0" smtClean="0"/>
              <a:t>)</a:t>
            </a:r>
          </a:p>
          <a:p>
            <a:pPr marL="0" indent="0" algn="just">
              <a:buNone/>
            </a:pPr>
            <a:endParaRPr lang="ru-RU" dirty="0"/>
          </a:p>
          <a:p>
            <a:pPr algn="just">
              <a:buFont typeface="Wingdings" pitchFamily="2" charset="2"/>
              <a:buChar char="ü"/>
            </a:pPr>
            <a:r>
              <a:rPr lang="ru-RU" b="1" dirty="0"/>
              <a:t>создание прозрачного </a:t>
            </a:r>
            <a:r>
              <a:rPr lang="ru-RU" b="1" dirty="0" smtClean="0"/>
              <a:t>механизма </a:t>
            </a:r>
            <a:r>
              <a:rPr lang="ru-RU" b="1" dirty="0"/>
              <a:t>оплаты труда руководителей </a:t>
            </a:r>
            <a:r>
              <a:rPr lang="ru-RU" b="1" dirty="0" smtClean="0"/>
              <a:t>учреждений</a:t>
            </a:r>
          </a:p>
          <a:p>
            <a:pPr algn="just">
              <a:buFont typeface="Wingdings" pitchFamily="2" charset="2"/>
              <a:buChar char="ü"/>
            </a:pPr>
            <a:endParaRPr lang="ru-RU" b="1" dirty="0"/>
          </a:p>
          <a:p>
            <a:pPr algn="just">
              <a:buFont typeface="Wingdings" pitchFamily="2" charset="2"/>
              <a:buChar char="ü"/>
            </a:pPr>
            <a:r>
              <a:rPr lang="ru-RU" b="1" dirty="0"/>
              <a:t>развитие кадрового потенциала работников </a:t>
            </a:r>
            <a:r>
              <a:rPr lang="ru-RU" b="1" dirty="0" smtClean="0"/>
              <a:t>учреждений</a:t>
            </a:r>
          </a:p>
          <a:p>
            <a:pPr marL="0" indent="0" algn="just">
              <a:buNone/>
            </a:pPr>
            <a:endParaRPr lang="ru-RU" dirty="0"/>
          </a:p>
          <a:p>
            <a:pPr algn="just">
              <a:buFont typeface="Wingdings" pitchFamily="2" charset="2"/>
              <a:buChar char="ü"/>
            </a:pPr>
            <a:r>
              <a:rPr lang="ru-RU" b="1" dirty="0"/>
              <a:t>создание организационных и правовых условий для достижения целевых показателей уровня средней заработной платы отдельных категорий работников,</a:t>
            </a:r>
            <a:r>
              <a:rPr lang="ru-RU" dirty="0"/>
              <a:t> определенных </a:t>
            </a:r>
            <a:r>
              <a:rPr lang="ru-RU" dirty="0" smtClean="0"/>
              <a:t>Указом Президента </a:t>
            </a:r>
            <a:r>
              <a:rPr lang="ru-RU" dirty="0"/>
              <a:t>Российской Федерации от 7 мая 2012 г. N 597 </a:t>
            </a:r>
            <a:r>
              <a:rPr lang="ru-RU" dirty="0" smtClean="0"/>
              <a:t>и Указом</a:t>
            </a:r>
            <a:r>
              <a:rPr lang="ru-RU" dirty="0"/>
              <a:t> </a:t>
            </a:r>
            <a:r>
              <a:rPr lang="ru-RU" dirty="0" smtClean="0"/>
              <a:t>Президента </a:t>
            </a:r>
            <a:r>
              <a:rPr lang="ru-RU" dirty="0"/>
              <a:t>Российской Федерации от 1 июня 2012 г. N </a:t>
            </a:r>
            <a:r>
              <a:rPr lang="ru-RU" dirty="0" smtClean="0"/>
              <a:t>761</a:t>
            </a:r>
            <a:endParaRPr lang="ru-RU" dirty="0"/>
          </a:p>
          <a:p>
            <a:pPr marL="0" indent="0">
              <a:buNone/>
            </a:pPr>
            <a:endParaRPr lang="ru-RU" dirty="0"/>
          </a:p>
        </p:txBody>
      </p:sp>
    </p:spTree>
    <p:extLst>
      <p:ext uri="{BB962C8B-B14F-4D97-AF65-F5344CB8AC3E}">
        <p14:creationId xmlns:p14="http://schemas.microsoft.com/office/powerpoint/2010/main" xmlns="" val="1156663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914400"/>
          </a:xfrm>
        </p:spPr>
        <p:txBody>
          <a:bodyPr>
            <a:normAutofit fontScale="90000"/>
          </a:bodyPr>
          <a:lstStyle/>
          <a:p>
            <a:r>
              <a:rPr lang="ru-RU" dirty="0" smtClean="0"/>
              <a:t>Требования к системам оплаты труда работников учреждений</a:t>
            </a:r>
            <a:endParaRPr lang="ru-RU"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11</a:t>
            </a:fld>
            <a:endParaRPr lang="en-US"/>
          </a:p>
        </p:txBody>
      </p:sp>
      <p:sp>
        <p:nvSpPr>
          <p:cNvPr id="4" name="Объект 3"/>
          <p:cNvSpPr>
            <a:spLocks noGrp="1"/>
          </p:cNvSpPr>
          <p:nvPr>
            <p:ph sz="quarter" idx="1"/>
          </p:nvPr>
        </p:nvSpPr>
        <p:spPr/>
        <p:txBody>
          <a:bodyPr>
            <a:normAutofit fontScale="92500" lnSpcReduction="20000"/>
          </a:bodyPr>
          <a:lstStyle/>
          <a:p>
            <a:pPr marL="0" indent="0">
              <a:buNone/>
            </a:pPr>
            <a:r>
              <a:rPr lang="ru-RU" dirty="0">
                <a:solidFill>
                  <a:srgbClr val="C00000"/>
                </a:solidFill>
              </a:rPr>
              <a:t>Системы оплаты труда работников учреждений </a:t>
            </a:r>
            <a:r>
              <a:rPr lang="ru-RU" b="1" u="sng" dirty="0">
                <a:solidFill>
                  <a:srgbClr val="C00000"/>
                </a:solidFill>
              </a:rPr>
              <a:t>должны обеспечивать</a:t>
            </a:r>
            <a:r>
              <a:rPr lang="ru-RU" b="1" u="sng" dirty="0" smtClean="0">
                <a:solidFill>
                  <a:srgbClr val="C00000"/>
                </a:solidFill>
              </a:rPr>
              <a:t>:</a:t>
            </a:r>
          </a:p>
          <a:p>
            <a:pPr marL="0" indent="0">
              <a:buNone/>
            </a:pPr>
            <a:endParaRPr lang="ru-RU" b="1" dirty="0"/>
          </a:p>
          <a:p>
            <a:pPr algn="just">
              <a:buFont typeface="Wingdings" pitchFamily="2" charset="2"/>
              <a:buChar char="ü"/>
            </a:pPr>
            <a:r>
              <a:rPr lang="ru-RU" dirty="0">
                <a:solidFill>
                  <a:srgbClr val="C00000"/>
                </a:solidFill>
              </a:rPr>
              <a:t>дифференциацию оплаты труда работников, выполняющих работы различной </a:t>
            </a:r>
            <a:r>
              <a:rPr lang="ru-RU" dirty="0" smtClean="0">
                <a:solidFill>
                  <a:srgbClr val="C00000"/>
                </a:solidFill>
              </a:rPr>
              <a:t>сложности</a:t>
            </a:r>
          </a:p>
          <a:p>
            <a:pPr marL="0" indent="0" algn="just">
              <a:buNone/>
            </a:pPr>
            <a:endParaRPr lang="ru-RU" dirty="0">
              <a:solidFill>
                <a:srgbClr val="C00000"/>
              </a:solidFill>
            </a:endParaRPr>
          </a:p>
          <a:p>
            <a:pPr algn="just">
              <a:buFont typeface="Wingdings" pitchFamily="2" charset="2"/>
              <a:buChar char="ü"/>
            </a:pPr>
            <a:r>
              <a:rPr lang="ru-RU" dirty="0">
                <a:solidFill>
                  <a:srgbClr val="C00000"/>
                </a:solidFill>
              </a:rPr>
              <a:t>установление оплаты труда </a:t>
            </a:r>
            <a:r>
              <a:rPr lang="ru-RU" b="1" dirty="0">
                <a:solidFill>
                  <a:srgbClr val="C00000"/>
                </a:solidFill>
              </a:rPr>
              <a:t>в </a:t>
            </a:r>
            <a:r>
              <a:rPr lang="ru-RU" b="1" dirty="0" smtClean="0">
                <a:solidFill>
                  <a:srgbClr val="C00000"/>
                </a:solidFill>
              </a:rPr>
              <a:t>зависимости: </a:t>
            </a:r>
          </a:p>
          <a:p>
            <a:pPr marL="0" indent="0" algn="just">
              <a:buNone/>
            </a:pPr>
            <a:endParaRPr lang="ru-RU" b="1" dirty="0" smtClean="0">
              <a:solidFill>
                <a:srgbClr val="C00000"/>
              </a:solidFill>
            </a:endParaRPr>
          </a:p>
          <a:p>
            <a:pPr algn="just">
              <a:buFont typeface="Arial" pitchFamily="34" charset="0"/>
              <a:buChar char="•"/>
            </a:pPr>
            <a:r>
              <a:rPr lang="ru-RU" b="1" dirty="0" smtClean="0">
                <a:solidFill>
                  <a:srgbClr val="C00000"/>
                </a:solidFill>
              </a:rPr>
              <a:t>от </a:t>
            </a:r>
            <a:r>
              <a:rPr lang="ru-RU" b="1" dirty="0">
                <a:solidFill>
                  <a:srgbClr val="C00000"/>
                </a:solidFill>
              </a:rPr>
              <a:t>качества оказываемых государственных (муниципальных) услуг (выполняемых работ) </a:t>
            </a:r>
            <a:endParaRPr lang="ru-RU" dirty="0">
              <a:solidFill>
                <a:srgbClr val="C00000"/>
              </a:solidFill>
            </a:endParaRPr>
          </a:p>
          <a:p>
            <a:pPr algn="just">
              <a:buFont typeface="Arial" pitchFamily="34" charset="0"/>
              <a:buChar char="•"/>
            </a:pPr>
            <a:r>
              <a:rPr lang="ru-RU" b="1" dirty="0" smtClean="0">
                <a:solidFill>
                  <a:srgbClr val="C00000"/>
                </a:solidFill>
              </a:rPr>
              <a:t>от</a:t>
            </a:r>
            <a:r>
              <a:rPr lang="ru-RU" dirty="0" smtClean="0">
                <a:solidFill>
                  <a:srgbClr val="C00000"/>
                </a:solidFill>
              </a:rPr>
              <a:t> </a:t>
            </a:r>
            <a:r>
              <a:rPr lang="ru-RU" b="1" dirty="0">
                <a:solidFill>
                  <a:srgbClr val="C00000"/>
                </a:solidFill>
              </a:rPr>
              <a:t>эффективности деятельности работников по заданным критериям и </a:t>
            </a:r>
            <a:r>
              <a:rPr lang="ru-RU" b="1" dirty="0" smtClean="0">
                <a:solidFill>
                  <a:srgbClr val="C00000"/>
                </a:solidFill>
              </a:rPr>
              <a:t>показателям</a:t>
            </a:r>
            <a:endParaRPr lang="ru-RU" b="1" dirty="0">
              <a:solidFill>
                <a:srgbClr val="C00000"/>
              </a:solidFill>
            </a:endParaRPr>
          </a:p>
          <a:p>
            <a:pPr marL="0" indent="0">
              <a:buNone/>
            </a:pPr>
            <a:endParaRPr lang="ru-RU" dirty="0"/>
          </a:p>
        </p:txBody>
      </p:sp>
    </p:spTree>
    <p:extLst>
      <p:ext uri="{BB962C8B-B14F-4D97-AF65-F5344CB8AC3E}">
        <p14:creationId xmlns:p14="http://schemas.microsoft.com/office/powerpoint/2010/main" xmlns="" val="897179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Порядок установления систем оплаты труда</a:t>
            </a:r>
            <a:endParaRPr lang="ru-RU"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12</a:t>
            </a:fld>
            <a:endParaRPr lang="en-US"/>
          </a:p>
        </p:txBody>
      </p:sp>
      <p:sp>
        <p:nvSpPr>
          <p:cNvPr id="4" name="Объект 3"/>
          <p:cNvSpPr>
            <a:spLocks noGrp="1"/>
          </p:cNvSpPr>
          <p:nvPr>
            <p:ph sz="quarter" idx="1"/>
          </p:nvPr>
        </p:nvSpPr>
        <p:spPr/>
        <p:txBody>
          <a:bodyPr>
            <a:normAutofit fontScale="70000" lnSpcReduction="20000"/>
          </a:bodyPr>
          <a:lstStyle/>
          <a:p>
            <a:pPr algn="just"/>
            <a:r>
              <a:rPr lang="ru-RU" b="1" dirty="0" smtClean="0"/>
              <a:t>в </a:t>
            </a:r>
            <a:r>
              <a:rPr lang="ru-RU" b="1" dirty="0"/>
              <a:t>федеральных государственных учреждениях </a:t>
            </a:r>
            <a:r>
              <a:rPr lang="ru-RU" dirty="0"/>
              <a:t>- коллективными договорами, соглашениями, локальными нормативными актами в соответствии с федеральными законами и иными нормативными правовыми актами Российской </a:t>
            </a:r>
            <a:r>
              <a:rPr lang="ru-RU" dirty="0" smtClean="0"/>
              <a:t>Федерации</a:t>
            </a:r>
          </a:p>
          <a:p>
            <a:pPr marL="0" indent="0" algn="just">
              <a:buNone/>
            </a:pPr>
            <a:endParaRPr lang="ru-RU" dirty="0"/>
          </a:p>
          <a:p>
            <a:pPr algn="just"/>
            <a:r>
              <a:rPr lang="ru-RU" b="1" dirty="0"/>
              <a:t>в государственных учреждениях субъектов Российской Федерации </a:t>
            </a:r>
            <a:r>
              <a:rPr lang="ru-RU" dirty="0"/>
              <a:t>- коллективными договорами, соглашениями, локальными нормативными актами в соответствии с федеральными законами и иными нормативными правовыми актами Российской Федерации, законами и иными нормативными правовыми актами субъектов Российской </a:t>
            </a:r>
            <a:r>
              <a:rPr lang="ru-RU" dirty="0" smtClean="0"/>
              <a:t>Федерации</a:t>
            </a:r>
          </a:p>
          <a:p>
            <a:pPr marL="0" indent="0" algn="just">
              <a:buNone/>
            </a:pPr>
            <a:endParaRPr lang="ru-RU" dirty="0"/>
          </a:p>
          <a:p>
            <a:pPr algn="just"/>
            <a:r>
              <a:rPr lang="ru-RU" b="1" dirty="0"/>
              <a:t>в муниципальных учреждениях </a:t>
            </a:r>
            <a:r>
              <a:rPr lang="ru-RU" dirty="0"/>
              <a:t>- коллективными договорами, соглашениями, локальными нормативными актами в соответствии с федеральными законами и иными нормативными правовыми актами Российской Федерации, законами и иными нормативными правовыми актами субъектов Российской Федерации и нормативными правовыми актами органов местного </a:t>
            </a:r>
            <a:r>
              <a:rPr lang="ru-RU" dirty="0" smtClean="0"/>
              <a:t>самоуправления</a:t>
            </a:r>
            <a:endParaRPr lang="ru-RU" dirty="0"/>
          </a:p>
          <a:p>
            <a:pPr marL="0" indent="0">
              <a:buNone/>
            </a:pPr>
            <a:endParaRPr lang="ru-RU" dirty="0"/>
          </a:p>
        </p:txBody>
      </p:sp>
    </p:spTree>
    <p:extLst>
      <p:ext uri="{BB962C8B-B14F-4D97-AF65-F5344CB8AC3E}">
        <p14:creationId xmlns:p14="http://schemas.microsoft.com/office/powerpoint/2010/main" xmlns="" val="846183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838200"/>
          </a:xfrm>
        </p:spPr>
        <p:txBody>
          <a:bodyPr>
            <a:normAutofit fontScale="90000"/>
          </a:bodyPr>
          <a:lstStyle/>
          <a:p>
            <a:r>
              <a:rPr lang="ru-RU" dirty="0"/>
              <a:t>Совершенствование установления окладов (должностных окладов), тарифных ставок</a:t>
            </a:r>
          </a:p>
        </p:txBody>
      </p:sp>
      <p:sp>
        <p:nvSpPr>
          <p:cNvPr id="3" name="Номер слайда 2"/>
          <p:cNvSpPr>
            <a:spLocks noGrp="1"/>
          </p:cNvSpPr>
          <p:nvPr>
            <p:ph type="sldNum" sz="quarter" idx="12"/>
          </p:nvPr>
        </p:nvSpPr>
        <p:spPr/>
        <p:txBody>
          <a:bodyPr/>
          <a:lstStyle/>
          <a:p>
            <a:fld id="{A483448D-3A78-4528-A469-B745A65DA480}" type="slidenum">
              <a:rPr lang="en-US" smtClean="0"/>
              <a:pPr/>
              <a:t>13</a:t>
            </a:fld>
            <a:endParaRPr lang="en-US"/>
          </a:p>
        </p:txBody>
      </p:sp>
      <p:sp>
        <p:nvSpPr>
          <p:cNvPr id="4" name="Объект 3"/>
          <p:cNvSpPr>
            <a:spLocks noGrp="1"/>
          </p:cNvSpPr>
          <p:nvPr>
            <p:ph sz="quarter" idx="1"/>
          </p:nvPr>
        </p:nvSpPr>
        <p:spPr>
          <a:xfrm>
            <a:off x="304800" y="1527048"/>
            <a:ext cx="8500872" cy="5102352"/>
          </a:xfrm>
        </p:spPr>
        <p:txBody>
          <a:bodyPr>
            <a:normAutofit fontScale="25000" lnSpcReduction="20000"/>
          </a:bodyPr>
          <a:lstStyle/>
          <a:p>
            <a:pPr marL="0" indent="0">
              <a:buNone/>
            </a:pPr>
            <a:r>
              <a:rPr lang="ru-RU" sz="7200" b="1" u="sng" dirty="0" smtClean="0">
                <a:latin typeface="Times New Roman" pitchFamily="18" charset="0"/>
                <a:cs typeface="Times New Roman" pitchFamily="18" charset="0"/>
              </a:rPr>
              <a:t>На </a:t>
            </a:r>
            <a:r>
              <a:rPr lang="ru-RU" sz="7200" b="1" u="sng" dirty="0">
                <a:latin typeface="Times New Roman" pitchFamily="18" charset="0"/>
                <a:cs typeface="Times New Roman" pitchFamily="18" charset="0"/>
              </a:rPr>
              <a:t>основе актуализации</a:t>
            </a:r>
            <a:r>
              <a:rPr lang="ru-RU" sz="7200" b="1" u="sng" dirty="0" smtClean="0">
                <a:latin typeface="Times New Roman" pitchFamily="18" charset="0"/>
                <a:cs typeface="Times New Roman" pitchFamily="18" charset="0"/>
              </a:rPr>
              <a:t>:</a:t>
            </a:r>
          </a:p>
          <a:p>
            <a:pPr algn="just"/>
            <a:r>
              <a:rPr lang="ru-RU" sz="7200" dirty="0" smtClean="0">
                <a:latin typeface="Times New Roman" pitchFamily="18" charset="0"/>
                <a:cs typeface="Times New Roman" pitchFamily="18" charset="0"/>
              </a:rPr>
              <a:t>профессионально-квалификационных </a:t>
            </a:r>
            <a:r>
              <a:rPr lang="ru-RU" sz="7200" dirty="0">
                <a:latin typeface="Times New Roman" pitchFamily="18" charset="0"/>
                <a:cs typeface="Times New Roman" pitchFamily="18" charset="0"/>
              </a:rPr>
              <a:t>требований к работникам, профессиональных квалификационных групп, устанавливаемых Министерством труда и социальной защиты Российской </a:t>
            </a:r>
            <a:r>
              <a:rPr lang="ru-RU" sz="7200" dirty="0" smtClean="0">
                <a:latin typeface="Times New Roman" pitchFamily="18" charset="0"/>
                <a:cs typeface="Times New Roman" pitchFamily="18" charset="0"/>
              </a:rPr>
              <a:t>Федерации</a:t>
            </a:r>
          </a:p>
          <a:p>
            <a:pPr marL="0" indent="0" algn="just">
              <a:buNone/>
            </a:pPr>
            <a:endParaRPr lang="ru-RU" sz="7200" dirty="0">
              <a:latin typeface="Times New Roman" pitchFamily="18" charset="0"/>
              <a:cs typeface="Times New Roman" pitchFamily="18" charset="0"/>
            </a:endParaRPr>
          </a:p>
          <a:p>
            <a:pPr algn="just"/>
            <a:r>
              <a:rPr lang="ru-RU" sz="7200" dirty="0">
                <a:latin typeface="Times New Roman" pitchFamily="18" charset="0"/>
                <a:cs typeface="Times New Roman" pitchFamily="18" charset="0"/>
              </a:rPr>
              <a:t>типовых норм труда, устанавливаемых федеральными органами исполнительной власти в порядке, определенном </a:t>
            </a:r>
            <a:r>
              <a:rPr lang="ru-RU" sz="7200" dirty="0" smtClean="0">
                <a:latin typeface="Times New Roman" pitchFamily="18" charset="0"/>
                <a:cs typeface="Times New Roman" pitchFamily="18" charset="0"/>
              </a:rPr>
              <a:t>постановлением  </a:t>
            </a:r>
            <a:r>
              <a:rPr lang="ru-RU" sz="7200" dirty="0">
                <a:latin typeface="Times New Roman" pitchFamily="18" charset="0"/>
                <a:cs typeface="Times New Roman" pitchFamily="18" charset="0"/>
              </a:rPr>
              <a:t>Правительства Российской Федерации от 11 ноября 2002 г. N </a:t>
            </a:r>
            <a:r>
              <a:rPr lang="ru-RU" sz="7200" dirty="0" smtClean="0">
                <a:latin typeface="Times New Roman" pitchFamily="18" charset="0"/>
                <a:cs typeface="Times New Roman" pitchFamily="18" charset="0"/>
              </a:rPr>
              <a:t>804</a:t>
            </a:r>
          </a:p>
          <a:p>
            <a:pPr marL="0" indent="0" algn="just">
              <a:buNone/>
            </a:pPr>
            <a:endParaRPr lang="ru-RU" sz="7200" dirty="0">
              <a:latin typeface="Times New Roman" pitchFamily="18" charset="0"/>
              <a:cs typeface="Times New Roman" pitchFamily="18" charset="0"/>
            </a:endParaRPr>
          </a:p>
          <a:p>
            <a:pPr algn="just"/>
            <a:r>
              <a:rPr lang="ru-RU" sz="7200" dirty="0">
                <a:latin typeface="Times New Roman" pitchFamily="18" charset="0"/>
                <a:cs typeface="Times New Roman" pitchFamily="18" charset="0"/>
              </a:rPr>
              <a:t>норм труда, устанавливаемых локальными нормативными </a:t>
            </a:r>
            <a:r>
              <a:rPr lang="ru-RU" sz="7200" dirty="0" smtClean="0">
                <a:latin typeface="Times New Roman" pitchFamily="18" charset="0"/>
                <a:cs typeface="Times New Roman" pitchFamily="18" charset="0"/>
              </a:rPr>
              <a:t>актами</a:t>
            </a:r>
          </a:p>
          <a:p>
            <a:pPr marL="0" indent="0" algn="just">
              <a:buNone/>
            </a:pPr>
            <a:endParaRPr lang="ru-RU" sz="7200" dirty="0">
              <a:latin typeface="Times New Roman" pitchFamily="18" charset="0"/>
              <a:cs typeface="Times New Roman" pitchFamily="18" charset="0"/>
            </a:endParaRPr>
          </a:p>
          <a:p>
            <a:pPr algn="just"/>
            <a:r>
              <a:rPr lang="ru-RU" sz="7200" dirty="0">
                <a:latin typeface="Times New Roman" pitchFamily="18" charset="0"/>
                <a:cs typeface="Times New Roman" pitchFamily="18" charset="0"/>
              </a:rPr>
              <a:t>содержания трудовых функций по соответствующим должностям в трудовых договорах в соответствии с установленным законодательством Российской Федерации </a:t>
            </a:r>
            <a:r>
              <a:rPr lang="ru-RU" sz="7200" dirty="0" smtClean="0">
                <a:latin typeface="Times New Roman" pitchFamily="18" charset="0"/>
                <a:cs typeface="Times New Roman" pitchFamily="18" charset="0"/>
              </a:rPr>
              <a:t>порядком</a:t>
            </a:r>
          </a:p>
          <a:p>
            <a:pPr marL="0" indent="0" algn="just">
              <a:buNone/>
            </a:pPr>
            <a:endParaRPr lang="ru-RU" sz="7200" dirty="0">
              <a:latin typeface="Times New Roman" pitchFamily="18" charset="0"/>
              <a:cs typeface="Times New Roman" pitchFamily="18" charset="0"/>
            </a:endParaRPr>
          </a:p>
          <a:p>
            <a:pPr algn="just"/>
            <a:r>
              <a:rPr lang="ru-RU" sz="7200" dirty="0">
                <a:latin typeface="Times New Roman" pitchFamily="18" charset="0"/>
                <a:cs typeface="Times New Roman" pitchFamily="18" charset="0"/>
              </a:rPr>
              <a:t>рекомендуемых федеральными органами исполнительной власти для подведомственных учреждений минимальных окладов (ставок) по профессиональным квалификационным группам и повышающих коэффициентов по квалификационным уровням профессиональных квалификационных </a:t>
            </a:r>
            <a:r>
              <a:rPr lang="ru-RU" sz="7200" dirty="0" smtClean="0">
                <a:latin typeface="Times New Roman" pitchFamily="18" charset="0"/>
                <a:cs typeface="Times New Roman" pitchFamily="18" charset="0"/>
              </a:rPr>
              <a:t>групп</a:t>
            </a:r>
            <a:endParaRPr lang="ru-RU" sz="7200" dirty="0">
              <a:latin typeface="Times New Roman" pitchFamily="18" charset="0"/>
              <a:cs typeface="Times New Roman" pitchFamily="18" charset="0"/>
            </a:endParaRPr>
          </a:p>
          <a:p>
            <a:pPr marL="0" indent="0">
              <a:buNone/>
            </a:pPr>
            <a:endParaRPr lang="ru-RU" sz="4500" dirty="0"/>
          </a:p>
        </p:txBody>
      </p:sp>
    </p:spTree>
    <p:extLst>
      <p:ext uri="{BB962C8B-B14F-4D97-AF65-F5344CB8AC3E}">
        <p14:creationId xmlns:p14="http://schemas.microsoft.com/office/powerpoint/2010/main" xmlns="" val="2267309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914400"/>
          </a:xfrm>
        </p:spPr>
        <p:txBody>
          <a:bodyPr>
            <a:normAutofit fontScale="90000"/>
          </a:bodyPr>
          <a:lstStyle/>
          <a:p>
            <a:r>
              <a:rPr lang="ru-RU" dirty="0" smtClean="0"/>
              <a:t>Совершенствование</a:t>
            </a:r>
            <a:br>
              <a:rPr lang="ru-RU" dirty="0" smtClean="0"/>
            </a:br>
            <a:r>
              <a:rPr lang="ru-RU" dirty="0" smtClean="0"/>
              <a:t> систем </a:t>
            </a:r>
            <a:r>
              <a:rPr lang="ru-RU" dirty="0"/>
              <a:t>стимулирующих выплат</a:t>
            </a:r>
          </a:p>
        </p:txBody>
      </p:sp>
      <p:sp>
        <p:nvSpPr>
          <p:cNvPr id="3" name="Номер слайда 2"/>
          <p:cNvSpPr>
            <a:spLocks noGrp="1"/>
          </p:cNvSpPr>
          <p:nvPr>
            <p:ph type="sldNum" sz="quarter" idx="12"/>
          </p:nvPr>
        </p:nvSpPr>
        <p:spPr/>
        <p:txBody>
          <a:bodyPr/>
          <a:lstStyle/>
          <a:p>
            <a:fld id="{A483448D-3A78-4528-A469-B745A65DA480}" type="slidenum">
              <a:rPr lang="en-US" smtClean="0"/>
              <a:pPr/>
              <a:t>14</a:t>
            </a:fld>
            <a:endParaRPr lang="en-US"/>
          </a:p>
        </p:txBody>
      </p:sp>
      <p:sp>
        <p:nvSpPr>
          <p:cNvPr id="4" name="Объект 3"/>
          <p:cNvSpPr>
            <a:spLocks noGrp="1"/>
          </p:cNvSpPr>
          <p:nvPr>
            <p:ph sz="quarter" idx="1"/>
          </p:nvPr>
        </p:nvSpPr>
        <p:spPr/>
        <p:txBody>
          <a:bodyPr>
            <a:normAutofit fontScale="62500" lnSpcReduction="20000"/>
          </a:bodyPr>
          <a:lstStyle/>
          <a:p>
            <a:pPr marL="0" indent="0" algn="just">
              <a:buNone/>
            </a:pPr>
            <a:r>
              <a:rPr lang="ru-RU" dirty="0" smtClean="0">
                <a:solidFill>
                  <a:srgbClr val="FF0000"/>
                </a:solidFill>
              </a:rPr>
              <a:t>Необходимость увязки </a:t>
            </a:r>
            <a:r>
              <a:rPr lang="ru-RU" b="1" dirty="0">
                <a:solidFill>
                  <a:srgbClr val="FF0000"/>
                </a:solidFill>
              </a:rPr>
              <a:t>повышения оплаты труда с достижением конкретных показателей качества и количества оказываемых государственных (муниципальных) услуг (выполнения работ) </a:t>
            </a:r>
            <a:r>
              <a:rPr lang="ru-RU" u="sng" dirty="0">
                <a:solidFill>
                  <a:srgbClr val="FF0000"/>
                </a:solidFill>
              </a:rPr>
              <a:t>на основе:</a:t>
            </a:r>
          </a:p>
          <a:p>
            <a:pPr algn="just"/>
            <a:r>
              <a:rPr lang="ru-RU" dirty="0">
                <a:solidFill>
                  <a:srgbClr val="FF0000"/>
                </a:solidFill>
                <a:latin typeface="Times New Roman" pitchFamily="18" charset="0"/>
                <a:cs typeface="Times New Roman" pitchFamily="18" charset="0"/>
              </a:rPr>
              <a:t>введения взаимоувязанной системы отраслевых показателей эффективности от федерального уровня до конкретных учреждения и </a:t>
            </a:r>
            <a:r>
              <a:rPr lang="ru-RU" dirty="0" smtClean="0">
                <a:solidFill>
                  <a:srgbClr val="FF0000"/>
                </a:solidFill>
                <a:latin typeface="Times New Roman" pitchFamily="18" charset="0"/>
                <a:cs typeface="Times New Roman" pitchFamily="18" charset="0"/>
              </a:rPr>
              <a:t>работника</a:t>
            </a:r>
          </a:p>
          <a:p>
            <a:pPr marL="0" indent="0" algn="just">
              <a:buNone/>
            </a:pPr>
            <a:endParaRPr lang="ru-RU" dirty="0">
              <a:solidFill>
                <a:srgbClr val="FF0000"/>
              </a:solidFill>
              <a:latin typeface="Times New Roman" pitchFamily="18" charset="0"/>
              <a:cs typeface="Times New Roman" pitchFamily="18" charset="0"/>
            </a:endParaRPr>
          </a:p>
          <a:p>
            <a:pPr algn="just"/>
            <a:r>
              <a:rPr lang="ru-RU" dirty="0">
                <a:solidFill>
                  <a:srgbClr val="FF0000"/>
                </a:solidFill>
                <a:latin typeface="Times New Roman" pitchFamily="18" charset="0"/>
                <a:cs typeface="Times New Roman" pitchFamily="18" charset="0"/>
              </a:rPr>
              <a:t>установления соответствующих таким показателям стимулирующих выплат, критериев и условий их назначения с отражением в примерных положениях об оплате труда работников учреждений, локальных нормативных актах и трудовых договорах (контрактах) с руководителями и работниками </a:t>
            </a:r>
            <a:r>
              <a:rPr lang="ru-RU" dirty="0" smtClean="0">
                <a:solidFill>
                  <a:srgbClr val="FF0000"/>
                </a:solidFill>
                <a:latin typeface="Times New Roman" pitchFamily="18" charset="0"/>
                <a:cs typeface="Times New Roman" pitchFamily="18" charset="0"/>
              </a:rPr>
              <a:t>учреждений</a:t>
            </a:r>
          </a:p>
          <a:p>
            <a:pPr marL="0" indent="0" algn="just">
              <a:buNone/>
            </a:pPr>
            <a:endParaRPr lang="ru-RU" dirty="0">
              <a:solidFill>
                <a:srgbClr val="FF0000"/>
              </a:solidFill>
              <a:latin typeface="Times New Roman" pitchFamily="18" charset="0"/>
              <a:cs typeface="Times New Roman" pitchFamily="18" charset="0"/>
            </a:endParaRPr>
          </a:p>
          <a:p>
            <a:pPr algn="just"/>
            <a:r>
              <a:rPr lang="ru-RU" dirty="0">
                <a:solidFill>
                  <a:srgbClr val="FF0000"/>
                </a:solidFill>
                <a:latin typeface="Times New Roman" pitchFamily="18" charset="0"/>
                <a:cs typeface="Times New Roman" pitchFamily="18" charset="0"/>
              </a:rPr>
              <a:t>отмены неэффективных стимулирующих </a:t>
            </a:r>
            <a:r>
              <a:rPr lang="ru-RU" dirty="0" smtClean="0">
                <a:solidFill>
                  <a:srgbClr val="FF0000"/>
                </a:solidFill>
                <a:latin typeface="Times New Roman" pitchFamily="18" charset="0"/>
                <a:cs typeface="Times New Roman" pitchFamily="18" charset="0"/>
              </a:rPr>
              <a:t>выплат</a:t>
            </a:r>
          </a:p>
          <a:p>
            <a:pPr algn="just"/>
            <a:endParaRPr lang="ru-RU" dirty="0">
              <a:solidFill>
                <a:srgbClr val="FF0000"/>
              </a:solidFill>
              <a:latin typeface="Times New Roman" pitchFamily="18" charset="0"/>
              <a:cs typeface="Times New Roman" pitchFamily="18" charset="0"/>
            </a:endParaRPr>
          </a:p>
          <a:p>
            <a:pPr algn="just"/>
            <a:r>
              <a:rPr lang="ru-RU" dirty="0">
                <a:solidFill>
                  <a:srgbClr val="FF0000"/>
                </a:solidFill>
                <a:latin typeface="Times New Roman" pitchFamily="18" charset="0"/>
                <a:cs typeface="Times New Roman" pitchFamily="18" charset="0"/>
              </a:rPr>
              <a:t>использования при оценке достижения конкретных показателей качества и количества оказываемых государственных (муниципальных) услуг (выполнения работ) независимой системы оценки качества работы учреждений, включающей определение критериев эффективности их работы, и введения публичных рейтингов их </a:t>
            </a:r>
            <a:r>
              <a:rPr lang="ru-RU" dirty="0" smtClean="0">
                <a:solidFill>
                  <a:srgbClr val="FF0000"/>
                </a:solidFill>
                <a:latin typeface="Times New Roman" pitchFamily="18" charset="0"/>
                <a:cs typeface="Times New Roman" pitchFamily="18" charset="0"/>
              </a:rPr>
              <a:t>деятельности</a:t>
            </a:r>
            <a:endParaRPr lang="ru-RU" dirty="0">
              <a:solidFill>
                <a:srgbClr val="FF0000"/>
              </a:solidFill>
              <a:latin typeface="Times New Roman" pitchFamily="18" charset="0"/>
              <a:cs typeface="Times New Roman" pitchFamily="18" charset="0"/>
            </a:endParaRPr>
          </a:p>
          <a:p>
            <a:pPr marL="0" indent="0">
              <a:buNone/>
            </a:pPr>
            <a:endParaRPr lang="ru-RU" dirty="0"/>
          </a:p>
        </p:txBody>
      </p:sp>
    </p:spTree>
    <p:extLst>
      <p:ext uri="{BB962C8B-B14F-4D97-AF65-F5344CB8AC3E}">
        <p14:creationId xmlns:p14="http://schemas.microsoft.com/office/powerpoint/2010/main" xmlns="" val="4409734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002060"/>
                </a:solidFill>
              </a:rPr>
              <a:t>ВЫВОД</a:t>
            </a:r>
            <a:endParaRPr lang="ru-RU" dirty="0">
              <a:solidFill>
                <a:srgbClr val="002060"/>
              </a:solidFill>
            </a:endParaRPr>
          </a:p>
        </p:txBody>
      </p:sp>
      <p:sp>
        <p:nvSpPr>
          <p:cNvPr id="3" name="Номер слайда 2"/>
          <p:cNvSpPr>
            <a:spLocks noGrp="1"/>
          </p:cNvSpPr>
          <p:nvPr>
            <p:ph type="sldNum" sz="quarter" idx="12"/>
          </p:nvPr>
        </p:nvSpPr>
        <p:spPr/>
        <p:txBody>
          <a:bodyPr/>
          <a:lstStyle/>
          <a:p>
            <a:fld id="{A483448D-3A78-4528-A469-B745A65DA480}" type="slidenum">
              <a:rPr lang="en-US" smtClean="0"/>
              <a:pPr/>
              <a:t>15</a:t>
            </a:fld>
            <a:endParaRPr lang="en-US"/>
          </a:p>
        </p:txBody>
      </p:sp>
      <p:sp>
        <p:nvSpPr>
          <p:cNvPr id="4" name="Объект 3"/>
          <p:cNvSpPr>
            <a:spLocks noGrp="1"/>
          </p:cNvSpPr>
          <p:nvPr>
            <p:ph sz="quarter" idx="1"/>
          </p:nvPr>
        </p:nvSpPr>
        <p:spPr/>
        <p:txBody>
          <a:bodyPr>
            <a:normAutofit fontScale="77500" lnSpcReduction="20000"/>
          </a:bodyPr>
          <a:lstStyle/>
          <a:p>
            <a:pPr marL="0" indent="0" algn="ctr">
              <a:buNone/>
            </a:pPr>
            <a:r>
              <a:rPr lang="ru-RU" b="1" dirty="0">
                <a:solidFill>
                  <a:srgbClr val="002060"/>
                </a:solidFill>
              </a:rPr>
              <a:t>Более полный учет </a:t>
            </a:r>
            <a:endParaRPr lang="ru-RU" b="1" dirty="0" smtClean="0">
              <a:solidFill>
                <a:srgbClr val="002060"/>
              </a:solidFill>
            </a:endParaRPr>
          </a:p>
          <a:p>
            <a:pPr marL="0" indent="0" algn="ctr">
              <a:buNone/>
            </a:pPr>
            <a:r>
              <a:rPr lang="ru-RU" b="1" dirty="0" smtClean="0">
                <a:solidFill>
                  <a:srgbClr val="002060"/>
                </a:solidFill>
              </a:rPr>
              <a:t>в </a:t>
            </a:r>
            <a:r>
              <a:rPr lang="ru-RU" b="1" dirty="0">
                <a:solidFill>
                  <a:srgbClr val="002060"/>
                </a:solidFill>
              </a:rPr>
              <a:t>системе оплаты труда сложности труда </a:t>
            </a:r>
            <a:endParaRPr lang="ru-RU" b="1" dirty="0" smtClean="0">
              <a:solidFill>
                <a:srgbClr val="002060"/>
              </a:solidFill>
            </a:endParaRPr>
          </a:p>
          <a:p>
            <a:pPr marL="0" indent="0" algn="ctr">
              <a:buNone/>
            </a:pPr>
            <a:r>
              <a:rPr lang="ru-RU" b="1" dirty="0" smtClean="0">
                <a:solidFill>
                  <a:srgbClr val="002060"/>
                </a:solidFill>
              </a:rPr>
              <a:t>работников </a:t>
            </a:r>
            <a:r>
              <a:rPr lang="ru-RU" b="1" dirty="0">
                <a:solidFill>
                  <a:srgbClr val="002060"/>
                </a:solidFill>
              </a:rPr>
              <a:t>учреждений </a:t>
            </a:r>
            <a:r>
              <a:rPr lang="ru-RU" b="1" dirty="0" smtClean="0">
                <a:solidFill>
                  <a:srgbClr val="002060"/>
                </a:solidFill>
              </a:rPr>
              <a:t>и</a:t>
            </a:r>
          </a:p>
          <a:p>
            <a:pPr marL="0" indent="0" algn="ctr">
              <a:buNone/>
            </a:pPr>
            <a:r>
              <a:rPr lang="ru-RU" b="1" dirty="0" smtClean="0">
                <a:solidFill>
                  <a:srgbClr val="002060"/>
                </a:solidFill>
              </a:rPr>
              <a:t> </a:t>
            </a:r>
            <a:r>
              <a:rPr lang="ru-RU" b="1" dirty="0">
                <a:solidFill>
                  <a:srgbClr val="002060"/>
                </a:solidFill>
              </a:rPr>
              <a:t>исключение стимулирующих выплат, </a:t>
            </a:r>
            <a:endParaRPr lang="ru-RU" b="1" dirty="0" smtClean="0">
              <a:solidFill>
                <a:srgbClr val="002060"/>
              </a:solidFill>
            </a:endParaRPr>
          </a:p>
          <a:p>
            <a:pPr marL="0" indent="0" algn="ctr">
              <a:buNone/>
            </a:pPr>
            <a:r>
              <a:rPr lang="ru-RU" b="1" dirty="0" smtClean="0">
                <a:solidFill>
                  <a:srgbClr val="002060"/>
                </a:solidFill>
              </a:rPr>
              <a:t>назначаемых </a:t>
            </a:r>
            <a:r>
              <a:rPr lang="ru-RU" b="1" dirty="0">
                <a:solidFill>
                  <a:srgbClr val="002060"/>
                </a:solidFill>
              </a:rPr>
              <a:t>без учета показателей </a:t>
            </a:r>
            <a:endParaRPr lang="ru-RU" b="1" dirty="0" smtClean="0">
              <a:solidFill>
                <a:srgbClr val="002060"/>
              </a:solidFill>
            </a:endParaRPr>
          </a:p>
          <a:p>
            <a:pPr marL="0" indent="0" algn="ctr">
              <a:buNone/>
            </a:pPr>
            <a:r>
              <a:rPr lang="ru-RU" b="1" dirty="0" smtClean="0">
                <a:solidFill>
                  <a:srgbClr val="002060"/>
                </a:solidFill>
              </a:rPr>
              <a:t>качества </a:t>
            </a:r>
            <a:r>
              <a:rPr lang="ru-RU" b="1" dirty="0">
                <a:solidFill>
                  <a:srgbClr val="002060"/>
                </a:solidFill>
              </a:rPr>
              <a:t>и количества оказываемых </a:t>
            </a:r>
            <a:endParaRPr lang="ru-RU" b="1" dirty="0" smtClean="0">
              <a:solidFill>
                <a:srgbClr val="002060"/>
              </a:solidFill>
            </a:endParaRPr>
          </a:p>
          <a:p>
            <a:pPr marL="0" indent="0" algn="ctr">
              <a:buNone/>
            </a:pPr>
            <a:r>
              <a:rPr lang="ru-RU" b="1" dirty="0" smtClean="0">
                <a:solidFill>
                  <a:srgbClr val="002060"/>
                </a:solidFill>
              </a:rPr>
              <a:t>государственных </a:t>
            </a:r>
            <a:r>
              <a:rPr lang="ru-RU" b="1" dirty="0">
                <a:solidFill>
                  <a:srgbClr val="002060"/>
                </a:solidFill>
              </a:rPr>
              <a:t>(муниципальных) услуг </a:t>
            </a:r>
            <a:endParaRPr lang="ru-RU" b="1" dirty="0" smtClean="0">
              <a:solidFill>
                <a:srgbClr val="002060"/>
              </a:solidFill>
            </a:endParaRPr>
          </a:p>
          <a:p>
            <a:pPr marL="0" indent="0" algn="ctr">
              <a:buNone/>
            </a:pPr>
            <a:r>
              <a:rPr lang="ru-RU" b="1" dirty="0" smtClean="0">
                <a:solidFill>
                  <a:srgbClr val="002060"/>
                </a:solidFill>
              </a:rPr>
              <a:t>(</a:t>
            </a:r>
            <a:r>
              <a:rPr lang="ru-RU" b="1" dirty="0">
                <a:solidFill>
                  <a:srgbClr val="002060"/>
                </a:solidFill>
              </a:rPr>
              <a:t>выполнения работ), </a:t>
            </a:r>
            <a:endParaRPr lang="ru-RU" b="1" dirty="0" smtClean="0">
              <a:solidFill>
                <a:srgbClr val="002060"/>
              </a:solidFill>
            </a:endParaRPr>
          </a:p>
          <a:p>
            <a:pPr marL="0" indent="0" algn="ctr">
              <a:buNone/>
            </a:pPr>
            <a:r>
              <a:rPr lang="ru-RU" b="1" dirty="0" smtClean="0">
                <a:solidFill>
                  <a:srgbClr val="002060"/>
                </a:solidFill>
              </a:rPr>
              <a:t>позволят </a:t>
            </a:r>
            <a:r>
              <a:rPr lang="ru-RU" b="1" dirty="0">
                <a:solidFill>
                  <a:srgbClr val="002060"/>
                </a:solidFill>
              </a:rPr>
              <a:t>сбалансировать долю тарифной части </a:t>
            </a:r>
            <a:endParaRPr lang="ru-RU" b="1" dirty="0" smtClean="0">
              <a:solidFill>
                <a:srgbClr val="002060"/>
              </a:solidFill>
            </a:endParaRPr>
          </a:p>
          <a:p>
            <a:pPr marL="0" indent="0" algn="ctr">
              <a:buNone/>
            </a:pPr>
            <a:r>
              <a:rPr lang="ru-RU" b="1" dirty="0" smtClean="0">
                <a:solidFill>
                  <a:srgbClr val="002060"/>
                </a:solidFill>
              </a:rPr>
              <a:t>заработка </a:t>
            </a:r>
            <a:r>
              <a:rPr lang="ru-RU" b="1" dirty="0">
                <a:solidFill>
                  <a:srgbClr val="002060"/>
                </a:solidFill>
              </a:rPr>
              <a:t>работников и </a:t>
            </a:r>
            <a:endParaRPr lang="ru-RU" b="1" dirty="0" smtClean="0">
              <a:solidFill>
                <a:srgbClr val="002060"/>
              </a:solidFill>
            </a:endParaRPr>
          </a:p>
          <a:p>
            <a:pPr marL="0" indent="0" algn="ctr">
              <a:buNone/>
            </a:pPr>
            <a:r>
              <a:rPr lang="ru-RU" b="1" dirty="0" smtClean="0">
                <a:solidFill>
                  <a:srgbClr val="002060"/>
                </a:solidFill>
              </a:rPr>
              <a:t>стимулирующих </a:t>
            </a:r>
            <a:r>
              <a:rPr lang="ru-RU" b="1" dirty="0">
                <a:solidFill>
                  <a:srgbClr val="002060"/>
                </a:solidFill>
              </a:rPr>
              <a:t>выплат </a:t>
            </a:r>
            <a:endParaRPr lang="ru-RU" b="1" dirty="0" smtClean="0">
              <a:solidFill>
                <a:srgbClr val="002060"/>
              </a:solidFill>
            </a:endParaRPr>
          </a:p>
          <a:p>
            <a:pPr marL="0" indent="0" algn="ctr">
              <a:buNone/>
            </a:pPr>
            <a:r>
              <a:rPr lang="ru-RU" b="1" dirty="0" smtClean="0">
                <a:solidFill>
                  <a:srgbClr val="FF0000"/>
                </a:solidFill>
              </a:rPr>
              <a:t>в </a:t>
            </a:r>
            <a:r>
              <a:rPr lang="ru-RU" b="1" dirty="0">
                <a:solidFill>
                  <a:srgbClr val="FF0000"/>
                </a:solidFill>
              </a:rPr>
              <a:t>целях повышения мотивации работников </a:t>
            </a:r>
            <a:endParaRPr lang="ru-RU" b="1" dirty="0" smtClean="0">
              <a:solidFill>
                <a:srgbClr val="FF0000"/>
              </a:solidFill>
            </a:endParaRPr>
          </a:p>
          <a:p>
            <a:pPr marL="0" indent="0" algn="ctr">
              <a:buNone/>
            </a:pPr>
            <a:r>
              <a:rPr lang="ru-RU" b="1" dirty="0" smtClean="0">
                <a:solidFill>
                  <a:srgbClr val="FF0000"/>
                </a:solidFill>
              </a:rPr>
              <a:t>и </a:t>
            </a:r>
            <a:r>
              <a:rPr lang="ru-RU" b="1" dirty="0">
                <a:solidFill>
                  <a:srgbClr val="FF0000"/>
                </a:solidFill>
              </a:rPr>
              <a:t>эффективности их деятельности </a:t>
            </a:r>
            <a:endParaRPr lang="ru-RU" b="1" dirty="0" smtClean="0">
              <a:solidFill>
                <a:srgbClr val="FF0000"/>
              </a:solidFill>
            </a:endParaRPr>
          </a:p>
          <a:p>
            <a:pPr marL="0" indent="0" algn="ctr">
              <a:buNone/>
            </a:pPr>
            <a:r>
              <a:rPr lang="ru-RU" b="1" dirty="0" smtClean="0">
                <a:solidFill>
                  <a:srgbClr val="FF0000"/>
                </a:solidFill>
              </a:rPr>
              <a:t>по </a:t>
            </a:r>
            <a:r>
              <a:rPr lang="ru-RU" b="1" dirty="0">
                <a:solidFill>
                  <a:srgbClr val="FF0000"/>
                </a:solidFill>
              </a:rPr>
              <a:t>заданным критериям и показателям.</a:t>
            </a:r>
          </a:p>
          <a:p>
            <a:pPr marL="0" indent="0">
              <a:buNone/>
            </a:pPr>
            <a:endParaRPr lang="ru-RU" dirty="0"/>
          </a:p>
        </p:txBody>
      </p:sp>
    </p:spTree>
    <p:extLst>
      <p:ext uri="{BB962C8B-B14F-4D97-AF65-F5344CB8AC3E}">
        <p14:creationId xmlns:p14="http://schemas.microsoft.com/office/powerpoint/2010/main" xmlns="" val="3851043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Мероприятия централизованного характера</a:t>
            </a:r>
            <a:endParaRPr lang="ru-RU"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16</a:t>
            </a:fld>
            <a:endParaRPr lang="en-US"/>
          </a:p>
        </p:txBody>
      </p:sp>
      <p:sp>
        <p:nvSpPr>
          <p:cNvPr id="4" name="Объект 3"/>
          <p:cNvSpPr>
            <a:spLocks noGrp="1"/>
          </p:cNvSpPr>
          <p:nvPr>
            <p:ph sz="quarter" idx="1"/>
          </p:nvPr>
        </p:nvSpPr>
        <p:spPr>
          <a:xfrm>
            <a:off x="301752" y="1524000"/>
            <a:ext cx="8503920" cy="4724400"/>
          </a:xfrm>
        </p:spPr>
        <p:txBody>
          <a:bodyPr>
            <a:normAutofit fontScale="55000" lnSpcReduction="20000"/>
          </a:bodyPr>
          <a:lstStyle/>
          <a:p>
            <a:pPr>
              <a:buFont typeface="Wingdings" pitchFamily="2" charset="2"/>
              <a:buChar char="Ø"/>
            </a:pPr>
            <a:r>
              <a:rPr lang="ru-RU" b="1" dirty="0" smtClean="0"/>
              <a:t>Правительством </a:t>
            </a:r>
            <a:r>
              <a:rPr lang="ru-RU" b="1" dirty="0"/>
              <a:t>Российской Федерации будут </a:t>
            </a:r>
            <a:r>
              <a:rPr lang="ru-RU" b="1" dirty="0" smtClean="0"/>
              <a:t>установлены:</a:t>
            </a:r>
          </a:p>
          <a:p>
            <a:pPr marL="0" indent="0">
              <a:buNone/>
            </a:pPr>
            <a:r>
              <a:rPr lang="ru-RU" b="1" dirty="0" smtClean="0"/>
              <a:t> </a:t>
            </a:r>
            <a:r>
              <a:rPr lang="ru-RU" dirty="0"/>
              <a:t>базовые оклады (базовые должностные оклады), базовые ставки заработной платы по профессиональным квалификационным группам</a:t>
            </a:r>
            <a:r>
              <a:rPr lang="ru-RU" dirty="0" smtClean="0"/>
              <a:t>.</a:t>
            </a:r>
          </a:p>
          <a:p>
            <a:pPr marL="0" indent="0">
              <a:buNone/>
            </a:pPr>
            <a:endParaRPr lang="ru-RU" dirty="0"/>
          </a:p>
          <a:p>
            <a:pPr>
              <a:buFont typeface="Wingdings" pitchFamily="2" charset="2"/>
              <a:buChar char="Ø"/>
            </a:pPr>
            <a:r>
              <a:rPr lang="ru-RU" b="1" dirty="0"/>
              <a:t>Правовыми актами федеральных органов исполнительной власти будут утверждены</a:t>
            </a:r>
            <a:r>
              <a:rPr lang="ru-RU" b="1" dirty="0" smtClean="0"/>
              <a:t>:</a:t>
            </a:r>
          </a:p>
          <a:p>
            <a:pPr algn="just"/>
            <a:r>
              <a:rPr lang="ru-RU" dirty="0" smtClean="0"/>
              <a:t>изменения</a:t>
            </a:r>
            <a:r>
              <a:rPr lang="ru-RU" dirty="0"/>
              <a:t>, которые вносятся в профессиональные квалификационные группы (в случае необходимости их актуализации</a:t>
            </a:r>
            <a:r>
              <a:rPr lang="ru-RU" dirty="0" smtClean="0"/>
              <a:t>)</a:t>
            </a:r>
            <a:endParaRPr lang="ru-RU" dirty="0"/>
          </a:p>
          <a:p>
            <a:pPr algn="just"/>
            <a:r>
              <a:rPr lang="ru-RU" dirty="0"/>
              <a:t>типовые нормы труда (в случае их отсутствия), изменения, которые вносятся в типовые нормы </a:t>
            </a:r>
            <a:r>
              <a:rPr lang="ru-RU" dirty="0" smtClean="0"/>
              <a:t>труда</a:t>
            </a:r>
            <a:endParaRPr lang="ru-RU" dirty="0"/>
          </a:p>
          <a:p>
            <a:pPr algn="just"/>
            <a:r>
              <a:rPr lang="ru-RU" dirty="0"/>
              <a:t>методические рекомендации по разработке органами исполнительной власти субъектов Российской Федерации и органами местного самоуправления показателей эффективности деятельности подведомственных учреждений, их руководителей и работников по сферам деятельности, видам учреждений и основным категориям </a:t>
            </a:r>
            <a:r>
              <a:rPr lang="ru-RU" dirty="0" smtClean="0"/>
              <a:t>работников</a:t>
            </a:r>
            <a:endParaRPr lang="ru-RU" dirty="0"/>
          </a:p>
          <a:p>
            <a:pPr algn="just"/>
            <a:r>
              <a:rPr lang="ru-RU" dirty="0"/>
              <a:t>методические рекомендации для федеральных органов исполнительной власти по разработке типовых отраслевых норм </a:t>
            </a:r>
            <a:r>
              <a:rPr lang="ru-RU" dirty="0" smtClean="0"/>
              <a:t>труда</a:t>
            </a:r>
            <a:endParaRPr lang="ru-RU" dirty="0"/>
          </a:p>
          <a:p>
            <a:pPr algn="just"/>
            <a:r>
              <a:rPr lang="ru-RU" dirty="0"/>
              <a:t>методические рекомендации по разработке систем нормирования труда в </a:t>
            </a:r>
            <a:r>
              <a:rPr lang="ru-RU" dirty="0" smtClean="0"/>
              <a:t>учреждениях</a:t>
            </a:r>
            <a:endParaRPr lang="ru-RU" dirty="0"/>
          </a:p>
          <a:p>
            <a:pPr algn="just"/>
            <a:r>
              <a:rPr lang="ru-RU" dirty="0"/>
              <a:t>рекомендации по оформлению трудовых отношений с работниками при введении эффективного контракта в части установления показателей, критериев и условий осуществления стимулирующих </a:t>
            </a:r>
            <a:r>
              <a:rPr lang="ru-RU" dirty="0" smtClean="0"/>
              <a:t>выплат</a:t>
            </a:r>
            <a:endParaRPr lang="ru-RU" dirty="0"/>
          </a:p>
          <a:p>
            <a:pPr marL="0" indent="0">
              <a:buNone/>
            </a:pPr>
            <a:endParaRPr lang="ru-RU" dirty="0"/>
          </a:p>
        </p:txBody>
      </p:sp>
    </p:spTree>
    <p:extLst>
      <p:ext uri="{BB962C8B-B14F-4D97-AF65-F5344CB8AC3E}">
        <p14:creationId xmlns:p14="http://schemas.microsoft.com/office/powerpoint/2010/main" xmlns="" val="41810794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dirty="0" smtClean="0"/>
              <a:t>Мероприятия в отношении подведомственных учреждений на федеральном уровне</a:t>
            </a:r>
            <a:endParaRPr lang="ru-RU" sz="2800"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17</a:t>
            </a:fld>
            <a:endParaRPr lang="en-US" dirty="0"/>
          </a:p>
        </p:txBody>
      </p:sp>
      <p:sp>
        <p:nvSpPr>
          <p:cNvPr id="4" name="Объект 3"/>
          <p:cNvSpPr>
            <a:spLocks noGrp="1"/>
          </p:cNvSpPr>
          <p:nvPr>
            <p:ph sz="quarter" idx="1"/>
          </p:nvPr>
        </p:nvSpPr>
        <p:spPr/>
        <p:txBody>
          <a:bodyPr>
            <a:normAutofit fontScale="40000" lnSpcReduction="20000"/>
          </a:bodyPr>
          <a:lstStyle/>
          <a:p>
            <a:pPr marL="0" indent="0">
              <a:buNone/>
            </a:pPr>
            <a:r>
              <a:rPr lang="ru-RU" sz="2900" b="1" dirty="0"/>
              <a:t>В отношении подведомственных учреждений правовыми актами федеральных органов исполнительной власти будут утверждены:</a:t>
            </a:r>
          </a:p>
          <a:p>
            <a:pPr>
              <a:buFont typeface="Wingdings" pitchFamily="2" charset="2"/>
              <a:buChar char="Ø"/>
            </a:pPr>
            <a:r>
              <a:rPr lang="ru-RU" sz="3400" dirty="0"/>
              <a:t>целевые показатели эффективности деятельности федеральных бюджетных и казенных учреждений и их руководителей (а также руководителей автономных </a:t>
            </a:r>
            <a:r>
              <a:rPr lang="ru-RU" sz="3400" dirty="0" smtClean="0"/>
              <a:t>учреждений)</a:t>
            </a:r>
          </a:p>
          <a:p>
            <a:pPr>
              <a:buFont typeface="Wingdings" pitchFamily="2" charset="2"/>
              <a:buChar char="Ø"/>
            </a:pPr>
            <a:endParaRPr lang="ru-RU" sz="3400" dirty="0" smtClean="0"/>
          </a:p>
          <a:p>
            <a:pPr>
              <a:buFont typeface="Wingdings" pitchFamily="2" charset="2"/>
              <a:buChar char="Ø"/>
            </a:pPr>
            <a:r>
              <a:rPr lang="ru-RU" sz="3400" dirty="0" smtClean="0"/>
              <a:t>рекомендации </a:t>
            </a:r>
            <a:r>
              <a:rPr lang="ru-RU" sz="3400" dirty="0"/>
              <a:t>по установлению целевых показателей эффективности деятельности федеральных автономных учреждений в части выполнения государственного задания с учетом введения взаимоувязанной системы отраслевых показателей эффективности от федерального уровня до конкретного </a:t>
            </a:r>
            <a:r>
              <a:rPr lang="ru-RU" sz="3400" dirty="0" smtClean="0"/>
              <a:t>учреждения</a:t>
            </a:r>
          </a:p>
          <a:p>
            <a:pPr marL="0" indent="0">
              <a:buNone/>
            </a:pPr>
            <a:endParaRPr lang="ru-RU" sz="3400" dirty="0" smtClean="0"/>
          </a:p>
          <a:p>
            <a:pPr>
              <a:buFont typeface="Wingdings" pitchFamily="2" charset="2"/>
              <a:buChar char="Ø"/>
            </a:pPr>
            <a:r>
              <a:rPr lang="ru-RU" sz="3400" dirty="0" smtClean="0"/>
              <a:t>изменения</a:t>
            </a:r>
            <a:r>
              <a:rPr lang="ru-RU" sz="3400" dirty="0"/>
              <a:t>, которые вносятся в примерные положения об оплате труда работников федеральных бюджетных и казенных учреждений в </a:t>
            </a:r>
            <a:r>
              <a:rPr lang="ru-RU" sz="3400" dirty="0" smtClean="0"/>
              <a:t>части: </a:t>
            </a:r>
          </a:p>
          <a:p>
            <a:pPr marL="0" indent="0">
              <a:buNone/>
            </a:pPr>
            <a:r>
              <a:rPr lang="ru-RU" sz="3400" dirty="0" smtClean="0"/>
              <a:t> </a:t>
            </a:r>
          </a:p>
          <a:p>
            <a:pPr>
              <a:buFont typeface="Courier New" pitchFamily="49" charset="0"/>
              <a:buChar char="o"/>
            </a:pPr>
            <a:r>
              <a:rPr lang="ru-RU" sz="2900" dirty="0" smtClean="0"/>
              <a:t>рекомендуемых </a:t>
            </a:r>
            <a:r>
              <a:rPr lang="ru-RU" sz="2900" dirty="0"/>
              <a:t>для учреждений минимальных окладов (ставок) по профессиональным квалификационным группам и повышающих коэффициентов по квалификационным уровням профессиональных квалификационных </a:t>
            </a:r>
            <a:r>
              <a:rPr lang="ru-RU" sz="2900" dirty="0" smtClean="0"/>
              <a:t>групп</a:t>
            </a:r>
            <a:endParaRPr lang="ru-RU" sz="2900" dirty="0"/>
          </a:p>
          <a:p>
            <a:pPr>
              <a:buFont typeface="Courier New" pitchFamily="49" charset="0"/>
              <a:buChar char="o"/>
            </a:pPr>
            <a:endParaRPr lang="ru-RU" sz="2900" dirty="0" smtClean="0"/>
          </a:p>
          <a:p>
            <a:pPr>
              <a:buFont typeface="Courier New" pitchFamily="49" charset="0"/>
              <a:buChar char="o"/>
            </a:pPr>
            <a:r>
              <a:rPr lang="ru-RU" sz="2900" dirty="0" smtClean="0"/>
              <a:t> </a:t>
            </a:r>
            <a:r>
              <a:rPr lang="ru-RU" sz="2900" dirty="0"/>
              <a:t>соответствующих указанным показателям рекомендуемых стимулирующих выплат работникам, критериев и условий их </a:t>
            </a:r>
            <a:r>
              <a:rPr lang="ru-RU" sz="2900" dirty="0" smtClean="0"/>
              <a:t>осуществления</a:t>
            </a:r>
          </a:p>
          <a:p>
            <a:pPr>
              <a:buFont typeface="Courier New" pitchFamily="49" charset="0"/>
              <a:buChar char="o"/>
            </a:pPr>
            <a:endParaRPr lang="ru-RU" sz="2900" dirty="0" smtClean="0"/>
          </a:p>
          <a:p>
            <a:pPr>
              <a:buFont typeface="Courier New" pitchFamily="49" charset="0"/>
              <a:buChar char="o"/>
            </a:pPr>
            <a:r>
              <a:rPr lang="ru-RU" sz="2900" dirty="0" smtClean="0"/>
              <a:t>условий </a:t>
            </a:r>
            <a:r>
              <a:rPr lang="ru-RU" sz="2900" dirty="0"/>
              <a:t>оплаты труда руководителей учреждений, включая стимулирующие выплаты, критерии, размеры и условия их осуществления, в том числе с учетом введения предельного уровня соотношения средней заработной платы руководителя учреждения и средней заработной платы работников учреждения в кратности от 1 до </a:t>
            </a:r>
            <a:r>
              <a:rPr lang="ru-RU" sz="2900" dirty="0" smtClean="0"/>
              <a:t>8</a:t>
            </a:r>
          </a:p>
          <a:p>
            <a:pPr marL="0" indent="0">
              <a:buNone/>
            </a:pPr>
            <a:endParaRPr lang="ru-RU" dirty="0"/>
          </a:p>
          <a:p>
            <a:pPr marL="0" indent="0">
              <a:buNone/>
            </a:pPr>
            <a:endParaRPr lang="ru-RU" dirty="0"/>
          </a:p>
        </p:txBody>
      </p:sp>
    </p:spTree>
    <p:extLst>
      <p:ext uri="{BB962C8B-B14F-4D97-AF65-F5344CB8AC3E}">
        <p14:creationId xmlns:p14="http://schemas.microsoft.com/office/powerpoint/2010/main" xmlns="" val="19373733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Мероприятия на локальном уровне</a:t>
            </a:r>
            <a:endParaRPr lang="ru-RU"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18</a:t>
            </a:fld>
            <a:endParaRPr lang="en-US"/>
          </a:p>
        </p:txBody>
      </p:sp>
      <p:sp>
        <p:nvSpPr>
          <p:cNvPr id="4" name="Объект 3"/>
          <p:cNvSpPr>
            <a:spLocks noGrp="1"/>
          </p:cNvSpPr>
          <p:nvPr>
            <p:ph sz="quarter" idx="1"/>
          </p:nvPr>
        </p:nvSpPr>
        <p:spPr/>
        <p:txBody>
          <a:bodyPr>
            <a:normAutofit fontScale="55000" lnSpcReduction="20000"/>
          </a:bodyPr>
          <a:lstStyle/>
          <a:p>
            <a:pPr marL="0" indent="0" algn="just">
              <a:buNone/>
            </a:pPr>
            <a:r>
              <a:rPr lang="ru-RU" dirty="0">
                <a:solidFill>
                  <a:srgbClr val="C00000"/>
                </a:solidFill>
              </a:rPr>
              <a:t>На уровне учреждений локальными нормативными актами будут утверждены </a:t>
            </a:r>
            <a:r>
              <a:rPr lang="ru-RU" dirty="0" smtClean="0">
                <a:solidFill>
                  <a:srgbClr val="C00000"/>
                </a:solidFill>
              </a:rPr>
              <a:t>    </a:t>
            </a:r>
            <a:r>
              <a:rPr lang="ru-RU" b="1" dirty="0" smtClean="0">
                <a:solidFill>
                  <a:srgbClr val="C00000"/>
                </a:solidFill>
              </a:rPr>
              <a:t>с </a:t>
            </a:r>
            <a:r>
              <a:rPr lang="ru-RU" b="1" dirty="0">
                <a:solidFill>
                  <a:srgbClr val="C00000"/>
                </a:solidFill>
              </a:rPr>
              <a:t>учетом мнения представительного органа работников:</a:t>
            </a:r>
          </a:p>
          <a:p>
            <a:pPr algn="just"/>
            <a:r>
              <a:rPr lang="ru-RU" b="1" dirty="0">
                <a:solidFill>
                  <a:srgbClr val="C00000"/>
                </a:solidFill>
              </a:rPr>
              <a:t>системы нормирования труда </a:t>
            </a:r>
            <a:r>
              <a:rPr lang="ru-RU" dirty="0">
                <a:solidFill>
                  <a:srgbClr val="C00000"/>
                </a:solidFill>
              </a:rPr>
              <a:t>в </a:t>
            </a:r>
            <a:r>
              <a:rPr lang="ru-RU" dirty="0" smtClean="0">
                <a:solidFill>
                  <a:srgbClr val="C00000"/>
                </a:solidFill>
              </a:rPr>
              <a:t>учреждении</a:t>
            </a:r>
          </a:p>
          <a:p>
            <a:pPr marL="0" indent="0" algn="just">
              <a:buNone/>
            </a:pPr>
            <a:endParaRPr lang="ru-RU" dirty="0">
              <a:solidFill>
                <a:srgbClr val="C00000"/>
              </a:solidFill>
            </a:endParaRPr>
          </a:p>
          <a:p>
            <a:pPr algn="just"/>
            <a:r>
              <a:rPr lang="ru-RU" dirty="0">
                <a:solidFill>
                  <a:srgbClr val="C00000"/>
                </a:solidFill>
              </a:rPr>
              <a:t>изменения, которые вносятся в положения об оплате труда работников </a:t>
            </a:r>
            <a:r>
              <a:rPr lang="ru-RU" b="1" dirty="0">
                <a:solidFill>
                  <a:srgbClr val="C00000"/>
                </a:solidFill>
              </a:rPr>
              <a:t>в части установления конкретных размеров окладов (ставок), показателей, критериев, условий и размеров стимулирующих выплат </a:t>
            </a:r>
            <a:r>
              <a:rPr lang="ru-RU" b="1" dirty="0" smtClean="0">
                <a:solidFill>
                  <a:srgbClr val="C00000"/>
                </a:solidFill>
              </a:rPr>
              <a:t>работникам</a:t>
            </a:r>
          </a:p>
          <a:p>
            <a:pPr marL="0" indent="0" algn="just">
              <a:buNone/>
            </a:pPr>
            <a:endParaRPr lang="ru-RU" dirty="0">
              <a:solidFill>
                <a:srgbClr val="C00000"/>
              </a:solidFill>
            </a:endParaRPr>
          </a:p>
          <a:p>
            <a:pPr algn="just"/>
            <a:r>
              <a:rPr lang="ru-RU" dirty="0">
                <a:solidFill>
                  <a:srgbClr val="C00000"/>
                </a:solidFill>
              </a:rPr>
              <a:t>с</a:t>
            </a:r>
            <a:r>
              <a:rPr lang="ru-RU" dirty="0" smtClean="0">
                <a:solidFill>
                  <a:srgbClr val="C00000"/>
                </a:solidFill>
              </a:rPr>
              <a:t> </a:t>
            </a:r>
            <a:r>
              <a:rPr lang="ru-RU" dirty="0">
                <a:solidFill>
                  <a:srgbClr val="C00000"/>
                </a:solidFill>
              </a:rPr>
              <a:t>учетом указанных изменений в учреждениях будет проведена работа по заключению в установленном порядке дополнительных соглашений к трудовым договорам с работниками </a:t>
            </a:r>
            <a:r>
              <a:rPr lang="ru-RU" b="1" dirty="0">
                <a:solidFill>
                  <a:srgbClr val="C00000"/>
                </a:solidFill>
              </a:rPr>
              <a:t>в целях уточнения показателей, критериев, условий и размеров осуществления стимулирующих </a:t>
            </a:r>
            <a:r>
              <a:rPr lang="ru-RU" b="1" dirty="0" smtClean="0">
                <a:solidFill>
                  <a:srgbClr val="C00000"/>
                </a:solidFill>
              </a:rPr>
              <a:t>выплат</a:t>
            </a:r>
          </a:p>
          <a:p>
            <a:pPr marL="0" indent="0" algn="just">
              <a:buNone/>
            </a:pPr>
            <a:endParaRPr lang="ru-RU" dirty="0">
              <a:solidFill>
                <a:srgbClr val="C00000"/>
              </a:solidFill>
            </a:endParaRPr>
          </a:p>
          <a:p>
            <a:pPr algn="just"/>
            <a:r>
              <a:rPr lang="ru-RU" dirty="0">
                <a:solidFill>
                  <a:srgbClr val="C00000"/>
                </a:solidFill>
              </a:rPr>
              <a:t>м</a:t>
            </a:r>
            <a:r>
              <a:rPr lang="ru-RU" dirty="0" smtClean="0">
                <a:solidFill>
                  <a:srgbClr val="C00000"/>
                </a:solidFill>
              </a:rPr>
              <a:t>ероприятия </a:t>
            </a:r>
            <a:r>
              <a:rPr lang="ru-RU" dirty="0">
                <a:solidFill>
                  <a:srgbClr val="C00000"/>
                </a:solidFill>
              </a:rPr>
              <a:t>по обеспечению дифференциации оплаты труда работников, выполняющих работы различной сложности, будут осуществляться </a:t>
            </a:r>
            <a:r>
              <a:rPr lang="ru-RU" b="1" dirty="0">
                <a:solidFill>
                  <a:srgbClr val="C00000"/>
                </a:solidFill>
              </a:rPr>
              <a:t>на основе оценки сложности труда работников, оптимизации структуры заработной платы и штатной численности </a:t>
            </a:r>
            <a:r>
              <a:rPr lang="ru-RU" b="1" dirty="0" smtClean="0">
                <a:solidFill>
                  <a:srgbClr val="C00000"/>
                </a:solidFill>
              </a:rPr>
              <a:t>работников</a:t>
            </a:r>
          </a:p>
          <a:p>
            <a:pPr marL="0" indent="0" algn="just">
              <a:buNone/>
            </a:pPr>
            <a:endParaRPr lang="ru-RU" b="1" dirty="0">
              <a:solidFill>
                <a:srgbClr val="C00000"/>
              </a:solidFill>
            </a:endParaRPr>
          </a:p>
          <a:p>
            <a:pPr marL="0" indent="0" algn="just">
              <a:buNone/>
            </a:pPr>
            <a:r>
              <a:rPr lang="ru-RU" b="1" dirty="0">
                <a:solidFill>
                  <a:srgbClr val="C00000"/>
                </a:solidFill>
              </a:rPr>
              <a:t>Формирование штатной численности учреждений следует проводить с применением систем нормирования труда с учетом необходимости качественного оказания государственных (муниципальных) услуг (выполнения работ).</a:t>
            </a:r>
          </a:p>
          <a:p>
            <a:pPr marL="0" indent="0">
              <a:buNone/>
            </a:pPr>
            <a:endParaRPr lang="ru-RU" dirty="0">
              <a:solidFill>
                <a:srgbClr val="C00000"/>
              </a:solidFill>
            </a:endParaRPr>
          </a:p>
        </p:txBody>
      </p:sp>
    </p:spTree>
    <p:extLst>
      <p:ext uri="{BB962C8B-B14F-4D97-AF65-F5344CB8AC3E}">
        <p14:creationId xmlns:p14="http://schemas.microsoft.com/office/powerpoint/2010/main" xmlns="" val="1323772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002060"/>
                </a:solidFill>
              </a:rPr>
              <a:t>ВЫВОД</a:t>
            </a:r>
            <a:endParaRPr lang="ru-RU" dirty="0">
              <a:solidFill>
                <a:srgbClr val="002060"/>
              </a:solidFill>
            </a:endParaRPr>
          </a:p>
        </p:txBody>
      </p:sp>
      <p:sp>
        <p:nvSpPr>
          <p:cNvPr id="3" name="Номер слайда 2"/>
          <p:cNvSpPr>
            <a:spLocks noGrp="1"/>
          </p:cNvSpPr>
          <p:nvPr>
            <p:ph type="sldNum" sz="quarter" idx="12"/>
          </p:nvPr>
        </p:nvSpPr>
        <p:spPr/>
        <p:txBody>
          <a:bodyPr/>
          <a:lstStyle/>
          <a:p>
            <a:fld id="{A483448D-3A78-4528-A469-B745A65DA480}" type="slidenum">
              <a:rPr lang="en-US" smtClean="0"/>
              <a:pPr/>
              <a:t>19</a:t>
            </a:fld>
            <a:endParaRPr lang="en-US"/>
          </a:p>
        </p:txBody>
      </p:sp>
      <p:sp>
        <p:nvSpPr>
          <p:cNvPr id="4" name="Объект 3"/>
          <p:cNvSpPr>
            <a:spLocks noGrp="1"/>
          </p:cNvSpPr>
          <p:nvPr>
            <p:ph sz="quarter" idx="1"/>
          </p:nvPr>
        </p:nvSpPr>
        <p:spPr/>
        <p:txBody>
          <a:bodyPr>
            <a:normAutofit fontScale="85000" lnSpcReduction="20000"/>
          </a:bodyPr>
          <a:lstStyle/>
          <a:p>
            <a:pPr marL="0" indent="0" algn="ctr">
              <a:buNone/>
            </a:pPr>
            <a:r>
              <a:rPr lang="ru-RU" b="1" dirty="0">
                <a:solidFill>
                  <a:srgbClr val="002060"/>
                </a:solidFill>
              </a:rPr>
              <a:t>Изменение систем стимулирования </a:t>
            </a:r>
            <a:endParaRPr lang="ru-RU" b="1" dirty="0" smtClean="0">
              <a:solidFill>
                <a:srgbClr val="002060"/>
              </a:solidFill>
            </a:endParaRPr>
          </a:p>
          <a:p>
            <a:pPr marL="0" indent="0" algn="ctr">
              <a:buNone/>
            </a:pPr>
            <a:r>
              <a:rPr lang="ru-RU" b="1" dirty="0" smtClean="0">
                <a:solidFill>
                  <a:srgbClr val="002060"/>
                </a:solidFill>
              </a:rPr>
              <a:t>должно </a:t>
            </a:r>
            <a:r>
              <a:rPr lang="ru-RU" b="1" dirty="0">
                <a:solidFill>
                  <a:srgbClr val="002060"/>
                </a:solidFill>
              </a:rPr>
              <a:t>включать упразднение </a:t>
            </a:r>
            <a:endParaRPr lang="ru-RU" b="1" dirty="0" smtClean="0">
              <a:solidFill>
                <a:srgbClr val="002060"/>
              </a:solidFill>
            </a:endParaRPr>
          </a:p>
          <a:p>
            <a:pPr marL="0" indent="0" algn="ctr">
              <a:buNone/>
            </a:pPr>
            <a:r>
              <a:rPr lang="ru-RU" b="1" dirty="0" smtClean="0">
                <a:solidFill>
                  <a:srgbClr val="002060"/>
                </a:solidFill>
              </a:rPr>
              <a:t>постоянных </a:t>
            </a:r>
            <a:r>
              <a:rPr lang="ru-RU" b="1" dirty="0">
                <a:solidFill>
                  <a:srgbClr val="002060"/>
                </a:solidFill>
              </a:rPr>
              <a:t>выплат, </a:t>
            </a:r>
            <a:endParaRPr lang="ru-RU" b="1" dirty="0" smtClean="0">
              <a:solidFill>
                <a:srgbClr val="002060"/>
              </a:solidFill>
            </a:endParaRPr>
          </a:p>
          <a:p>
            <a:pPr marL="0" indent="0" algn="ctr">
              <a:buNone/>
            </a:pPr>
            <a:r>
              <a:rPr lang="ru-RU" b="1" dirty="0" smtClean="0">
                <a:solidFill>
                  <a:srgbClr val="002060"/>
                </a:solidFill>
              </a:rPr>
              <a:t>формально </a:t>
            </a:r>
            <a:r>
              <a:rPr lang="ru-RU" b="1" dirty="0">
                <a:solidFill>
                  <a:srgbClr val="002060"/>
                </a:solidFill>
              </a:rPr>
              <a:t>классифицированных </a:t>
            </a:r>
            <a:endParaRPr lang="ru-RU" b="1" dirty="0" smtClean="0">
              <a:solidFill>
                <a:srgbClr val="002060"/>
              </a:solidFill>
            </a:endParaRPr>
          </a:p>
          <a:p>
            <a:pPr marL="0" indent="0" algn="ctr">
              <a:buNone/>
            </a:pPr>
            <a:r>
              <a:rPr lang="ru-RU" b="1" dirty="0" smtClean="0">
                <a:solidFill>
                  <a:srgbClr val="002060"/>
                </a:solidFill>
              </a:rPr>
              <a:t>как </a:t>
            </a:r>
            <a:r>
              <a:rPr lang="ru-RU" b="1" dirty="0">
                <a:solidFill>
                  <a:srgbClr val="002060"/>
                </a:solidFill>
              </a:rPr>
              <a:t>стимулирующие, </a:t>
            </a:r>
            <a:endParaRPr lang="ru-RU" b="1" dirty="0" smtClean="0">
              <a:solidFill>
                <a:srgbClr val="002060"/>
              </a:solidFill>
            </a:endParaRPr>
          </a:p>
          <a:p>
            <a:pPr marL="0" indent="0" algn="ctr">
              <a:buNone/>
            </a:pPr>
            <a:r>
              <a:rPr lang="ru-RU" b="1" dirty="0" smtClean="0">
                <a:solidFill>
                  <a:srgbClr val="002060"/>
                </a:solidFill>
              </a:rPr>
              <a:t>но </a:t>
            </a:r>
            <a:r>
              <a:rPr lang="ru-RU" b="1" dirty="0">
                <a:solidFill>
                  <a:srgbClr val="002060"/>
                </a:solidFill>
              </a:rPr>
              <a:t>реально не мотивирующих работников </a:t>
            </a:r>
            <a:endParaRPr lang="ru-RU" b="1" dirty="0" smtClean="0">
              <a:solidFill>
                <a:srgbClr val="002060"/>
              </a:solidFill>
            </a:endParaRPr>
          </a:p>
          <a:p>
            <a:pPr marL="0" indent="0" algn="ctr">
              <a:buNone/>
            </a:pPr>
            <a:r>
              <a:rPr lang="ru-RU" b="1" dirty="0" smtClean="0">
                <a:solidFill>
                  <a:srgbClr val="002060"/>
                </a:solidFill>
              </a:rPr>
              <a:t>к </a:t>
            </a:r>
            <a:r>
              <a:rPr lang="ru-RU" b="1" dirty="0">
                <a:solidFill>
                  <a:srgbClr val="002060"/>
                </a:solidFill>
              </a:rPr>
              <a:t>качественному и эффективному </a:t>
            </a:r>
            <a:endParaRPr lang="ru-RU" b="1" dirty="0" smtClean="0">
              <a:solidFill>
                <a:srgbClr val="002060"/>
              </a:solidFill>
            </a:endParaRPr>
          </a:p>
          <a:p>
            <a:pPr marL="0" indent="0" algn="ctr">
              <a:buNone/>
            </a:pPr>
            <a:r>
              <a:rPr lang="ru-RU" b="1" dirty="0" smtClean="0">
                <a:solidFill>
                  <a:srgbClr val="002060"/>
                </a:solidFill>
              </a:rPr>
              <a:t>выполнению </a:t>
            </a:r>
            <a:r>
              <a:rPr lang="ru-RU" b="1" dirty="0">
                <a:solidFill>
                  <a:srgbClr val="002060"/>
                </a:solidFill>
              </a:rPr>
              <a:t>трудовых обязанностей, </a:t>
            </a:r>
            <a:endParaRPr lang="ru-RU" b="1" dirty="0" smtClean="0">
              <a:solidFill>
                <a:srgbClr val="002060"/>
              </a:solidFill>
            </a:endParaRPr>
          </a:p>
          <a:p>
            <a:pPr marL="0" indent="0" algn="ctr">
              <a:buNone/>
            </a:pPr>
            <a:r>
              <a:rPr lang="ru-RU" b="1" dirty="0" smtClean="0">
                <a:solidFill>
                  <a:srgbClr val="002060"/>
                </a:solidFill>
              </a:rPr>
              <a:t>с </a:t>
            </a:r>
            <a:r>
              <a:rPr lang="ru-RU" b="1" dirty="0">
                <a:solidFill>
                  <a:srgbClr val="002060"/>
                </a:solidFill>
              </a:rPr>
              <a:t>возможностью перераспределения средств </a:t>
            </a:r>
            <a:endParaRPr lang="ru-RU" b="1" dirty="0" smtClean="0">
              <a:solidFill>
                <a:srgbClr val="002060"/>
              </a:solidFill>
            </a:endParaRPr>
          </a:p>
          <a:p>
            <a:pPr marL="0" indent="0" algn="ctr">
              <a:buNone/>
            </a:pPr>
            <a:r>
              <a:rPr lang="ru-RU" b="1" dirty="0" smtClean="0">
                <a:solidFill>
                  <a:srgbClr val="002060"/>
                </a:solidFill>
              </a:rPr>
              <a:t>на </a:t>
            </a:r>
            <a:r>
              <a:rPr lang="ru-RU" b="1" dirty="0">
                <a:solidFill>
                  <a:srgbClr val="002060"/>
                </a:solidFill>
              </a:rPr>
              <a:t>увеличение окладов работников </a:t>
            </a:r>
            <a:endParaRPr lang="ru-RU" b="1" dirty="0" smtClean="0">
              <a:solidFill>
                <a:srgbClr val="002060"/>
              </a:solidFill>
            </a:endParaRPr>
          </a:p>
          <a:p>
            <a:pPr marL="0" indent="0" algn="ctr">
              <a:buNone/>
            </a:pPr>
            <a:r>
              <a:rPr lang="ru-RU" b="1" dirty="0" smtClean="0">
                <a:solidFill>
                  <a:srgbClr val="002060"/>
                </a:solidFill>
              </a:rPr>
              <a:t>и </a:t>
            </a:r>
            <a:r>
              <a:rPr lang="ru-RU" b="1" dirty="0">
                <a:solidFill>
                  <a:srgbClr val="002060"/>
                </a:solidFill>
              </a:rPr>
              <a:t>на реальные выплаты </a:t>
            </a:r>
            <a:endParaRPr lang="ru-RU" b="1" dirty="0" smtClean="0">
              <a:solidFill>
                <a:srgbClr val="002060"/>
              </a:solidFill>
            </a:endParaRPr>
          </a:p>
          <a:p>
            <a:pPr marL="0" indent="0" algn="ctr">
              <a:buNone/>
            </a:pPr>
            <a:r>
              <a:rPr lang="ru-RU" b="1" dirty="0" smtClean="0">
                <a:solidFill>
                  <a:srgbClr val="002060"/>
                </a:solidFill>
              </a:rPr>
              <a:t>стимулирующего характера</a:t>
            </a:r>
            <a:endParaRPr lang="ru-RU" b="1" dirty="0">
              <a:solidFill>
                <a:srgbClr val="002060"/>
              </a:solidFill>
            </a:endParaRPr>
          </a:p>
          <a:p>
            <a:pPr marL="0" indent="0">
              <a:buNone/>
            </a:pPr>
            <a:endParaRPr lang="ru-RU" dirty="0"/>
          </a:p>
        </p:txBody>
      </p:sp>
    </p:spTree>
    <p:extLst>
      <p:ext uri="{BB962C8B-B14F-4D97-AF65-F5344CB8AC3E}">
        <p14:creationId xmlns:p14="http://schemas.microsoft.com/office/powerpoint/2010/main" xmlns="" val="502419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 утверждении Программы</a:t>
            </a:r>
            <a:endParaRPr lang="ru-RU"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2</a:t>
            </a:fld>
            <a:endParaRPr lang="en-US"/>
          </a:p>
        </p:txBody>
      </p:sp>
      <p:sp>
        <p:nvSpPr>
          <p:cNvPr id="4" name="Объект 3"/>
          <p:cNvSpPr>
            <a:spLocks noGrp="1"/>
          </p:cNvSpPr>
          <p:nvPr>
            <p:ph sz="quarter" idx="1"/>
          </p:nvPr>
        </p:nvSpPr>
        <p:spPr/>
        <p:txBody>
          <a:bodyPr>
            <a:normAutofit fontScale="55000" lnSpcReduction="20000"/>
          </a:bodyPr>
          <a:lstStyle/>
          <a:p>
            <a:pPr marL="0" indent="0" algn="ctr">
              <a:buNone/>
            </a:pPr>
            <a:r>
              <a:rPr lang="ru-RU" b="1" dirty="0"/>
              <a:t>ПРАВИТЕЛЬСТВО РОССИЙСКОЙ ФЕДЕРАЦИИ</a:t>
            </a:r>
          </a:p>
          <a:p>
            <a:pPr marL="0" indent="0" algn="ctr">
              <a:buNone/>
            </a:pPr>
            <a:r>
              <a:rPr lang="ru-RU" b="1" dirty="0"/>
              <a:t> </a:t>
            </a:r>
          </a:p>
          <a:p>
            <a:pPr marL="0" indent="0" algn="ctr">
              <a:buNone/>
            </a:pPr>
            <a:r>
              <a:rPr lang="ru-RU" b="1" dirty="0"/>
              <a:t>РАСПОРЯЖЕНИЕ</a:t>
            </a:r>
          </a:p>
          <a:p>
            <a:pPr marL="0" indent="0" algn="ctr">
              <a:buNone/>
            </a:pPr>
            <a:r>
              <a:rPr lang="ru-RU" b="1" dirty="0"/>
              <a:t>от 26 ноября 2012 г. N 2190-р</a:t>
            </a:r>
          </a:p>
          <a:p>
            <a:pPr marL="0" indent="0">
              <a:buNone/>
            </a:pPr>
            <a:r>
              <a:rPr lang="ru-RU" dirty="0"/>
              <a:t> </a:t>
            </a:r>
          </a:p>
          <a:p>
            <a:pPr marL="0" indent="0">
              <a:buNone/>
            </a:pPr>
            <a:r>
              <a:rPr lang="ru-RU" dirty="0"/>
              <a:t>В соответствии с подпунктом "е" </a:t>
            </a:r>
            <a:r>
              <a:rPr lang="ru-RU" dirty="0" smtClean="0"/>
              <a:t>пункта 1 Указа </a:t>
            </a:r>
            <a:r>
              <a:rPr lang="ru-RU" dirty="0"/>
              <a:t>Президента Российской Федерации от 7 мая 2012 г. N 597 "О мероприятиях по реализации государственной социальной политики":</a:t>
            </a:r>
          </a:p>
          <a:p>
            <a:pPr marL="0" indent="0">
              <a:buNone/>
            </a:pPr>
            <a:r>
              <a:rPr lang="ru-RU" dirty="0"/>
              <a:t>1. Утвердить </a:t>
            </a:r>
            <a:r>
              <a:rPr lang="ru-RU" dirty="0" smtClean="0"/>
              <a:t>прилагаемую Программу поэтапного </a:t>
            </a:r>
            <a:r>
              <a:rPr lang="ru-RU" dirty="0"/>
              <a:t>совершенствования системы оплаты труда в государственных (муниципальных) учреждениях на 2012 - 2018 годы (далее - Программа).</a:t>
            </a:r>
          </a:p>
          <a:p>
            <a:pPr marL="0" indent="0">
              <a:buNone/>
            </a:pPr>
            <a:r>
              <a:rPr lang="ru-RU" dirty="0"/>
              <a:t>2. Федеральным органам исполнительной власти представлять в Минтруд России информацию о ходе </a:t>
            </a:r>
            <a:r>
              <a:rPr lang="ru-RU" dirty="0" smtClean="0"/>
              <a:t>реализации</a:t>
            </a:r>
            <a:r>
              <a:rPr lang="en-US" dirty="0" smtClean="0"/>
              <a:t> </a:t>
            </a:r>
            <a:r>
              <a:rPr lang="ru-RU" dirty="0" smtClean="0"/>
              <a:t>Программы один </a:t>
            </a:r>
            <a:r>
              <a:rPr lang="ru-RU" dirty="0"/>
              <a:t>раз в полугодие, до 15-го числа месяца, следующего за отчетным периодом.</a:t>
            </a:r>
          </a:p>
          <a:p>
            <a:pPr marL="0" indent="0">
              <a:buNone/>
            </a:pPr>
            <a:r>
              <a:rPr lang="ru-RU" dirty="0"/>
              <a:t>3. Минтруду России обеспечить представление один раз в полугодие, до 30-го числа месяца, следующего за отчетным периодом, в Правительство Российской Федерации доклада о ходе </a:t>
            </a:r>
            <a:r>
              <a:rPr lang="ru-RU" dirty="0" smtClean="0"/>
              <a:t>выполнения Программы.</a:t>
            </a:r>
            <a:endParaRPr lang="ru-RU" dirty="0"/>
          </a:p>
          <a:p>
            <a:pPr marL="0" indent="0">
              <a:buNone/>
            </a:pPr>
            <a:r>
              <a:rPr lang="ru-RU" dirty="0"/>
              <a:t> </a:t>
            </a:r>
          </a:p>
          <a:p>
            <a:pPr marL="0" indent="0">
              <a:buNone/>
            </a:pPr>
            <a:r>
              <a:rPr lang="ru-RU" dirty="0"/>
              <a:t>Председатель Правительства</a:t>
            </a:r>
          </a:p>
          <a:p>
            <a:pPr marL="0" indent="0">
              <a:buNone/>
            </a:pPr>
            <a:r>
              <a:rPr lang="ru-RU" dirty="0"/>
              <a:t>Российской Федерации</a:t>
            </a:r>
          </a:p>
          <a:p>
            <a:pPr marL="0" indent="0">
              <a:buNone/>
            </a:pPr>
            <a:r>
              <a:rPr lang="ru-RU" dirty="0"/>
              <a:t>Д.МЕДВЕДЕВ</a:t>
            </a:r>
          </a:p>
          <a:p>
            <a:pPr marL="0" indent="0">
              <a:buNone/>
            </a:pPr>
            <a:r>
              <a:rPr lang="ru-RU" dirty="0"/>
              <a:t> </a:t>
            </a:r>
          </a:p>
          <a:p>
            <a:endParaRPr lang="ru-RU" dirty="0"/>
          </a:p>
        </p:txBody>
      </p:sp>
    </p:spTree>
    <p:extLst>
      <p:ext uri="{BB962C8B-B14F-4D97-AF65-F5344CB8AC3E}">
        <p14:creationId xmlns:p14="http://schemas.microsoft.com/office/powerpoint/2010/main" xmlns="" val="12919103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914400"/>
          </a:xfrm>
        </p:spPr>
        <p:txBody>
          <a:bodyPr>
            <a:noAutofit/>
          </a:bodyPr>
          <a:lstStyle/>
          <a:p>
            <a:r>
              <a:rPr lang="ru-RU" sz="2800" dirty="0" smtClean="0"/>
              <a:t>Заключение трудового договора с руководителем на основе типовой формы (с 2013 г.)</a:t>
            </a:r>
            <a:endParaRPr lang="ru-RU" sz="2800"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20</a:t>
            </a:fld>
            <a:endParaRPr lang="en-US"/>
          </a:p>
        </p:txBody>
      </p:sp>
      <p:sp>
        <p:nvSpPr>
          <p:cNvPr id="4" name="Объект 3"/>
          <p:cNvSpPr>
            <a:spLocks noGrp="1"/>
          </p:cNvSpPr>
          <p:nvPr>
            <p:ph sz="quarter" idx="1"/>
          </p:nvPr>
        </p:nvSpPr>
        <p:spPr/>
        <p:txBody>
          <a:bodyPr>
            <a:normAutofit fontScale="70000" lnSpcReduction="20000"/>
          </a:bodyPr>
          <a:lstStyle/>
          <a:p>
            <a:pPr algn="just"/>
            <a:r>
              <a:rPr lang="ru-RU" dirty="0" smtClean="0"/>
              <a:t>в </a:t>
            </a:r>
            <a:r>
              <a:rPr lang="ru-RU" dirty="0"/>
              <a:t>качестве одного из критериев оценки деятельности руководителя при назначении ему стимулирующих выплат будет предусмотрено соотношение средней заработной платы работников возглавляемого им учреждения, получаемой за осуществление возложенных на них должностных обязанностей за счет всех источников, и средней заработной платы по соответствующему субъекту Российской Федерации с учетом достижения средних для отдельных категорий работников показателей по каждому субъекту Российской Федерации, определенных указами Президента Российской Федерации от 7 мая 2012 г. N </a:t>
            </a:r>
            <a:r>
              <a:rPr lang="ru-RU" dirty="0" smtClean="0"/>
              <a:t>597</a:t>
            </a:r>
            <a:r>
              <a:rPr lang="ru-RU" dirty="0"/>
              <a:t> </a:t>
            </a:r>
            <a:r>
              <a:rPr lang="ru-RU" dirty="0" smtClean="0"/>
              <a:t>и </a:t>
            </a:r>
            <a:r>
              <a:rPr lang="ru-RU" dirty="0"/>
              <a:t>от 1 июня 2012 г. N </a:t>
            </a:r>
            <a:r>
              <a:rPr lang="ru-RU" dirty="0" smtClean="0"/>
              <a:t>761</a:t>
            </a:r>
          </a:p>
          <a:p>
            <a:pPr marL="0" indent="0" algn="just">
              <a:buNone/>
            </a:pPr>
            <a:endParaRPr lang="ru-RU" dirty="0"/>
          </a:p>
          <a:p>
            <a:pPr algn="just"/>
            <a:r>
              <a:rPr lang="ru-RU" dirty="0" smtClean="0"/>
              <a:t>будет </a:t>
            </a:r>
            <a:r>
              <a:rPr lang="ru-RU" dirty="0"/>
              <a:t>предусматриваться конкретизация показателей и критериев оценки деятельности руководителя, размеров и условий назначения ему стимулирующих выплат, что будет способствовать повышению эффективности работы руководителя и обеспечению реализации целей и задач деятельности </a:t>
            </a:r>
            <a:r>
              <a:rPr lang="ru-RU" dirty="0" smtClean="0"/>
              <a:t>учреждения</a:t>
            </a:r>
            <a:endParaRPr lang="ru-RU" dirty="0"/>
          </a:p>
          <a:p>
            <a:pPr marL="0" indent="0">
              <a:buNone/>
            </a:pPr>
            <a:endParaRPr lang="ru-RU" dirty="0"/>
          </a:p>
        </p:txBody>
      </p:sp>
    </p:spTree>
    <p:extLst>
      <p:ext uri="{BB962C8B-B14F-4D97-AF65-F5344CB8AC3E}">
        <p14:creationId xmlns:p14="http://schemas.microsoft.com/office/powerpoint/2010/main" xmlns="" val="29120510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002060"/>
                </a:solidFill>
              </a:rPr>
              <a:t>ВЫВОДЫ</a:t>
            </a:r>
            <a:endParaRPr lang="ru-RU" dirty="0">
              <a:solidFill>
                <a:srgbClr val="002060"/>
              </a:solidFill>
            </a:endParaRPr>
          </a:p>
        </p:txBody>
      </p:sp>
      <p:sp>
        <p:nvSpPr>
          <p:cNvPr id="3" name="Номер слайда 2"/>
          <p:cNvSpPr>
            <a:spLocks noGrp="1"/>
          </p:cNvSpPr>
          <p:nvPr>
            <p:ph type="sldNum" sz="quarter" idx="12"/>
          </p:nvPr>
        </p:nvSpPr>
        <p:spPr/>
        <p:txBody>
          <a:bodyPr/>
          <a:lstStyle/>
          <a:p>
            <a:fld id="{A483448D-3A78-4528-A469-B745A65DA480}" type="slidenum">
              <a:rPr lang="en-US" smtClean="0"/>
              <a:pPr/>
              <a:t>21</a:t>
            </a:fld>
            <a:endParaRPr lang="en-US"/>
          </a:p>
        </p:txBody>
      </p:sp>
      <p:sp>
        <p:nvSpPr>
          <p:cNvPr id="4" name="Объект 3"/>
          <p:cNvSpPr>
            <a:spLocks noGrp="1"/>
          </p:cNvSpPr>
          <p:nvPr>
            <p:ph sz="quarter" idx="1"/>
          </p:nvPr>
        </p:nvSpPr>
        <p:spPr/>
        <p:txBody>
          <a:bodyPr>
            <a:normAutofit fontScale="85000" lnSpcReduction="20000"/>
          </a:bodyPr>
          <a:lstStyle/>
          <a:p>
            <a:pPr algn="just"/>
            <a:r>
              <a:rPr lang="ru-RU" dirty="0">
                <a:solidFill>
                  <a:srgbClr val="002060"/>
                </a:solidFill>
              </a:rPr>
              <a:t>В рамках развития кадрового потенциала работников учреждений, в 2013 - 2014 годах будут актуализированы квалификационные требования к работникам с учетом современных требований к качеству услуг, в том числе путем </a:t>
            </a:r>
            <a:r>
              <a:rPr lang="ru-RU" dirty="0" smtClean="0">
                <a:solidFill>
                  <a:srgbClr val="002060"/>
                </a:solidFill>
              </a:rPr>
              <a:t>разработки</a:t>
            </a:r>
            <a:r>
              <a:rPr lang="ru-RU" dirty="0">
                <a:solidFill>
                  <a:srgbClr val="002060"/>
                </a:solidFill>
              </a:rPr>
              <a:t> </a:t>
            </a:r>
            <a:r>
              <a:rPr lang="ru-RU" dirty="0" smtClean="0">
                <a:solidFill>
                  <a:srgbClr val="002060"/>
                </a:solidFill>
              </a:rPr>
              <a:t>профессиональных стандартов</a:t>
            </a:r>
          </a:p>
          <a:p>
            <a:pPr marL="0" indent="0" algn="just">
              <a:buNone/>
            </a:pPr>
            <a:endParaRPr lang="ru-RU" dirty="0">
              <a:solidFill>
                <a:srgbClr val="002060"/>
              </a:solidFill>
            </a:endParaRPr>
          </a:p>
          <a:p>
            <a:pPr algn="just"/>
            <a:r>
              <a:rPr lang="ru-RU" dirty="0">
                <a:solidFill>
                  <a:srgbClr val="002060"/>
                </a:solidFill>
              </a:rPr>
              <a:t>Актуализация квалификационных требований и компетенций, необходимых для оказания государственных (муниципальных) услуг (выполнения работ), организация соответствующей профессиональной переподготовки и повышения квалификации работников учреждений, наряду с совершенствованием системы оплаты труда и разработкой систем оценки эффективности деятельности работников, создаст основу для использования принципов эффективного </a:t>
            </a:r>
            <a:r>
              <a:rPr lang="ru-RU" dirty="0" smtClean="0">
                <a:solidFill>
                  <a:srgbClr val="002060"/>
                </a:solidFill>
              </a:rPr>
              <a:t>контракта</a:t>
            </a:r>
            <a:endParaRPr lang="ru-RU" dirty="0">
              <a:solidFill>
                <a:srgbClr val="002060"/>
              </a:solidFill>
            </a:endParaRPr>
          </a:p>
          <a:p>
            <a:pPr marL="0" indent="0">
              <a:buNone/>
            </a:pPr>
            <a:endParaRPr lang="ru-RU" dirty="0">
              <a:solidFill>
                <a:srgbClr val="002060"/>
              </a:solidFill>
            </a:endParaRPr>
          </a:p>
        </p:txBody>
      </p:sp>
    </p:spTree>
    <p:extLst>
      <p:ext uri="{BB962C8B-B14F-4D97-AF65-F5344CB8AC3E}">
        <p14:creationId xmlns:p14="http://schemas.microsoft.com/office/powerpoint/2010/main" xmlns="" val="33180834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002060"/>
                </a:solidFill>
              </a:rPr>
              <a:t>Определение «Эффективного контракта»</a:t>
            </a:r>
            <a:endParaRPr lang="ru-RU" dirty="0">
              <a:solidFill>
                <a:srgbClr val="002060"/>
              </a:solidFill>
            </a:endParaRPr>
          </a:p>
        </p:txBody>
      </p:sp>
      <p:sp>
        <p:nvSpPr>
          <p:cNvPr id="3" name="Номер слайда 2"/>
          <p:cNvSpPr>
            <a:spLocks noGrp="1"/>
          </p:cNvSpPr>
          <p:nvPr>
            <p:ph type="sldNum" sz="quarter" idx="12"/>
          </p:nvPr>
        </p:nvSpPr>
        <p:spPr/>
        <p:txBody>
          <a:bodyPr/>
          <a:lstStyle/>
          <a:p>
            <a:fld id="{A483448D-3A78-4528-A469-B745A65DA480}" type="slidenum">
              <a:rPr lang="en-US" smtClean="0"/>
              <a:pPr/>
              <a:t>22</a:t>
            </a:fld>
            <a:endParaRPr lang="en-US" dirty="0"/>
          </a:p>
        </p:txBody>
      </p:sp>
      <p:sp>
        <p:nvSpPr>
          <p:cNvPr id="4" name="Объект 3"/>
          <p:cNvSpPr>
            <a:spLocks noGrp="1"/>
          </p:cNvSpPr>
          <p:nvPr>
            <p:ph sz="quarter" idx="1"/>
          </p:nvPr>
        </p:nvSpPr>
        <p:spPr/>
        <p:txBody>
          <a:bodyPr/>
          <a:lstStyle/>
          <a:p>
            <a:pPr marL="0" indent="0" algn="just">
              <a:buNone/>
            </a:pPr>
            <a:r>
              <a:rPr lang="ru-RU" dirty="0">
                <a:solidFill>
                  <a:srgbClr val="002060"/>
                </a:solidFill>
              </a:rPr>
              <a:t>Эффективный контракт - </a:t>
            </a:r>
            <a:r>
              <a:rPr lang="ru-RU" b="1" u="sng" dirty="0">
                <a:solidFill>
                  <a:srgbClr val="FF0000"/>
                </a:solidFill>
              </a:rPr>
              <a:t>это трудовой договор </a:t>
            </a:r>
            <a:r>
              <a:rPr lang="ru-RU" b="1" u="sng" dirty="0" smtClean="0">
                <a:solidFill>
                  <a:srgbClr val="FF0000"/>
                </a:solidFill>
              </a:rPr>
              <a:t>        </a:t>
            </a:r>
            <a:r>
              <a:rPr lang="ru-RU" dirty="0" smtClean="0">
                <a:solidFill>
                  <a:srgbClr val="002060"/>
                </a:solidFill>
              </a:rPr>
              <a:t>с </a:t>
            </a:r>
            <a:r>
              <a:rPr lang="ru-RU" dirty="0">
                <a:solidFill>
                  <a:srgbClr val="002060"/>
                </a:solidFill>
              </a:rPr>
              <a:t>работником, в котором </a:t>
            </a:r>
            <a:r>
              <a:rPr lang="ru-RU" dirty="0" smtClean="0">
                <a:solidFill>
                  <a:srgbClr val="C00000"/>
                </a:solidFill>
              </a:rPr>
              <a:t>конкретизированы:</a:t>
            </a:r>
          </a:p>
          <a:p>
            <a:pPr algn="just">
              <a:buFont typeface="Wingdings" pitchFamily="2" charset="2"/>
              <a:buChar char="ü"/>
            </a:pPr>
            <a:r>
              <a:rPr lang="ru-RU" dirty="0" smtClean="0">
                <a:solidFill>
                  <a:srgbClr val="002060"/>
                </a:solidFill>
              </a:rPr>
              <a:t> должностные обязанности</a:t>
            </a:r>
          </a:p>
          <a:p>
            <a:pPr algn="just">
              <a:buFont typeface="Wingdings" pitchFamily="2" charset="2"/>
              <a:buChar char="ü"/>
            </a:pPr>
            <a:r>
              <a:rPr lang="ru-RU" dirty="0" smtClean="0">
                <a:solidFill>
                  <a:srgbClr val="002060"/>
                </a:solidFill>
              </a:rPr>
              <a:t> </a:t>
            </a:r>
            <a:r>
              <a:rPr lang="ru-RU" dirty="0">
                <a:solidFill>
                  <a:srgbClr val="002060"/>
                </a:solidFill>
              </a:rPr>
              <a:t>условия оплаты </a:t>
            </a:r>
            <a:r>
              <a:rPr lang="ru-RU" dirty="0" smtClean="0">
                <a:solidFill>
                  <a:srgbClr val="002060"/>
                </a:solidFill>
              </a:rPr>
              <a:t>труда</a:t>
            </a:r>
          </a:p>
          <a:p>
            <a:pPr algn="just">
              <a:buFont typeface="Wingdings" pitchFamily="2" charset="2"/>
              <a:buChar char="ü"/>
            </a:pPr>
            <a:r>
              <a:rPr lang="ru-RU" dirty="0" smtClean="0">
                <a:solidFill>
                  <a:srgbClr val="002060"/>
                </a:solidFill>
              </a:rPr>
              <a:t> </a:t>
            </a:r>
            <a:r>
              <a:rPr lang="ru-RU" dirty="0">
                <a:solidFill>
                  <a:srgbClr val="002060"/>
                </a:solidFill>
              </a:rPr>
              <a:t>показатели и критерии оценки эффективности деятельности для назначения стимулирующих выплат в зависимости от результатов труда и качества оказываемых государственных (муниципальных) </a:t>
            </a:r>
            <a:r>
              <a:rPr lang="ru-RU" dirty="0" smtClean="0">
                <a:solidFill>
                  <a:srgbClr val="002060"/>
                </a:solidFill>
              </a:rPr>
              <a:t>услуг</a:t>
            </a:r>
          </a:p>
          <a:p>
            <a:pPr algn="just">
              <a:buFont typeface="Wingdings" pitchFamily="2" charset="2"/>
              <a:buChar char="ü"/>
            </a:pPr>
            <a:r>
              <a:rPr lang="ru-RU" dirty="0" smtClean="0">
                <a:solidFill>
                  <a:srgbClr val="002060"/>
                </a:solidFill>
              </a:rPr>
              <a:t>меры </a:t>
            </a:r>
            <a:r>
              <a:rPr lang="ru-RU" dirty="0">
                <a:solidFill>
                  <a:srgbClr val="002060"/>
                </a:solidFill>
              </a:rPr>
              <a:t>социальной </a:t>
            </a:r>
            <a:r>
              <a:rPr lang="ru-RU" dirty="0" smtClean="0">
                <a:solidFill>
                  <a:srgbClr val="002060"/>
                </a:solidFill>
              </a:rPr>
              <a:t>поддержки</a:t>
            </a:r>
            <a:endParaRPr lang="ru-RU" dirty="0">
              <a:solidFill>
                <a:srgbClr val="002060"/>
              </a:solidFill>
            </a:endParaRPr>
          </a:p>
        </p:txBody>
      </p:sp>
    </p:spTree>
    <p:extLst>
      <p:ext uri="{BB962C8B-B14F-4D97-AF65-F5344CB8AC3E}">
        <p14:creationId xmlns:p14="http://schemas.microsoft.com/office/powerpoint/2010/main" xmlns="" val="24267293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Внедрение «эффективного контракта»</a:t>
            </a:r>
            <a:endParaRPr lang="ru-RU"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23</a:t>
            </a:fld>
            <a:endParaRPr lang="en-US"/>
          </a:p>
        </p:txBody>
      </p:sp>
      <p:sp>
        <p:nvSpPr>
          <p:cNvPr id="4" name="Объект 3"/>
          <p:cNvSpPr>
            <a:spLocks noGrp="1"/>
          </p:cNvSpPr>
          <p:nvPr>
            <p:ph sz="quarter" idx="1"/>
          </p:nvPr>
        </p:nvSpPr>
        <p:spPr/>
        <p:txBody>
          <a:bodyPr>
            <a:normAutofit fontScale="70000" lnSpcReduction="20000"/>
          </a:bodyPr>
          <a:lstStyle/>
          <a:p>
            <a:pPr algn="just"/>
            <a:r>
              <a:rPr lang="ru-RU" dirty="0"/>
              <a:t>Изменение порядка оплаты труда является изменением условий, определенных сторонами трудового договора, и осуществляется в соответствии с законодательством Российской Федерации</a:t>
            </a:r>
            <a:r>
              <a:rPr lang="ru-RU" dirty="0" smtClean="0"/>
              <a:t>.</a:t>
            </a:r>
          </a:p>
          <a:p>
            <a:pPr marL="0" indent="0" algn="just">
              <a:buNone/>
            </a:pPr>
            <a:endParaRPr lang="ru-RU" dirty="0"/>
          </a:p>
          <a:p>
            <a:pPr algn="just"/>
            <a:r>
              <a:rPr lang="ru-RU" dirty="0"/>
              <a:t>В </a:t>
            </a:r>
            <a:r>
              <a:rPr lang="ru-RU" u="sng" dirty="0"/>
              <a:t>отношении каждого работника </a:t>
            </a:r>
            <a:r>
              <a:rPr lang="ru-RU" dirty="0"/>
              <a:t>должны </a:t>
            </a:r>
            <a:r>
              <a:rPr lang="ru-RU" dirty="0" smtClean="0"/>
              <a:t>быть:</a:t>
            </a:r>
          </a:p>
          <a:p>
            <a:pPr algn="just">
              <a:buFont typeface="Wingdings" pitchFamily="2" charset="2"/>
              <a:buChar char="ü"/>
            </a:pPr>
            <a:r>
              <a:rPr lang="ru-RU" dirty="0" smtClean="0"/>
              <a:t> </a:t>
            </a:r>
            <a:r>
              <a:rPr lang="ru-RU" dirty="0"/>
              <a:t>уточнены и конкретизированы его трудовая </a:t>
            </a:r>
            <a:r>
              <a:rPr lang="ru-RU" dirty="0" smtClean="0"/>
              <a:t>функция, </a:t>
            </a:r>
            <a:r>
              <a:rPr lang="ru-RU" dirty="0"/>
              <a:t>показатели и критерии оценки эффективности деятельности</a:t>
            </a:r>
            <a:r>
              <a:rPr lang="ru-RU" dirty="0" smtClean="0"/>
              <a:t>,</a:t>
            </a:r>
          </a:p>
          <a:p>
            <a:pPr algn="just">
              <a:buFont typeface="Wingdings" pitchFamily="2" charset="2"/>
              <a:buChar char="ü"/>
            </a:pPr>
            <a:r>
              <a:rPr lang="ru-RU" dirty="0" smtClean="0"/>
              <a:t> </a:t>
            </a:r>
            <a:r>
              <a:rPr lang="ru-RU" dirty="0"/>
              <a:t>установлен размер вознаграждения, а также размер поощрения за достижение коллективных результатов труда. </a:t>
            </a:r>
            <a:r>
              <a:rPr lang="ru-RU" b="1" dirty="0" smtClean="0">
                <a:solidFill>
                  <a:srgbClr val="FF0000"/>
                </a:solidFill>
              </a:rPr>
              <a:t>Условия </a:t>
            </a:r>
            <a:r>
              <a:rPr lang="ru-RU" b="1" dirty="0">
                <a:solidFill>
                  <a:srgbClr val="FF0000"/>
                </a:solidFill>
              </a:rPr>
              <a:t>получения вознаграждения должны быть понятны работодателю и работнику и не допускать двойного толкования. </a:t>
            </a:r>
            <a:endParaRPr lang="ru-RU" b="1" dirty="0" smtClean="0">
              <a:solidFill>
                <a:srgbClr val="FF0000"/>
              </a:solidFill>
            </a:endParaRPr>
          </a:p>
          <a:p>
            <a:pPr marL="0" indent="0" algn="just">
              <a:buNone/>
            </a:pPr>
            <a:endParaRPr lang="ru-RU" dirty="0" smtClean="0"/>
          </a:p>
          <a:p>
            <a:pPr marL="0" indent="0" algn="just">
              <a:buNone/>
            </a:pPr>
            <a:r>
              <a:rPr lang="ru-RU" dirty="0" smtClean="0"/>
              <a:t>Примерная </a:t>
            </a:r>
            <a:r>
              <a:rPr lang="ru-RU" dirty="0"/>
              <a:t>форма трудового договора с работником государственного (муниципального) учреждения приведена в </a:t>
            </a:r>
            <a:r>
              <a:rPr lang="ru-RU" dirty="0" smtClean="0"/>
              <a:t>приложении </a:t>
            </a:r>
            <a:r>
              <a:rPr lang="ru-RU" dirty="0"/>
              <a:t>N </a:t>
            </a:r>
            <a:r>
              <a:rPr lang="ru-RU" dirty="0" smtClean="0"/>
              <a:t>3 к Программе.</a:t>
            </a:r>
            <a:endParaRPr lang="ru-RU" dirty="0"/>
          </a:p>
          <a:p>
            <a:pPr marL="0" indent="0">
              <a:buNone/>
            </a:pPr>
            <a:endParaRPr lang="ru-RU" dirty="0"/>
          </a:p>
        </p:txBody>
      </p:sp>
    </p:spTree>
    <p:extLst>
      <p:ext uri="{BB962C8B-B14F-4D97-AF65-F5344CB8AC3E}">
        <p14:creationId xmlns:p14="http://schemas.microsoft.com/office/powerpoint/2010/main" xmlns="" val="39274758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Заработная плата работника</a:t>
            </a:r>
            <a:endParaRPr lang="ru-RU"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24</a:t>
            </a:fld>
            <a:endParaRPr lang="en-US"/>
          </a:p>
        </p:txBody>
      </p:sp>
      <p:sp>
        <p:nvSpPr>
          <p:cNvPr id="4" name="Объект 3"/>
          <p:cNvSpPr>
            <a:spLocks noGrp="1"/>
          </p:cNvSpPr>
          <p:nvPr>
            <p:ph sz="quarter" idx="1"/>
          </p:nvPr>
        </p:nvSpPr>
        <p:spPr/>
        <p:txBody>
          <a:bodyPr>
            <a:normAutofit fontScale="70000" lnSpcReduction="20000"/>
          </a:bodyPr>
          <a:lstStyle/>
          <a:p>
            <a:pPr algn="just"/>
            <a:r>
              <a:rPr lang="ru-RU" dirty="0">
                <a:solidFill>
                  <a:srgbClr val="C00000"/>
                </a:solidFill>
              </a:rPr>
              <a:t>Достижение показателей, определенных указами Президента Российской Федерации от 7 мая 2012 г. N </a:t>
            </a:r>
            <a:r>
              <a:rPr lang="ru-RU" dirty="0" smtClean="0">
                <a:solidFill>
                  <a:srgbClr val="C00000"/>
                </a:solidFill>
              </a:rPr>
              <a:t>597</a:t>
            </a:r>
            <a:r>
              <a:rPr lang="ru-RU" dirty="0">
                <a:solidFill>
                  <a:srgbClr val="C00000"/>
                </a:solidFill>
              </a:rPr>
              <a:t> </a:t>
            </a:r>
            <a:r>
              <a:rPr lang="ru-RU" dirty="0" smtClean="0">
                <a:solidFill>
                  <a:srgbClr val="C00000"/>
                </a:solidFill>
              </a:rPr>
              <a:t>и </a:t>
            </a:r>
            <a:r>
              <a:rPr lang="ru-RU" dirty="0">
                <a:solidFill>
                  <a:srgbClr val="C00000"/>
                </a:solidFill>
              </a:rPr>
              <a:t>от 1 июня 2012 г. N </a:t>
            </a:r>
            <a:r>
              <a:rPr lang="ru-RU" dirty="0" smtClean="0">
                <a:solidFill>
                  <a:srgbClr val="C00000"/>
                </a:solidFill>
              </a:rPr>
              <a:t>761 , </a:t>
            </a:r>
            <a:r>
              <a:rPr lang="ru-RU" dirty="0">
                <a:solidFill>
                  <a:srgbClr val="C00000"/>
                </a:solidFill>
              </a:rPr>
              <a:t>осуществляется в отношении соответствующей категории работников в </a:t>
            </a:r>
            <a:r>
              <a:rPr lang="ru-RU" dirty="0" smtClean="0">
                <a:solidFill>
                  <a:srgbClr val="C00000"/>
                </a:solidFill>
              </a:rPr>
              <a:t>целом </a:t>
            </a:r>
          </a:p>
          <a:p>
            <a:pPr marL="0" indent="0" algn="just">
              <a:buNone/>
            </a:pPr>
            <a:endParaRPr lang="ru-RU" dirty="0" smtClean="0">
              <a:solidFill>
                <a:srgbClr val="C00000"/>
              </a:solidFill>
            </a:endParaRPr>
          </a:p>
          <a:p>
            <a:pPr algn="just"/>
            <a:r>
              <a:rPr lang="ru-RU" dirty="0" smtClean="0">
                <a:solidFill>
                  <a:srgbClr val="C00000"/>
                </a:solidFill>
              </a:rPr>
              <a:t>При </a:t>
            </a:r>
            <a:r>
              <a:rPr lang="ru-RU" dirty="0">
                <a:solidFill>
                  <a:srgbClr val="C00000"/>
                </a:solidFill>
              </a:rPr>
              <a:t>этом сохраняется обусловленная различиями в сложности труда дифференциация в оплате труда работников, занимающих различные должности, относящиеся к одной категории </a:t>
            </a:r>
            <a:endParaRPr lang="ru-RU" dirty="0" smtClean="0">
              <a:solidFill>
                <a:srgbClr val="C00000"/>
              </a:solidFill>
            </a:endParaRPr>
          </a:p>
          <a:p>
            <a:pPr marL="0" indent="0" algn="just">
              <a:buNone/>
            </a:pPr>
            <a:r>
              <a:rPr lang="ru-RU" sz="2300" i="1" dirty="0" smtClean="0">
                <a:solidFill>
                  <a:srgbClr val="C00000"/>
                </a:solidFill>
              </a:rPr>
              <a:t>(</a:t>
            </a:r>
            <a:r>
              <a:rPr lang="ru-RU" sz="2300" i="1" dirty="0">
                <a:solidFill>
                  <a:srgbClr val="C00000"/>
                </a:solidFill>
              </a:rPr>
              <a:t>например, профессор и ассистент, дирижер и суфлер, главный и младший научные сотрудники</a:t>
            </a:r>
            <a:r>
              <a:rPr lang="ru-RU" sz="2300" i="1" dirty="0" smtClean="0">
                <a:solidFill>
                  <a:srgbClr val="C00000"/>
                </a:solidFill>
              </a:rPr>
              <a:t>)</a:t>
            </a:r>
          </a:p>
          <a:p>
            <a:pPr marL="0" indent="0" algn="just">
              <a:buNone/>
            </a:pPr>
            <a:endParaRPr lang="ru-RU" dirty="0">
              <a:solidFill>
                <a:srgbClr val="C00000"/>
              </a:solidFill>
            </a:endParaRPr>
          </a:p>
          <a:p>
            <a:pPr algn="just"/>
            <a:r>
              <a:rPr lang="ru-RU" b="1" dirty="0">
                <a:solidFill>
                  <a:srgbClr val="C00000"/>
                </a:solidFill>
              </a:rPr>
              <a:t>З</a:t>
            </a:r>
            <a:r>
              <a:rPr lang="ru-RU" b="1" dirty="0" smtClean="0">
                <a:solidFill>
                  <a:srgbClr val="C00000"/>
                </a:solidFill>
              </a:rPr>
              <a:t>аработная </a:t>
            </a:r>
            <a:r>
              <a:rPr lang="ru-RU" b="1" dirty="0">
                <a:solidFill>
                  <a:srgbClr val="C00000"/>
                </a:solidFill>
              </a:rPr>
              <a:t>плата конкретного работника зависит от его квалификации, сложности, количества и качества выполняемой работы и может быть как выше, так и ниже целевого значения, установленного указами Президента Российской Федерации от 7 мая 2012 г. N </a:t>
            </a:r>
            <a:r>
              <a:rPr lang="ru-RU" b="1" dirty="0" smtClean="0">
                <a:solidFill>
                  <a:srgbClr val="C00000"/>
                </a:solidFill>
              </a:rPr>
              <a:t>597</a:t>
            </a:r>
            <a:r>
              <a:rPr lang="ru-RU" b="1" dirty="0">
                <a:solidFill>
                  <a:srgbClr val="C00000"/>
                </a:solidFill>
              </a:rPr>
              <a:t> </a:t>
            </a:r>
            <a:r>
              <a:rPr lang="ru-RU" b="1" dirty="0" smtClean="0">
                <a:solidFill>
                  <a:srgbClr val="C00000"/>
                </a:solidFill>
              </a:rPr>
              <a:t>и </a:t>
            </a:r>
            <a:r>
              <a:rPr lang="ru-RU" b="1" dirty="0">
                <a:solidFill>
                  <a:srgbClr val="C00000"/>
                </a:solidFill>
              </a:rPr>
              <a:t>от 1 июня 2012 г. N </a:t>
            </a:r>
            <a:r>
              <a:rPr lang="ru-RU" b="1" dirty="0" smtClean="0">
                <a:solidFill>
                  <a:srgbClr val="C00000"/>
                </a:solidFill>
              </a:rPr>
              <a:t>761</a:t>
            </a:r>
            <a:r>
              <a:rPr lang="ru-RU" b="1" dirty="0">
                <a:solidFill>
                  <a:srgbClr val="C00000"/>
                </a:solidFill>
              </a:rPr>
              <a:t> </a:t>
            </a:r>
            <a:r>
              <a:rPr lang="ru-RU" b="1" dirty="0" smtClean="0">
                <a:solidFill>
                  <a:srgbClr val="C00000"/>
                </a:solidFill>
              </a:rPr>
              <a:t>для </a:t>
            </a:r>
            <a:r>
              <a:rPr lang="ru-RU" b="1" dirty="0">
                <a:solidFill>
                  <a:srgbClr val="C00000"/>
                </a:solidFill>
              </a:rPr>
              <a:t>соответствующей категории </a:t>
            </a:r>
            <a:r>
              <a:rPr lang="ru-RU" b="1" dirty="0" smtClean="0">
                <a:solidFill>
                  <a:srgbClr val="C00000"/>
                </a:solidFill>
              </a:rPr>
              <a:t>работников</a:t>
            </a:r>
            <a:endParaRPr lang="ru-RU" b="1" dirty="0">
              <a:solidFill>
                <a:srgbClr val="C00000"/>
              </a:solidFill>
            </a:endParaRPr>
          </a:p>
          <a:p>
            <a:pPr marL="0" indent="0">
              <a:buNone/>
            </a:pPr>
            <a:endParaRPr lang="ru-RU" dirty="0"/>
          </a:p>
        </p:txBody>
      </p:sp>
    </p:spTree>
    <p:extLst>
      <p:ext uri="{BB962C8B-B14F-4D97-AF65-F5344CB8AC3E}">
        <p14:creationId xmlns:p14="http://schemas.microsoft.com/office/powerpoint/2010/main" xmlns="" val="3803100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Этапы реализации программы</a:t>
            </a:r>
            <a:endParaRPr lang="ru-RU"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25</a:t>
            </a:fld>
            <a:endParaRPr lang="en-US"/>
          </a:p>
        </p:txBody>
      </p:sp>
      <p:sp>
        <p:nvSpPr>
          <p:cNvPr id="4" name="Объект 3"/>
          <p:cNvSpPr>
            <a:spLocks noGrp="1"/>
          </p:cNvSpPr>
          <p:nvPr>
            <p:ph sz="quarter" idx="1"/>
          </p:nvPr>
        </p:nvSpPr>
        <p:spPr/>
        <p:txBody>
          <a:bodyPr>
            <a:normAutofit fontScale="92500" lnSpcReduction="20000"/>
          </a:bodyPr>
          <a:lstStyle/>
          <a:p>
            <a:pPr marL="0" indent="0" algn="ctr">
              <a:buNone/>
            </a:pPr>
            <a:r>
              <a:rPr lang="ru-RU" dirty="0" smtClean="0">
                <a:solidFill>
                  <a:srgbClr val="C00000"/>
                </a:solidFill>
              </a:rPr>
              <a:t>Достижение  целей </a:t>
            </a:r>
            <a:r>
              <a:rPr lang="ru-RU" dirty="0">
                <a:solidFill>
                  <a:srgbClr val="C00000"/>
                </a:solidFill>
              </a:rPr>
              <a:t>Программы будет осуществлено </a:t>
            </a:r>
            <a:endParaRPr lang="ru-RU" dirty="0" smtClean="0">
              <a:solidFill>
                <a:srgbClr val="C00000"/>
              </a:solidFill>
            </a:endParaRPr>
          </a:p>
          <a:p>
            <a:pPr marL="0" indent="0" algn="ctr">
              <a:buNone/>
            </a:pPr>
            <a:r>
              <a:rPr lang="ru-RU" dirty="0" smtClean="0">
                <a:solidFill>
                  <a:srgbClr val="C00000"/>
                </a:solidFill>
              </a:rPr>
              <a:t>в </a:t>
            </a:r>
            <a:r>
              <a:rPr lang="ru-RU" dirty="0">
                <a:solidFill>
                  <a:srgbClr val="C00000"/>
                </a:solidFill>
              </a:rPr>
              <a:t>3 </a:t>
            </a:r>
            <a:r>
              <a:rPr lang="ru-RU" dirty="0" smtClean="0">
                <a:solidFill>
                  <a:srgbClr val="C00000"/>
                </a:solidFill>
              </a:rPr>
              <a:t>этапа</a:t>
            </a:r>
          </a:p>
          <a:p>
            <a:pPr marL="0" indent="0" algn="ctr">
              <a:buNone/>
            </a:pPr>
            <a:endParaRPr lang="ru-RU" dirty="0">
              <a:solidFill>
                <a:srgbClr val="C00000"/>
              </a:solidFill>
            </a:endParaRPr>
          </a:p>
          <a:p>
            <a:pPr marL="0" indent="0" algn="ctr">
              <a:buNone/>
            </a:pPr>
            <a:r>
              <a:rPr lang="ru-RU" dirty="0">
                <a:solidFill>
                  <a:srgbClr val="C00000"/>
                </a:solidFill>
              </a:rPr>
              <a:t>I этап (2012 - 2013 годы</a:t>
            </a:r>
            <a:r>
              <a:rPr lang="ru-RU" dirty="0" smtClean="0">
                <a:solidFill>
                  <a:srgbClr val="C00000"/>
                </a:solidFill>
              </a:rPr>
              <a:t>)</a:t>
            </a:r>
          </a:p>
          <a:p>
            <a:pPr marL="0" indent="0" algn="ctr">
              <a:buNone/>
            </a:pPr>
            <a:endParaRPr lang="ru-RU" dirty="0">
              <a:solidFill>
                <a:srgbClr val="C00000"/>
              </a:solidFill>
            </a:endParaRPr>
          </a:p>
          <a:p>
            <a:pPr marL="0" indent="0" algn="ctr">
              <a:buNone/>
            </a:pPr>
            <a:r>
              <a:rPr lang="ru-RU" dirty="0" smtClean="0">
                <a:solidFill>
                  <a:srgbClr val="C00000"/>
                </a:solidFill>
              </a:rPr>
              <a:t>II </a:t>
            </a:r>
            <a:r>
              <a:rPr lang="ru-RU" dirty="0">
                <a:solidFill>
                  <a:srgbClr val="C00000"/>
                </a:solidFill>
              </a:rPr>
              <a:t>этап (2014 - 2015 годы</a:t>
            </a:r>
            <a:r>
              <a:rPr lang="ru-RU" dirty="0" smtClean="0">
                <a:solidFill>
                  <a:srgbClr val="C00000"/>
                </a:solidFill>
              </a:rPr>
              <a:t>)</a:t>
            </a:r>
          </a:p>
          <a:p>
            <a:pPr marL="0" indent="0" algn="ctr">
              <a:buNone/>
            </a:pPr>
            <a:endParaRPr lang="ru-RU" dirty="0">
              <a:solidFill>
                <a:srgbClr val="C00000"/>
              </a:solidFill>
            </a:endParaRPr>
          </a:p>
          <a:p>
            <a:pPr marL="0" indent="0" algn="ctr">
              <a:buNone/>
            </a:pPr>
            <a:r>
              <a:rPr lang="ru-RU" dirty="0" smtClean="0">
                <a:solidFill>
                  <a:srgbClr val="C00000"/>
                </a:solidFill>
              </a:rPr>
              <a:t>III </a:t>
            </a:r>
            <a:r>
              <a:rPr lang="ru-RU" dirty="0">
                <a:solidFill>
                  <a:srgbClr val="C00000"/>
                </a:solidFill>
              </a:rPr>
              <a:t>этап (2016 - 2018 годы</a:t>
            </a:r>
            <a:r>
              <a:rPr lang="ru-RU" dirty="0" smtClean="0">
                <a:solidFill>
                  <a:srgbClr val="C00000"/>
                </a:solidFill>
              </a:rPr>
              <a:t>)</a:t>
            </a:r>
          </a:p>
          <a:p>
            <a:pPr marL="0" indent="0" algn="ctr">
              <a:buNone/>
            </a:pPr>
            <a:endParaRPr lang="ru-RU" dirty="0">
              <a:solidFill>
                <a:srgbClr val="C00000"/>
              </a:solidFill>
            </a:endParaRPr>
          </a:p>
          <a:p>
            <a:pPr marL="0" indent="0" algn="ctr">
              <a:buNone/>
            </a:pPr>
            <a:r>
              <a:rPr lang="ru-RU" dirty="0">
                <a:solidFill>
                  <a:srgbClr val="C00000"/>
                </a:solidFill>
              </a:rPr>
              <a:t>В течение всех этапов будут проводиться мониторинги и статистическое наблюдение, предусмотренные планом мероприятий Программы</a:t>
            </a:r>
          </a:p>
          <a:p>
            <a:pPr marL="0" indent="0">
              <a:buNone/>
            </a:pPr>
            <a:endParaRPr lang="ru-RU" dirty="0">
              <a:solidFill>
                <a:srgbClr val="C00000"/>
              </a:solidFill>
            </a:endParaRPr>
          </a:p>
        </p:txBody>
      </p:sp>
    </p:spTree>
    <p:extLst>
      <p:ext uri="{BB962C8B-B14F-4D97-AF65-F5344CB8AC3E}">
        <p14:creationId xmlns:p14="http://schemas.microsoft.com/office/powerpoint/2010/main" xmlns="" val="2389888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solidFill>
                  <a:srgbClr val="C00000"/>
                </a:solidFill>
              </a:rPr>
              <a:t/>
            </a:r>
            <a:br>
              <a:rPr lang="ru-RU" dirty="0" smtClean="0">
                <a:solidFill>
                  <a:srgbClr val="C00000"/>
                </a:solidFill>
              </a:rPr>
            </a:br>
            <a:r>
              <a:rPr lang="ru-RU" dirty="0">
                <a:solidFill>
                  <a:srgbClr val="C00000"/>
                </a:solidFill>
              </a:rPr>
              <a:t/>
            </a:r>
            <a:br>
              <a:rPr lang="ru-RU" dirty="0">
                <a:solidFill>
                  <a:srgbClr val="C00000"/>
                </a:solidFill>
              </a:rPr>
            </a:br>
            <a:r>
              <a:rPr lang="ru-RU" dirty="0" smtClean="0">
                <a:solidFill>
                  <a:srgbClr val="C00000"/>
                </a:solidFill>
              </a:rPr>
              <a:t/>
            </a:r>
            <a:br>
              <a:rPr lang="ru-RU" dirty="0" smtClean="0">
                <a:solidFill>
                  <a:srgbClr val="C00000"/>
                </a:solidFill>
              </a:rPr>
            </a:br>
            <a:r>
              <a:rPr lang="ru-RU" dirty="0">
                <a:solidFill>
                  <a:srgbClr val="C00000"/>
                </a:solidFill>
              </a:rPr>
              <a:t/>
            </a:r>
            <a:br>
              <a:rPr lang="ru-RU" dirty="0">
                <a:solidFill>
                  <a:srgbClr val="C00000"/>
                </a:solidFill>
              </a:rPr>
            </a:br>
            <a:r>
              <a:rPr lang="ru-RU" sz="4000" dirty="0" smtClean="0">
                <a:solidFill>
                  <a:srgbClr val="C00000"/>
                </a:solidFill>
              </a:rPr>
              <a:t>I </a:t>
            </a:r>
            <a:r>
              <a:rPr lang="ru-RU" sz="4000" dirty="0">
                <a:solidFill>
                  <a:srgbClr val="C00000"/>
                </a:solidFill>
              </a:rPr>
              <a:t>этап (2012 - 2013 годы</a:t>
            </a:r>
            <a:r>
              <a:rPr lang="ru-RU" sz="4000" dirty="0" smtClean="0">
                <a:solidFill>
                  <a:srgbClr val="C00000"/>
                </a:solidFill>
              </a:rPr>
              <a:t>)</a:t>
            </a:r>
            <a:endParaRPr lang="ru-RU" sz="4000"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26</a:t>
            </a:fld>
            <a:endParaRPr lang="en-US"/>
          </a:p>
        </p:txBody>
      </p:sp>
      <p:sp>
        <p:nvSpPr>
          <p:cNvPr id="4" name="Объект 3"/>
          <p:cNvSpPr>
            <a:spLocks noGrp="1"/>
          </p:cNvSpPr>
          <p:nvPr>
            <p:ph sz="quarter" idx="1"/>
          </p:nvPr>
        </p:nvSpPr>
        <p:spPr/>
        <p:txBody>
          <a:bodyPr>
            <a:normAutofit fontScale="55000" lnSpcReduction="20000"/>
          </a:bodyPr>
          <a:lstStyle/>
          <a:p>
            <a:pPr algn="just"/>
            <a:r>
              <a:rPr lang="ru-RU" dirty="0"/>
              <a:t>формирование нормативной правовой базы для реализации </a:t>
            </a:r>
            <a:r>
              <a:rPr lang="ru-RU" dirty="0" smtClean="0"/>
              <a:t>Программы</a:t>
            </a:r>
          </a:p>
          <a:p>
            <a:pPr marL="0" indent="0" algn="just">
              <a:buNone/>
            </a:pPr>
            <a:endParaRPr lang="ru-RU" dirty="0"/>
          </a:p>
          <a:p>
            <a:pPr algn="just"/>
            <a:r>
              <a:rPr lang="ru-RU" dirty="0"/>
              <a:t>повышение оплаты труда категориям работников учреждений, определенных указами Президента Российской Федерации от 7 мая 2012 г. N </a:t>
            </a:r>
            <a:r>
              <a:rPr lang="ru-RU" dirty="0" smtClean="0"/>
              <a:t>597</a:t>
            </a:r>
            <a:r>
              <a:rPr lang="ru-RU" dirty="0"/>
              <a:t> </a:t>
            </a:r>
            <a:r>
              <a:rPr lang="ru-RU" dirty="0" smtClean="0"/>
              <a:t>и </a:t>
            </a:r>
            <a:r>
              <a:rPr lang="ru-RU" dirty="0"/>
              <a:t>от 1 июня 2012 г. N </a:t>
            </a:r>
            <a:r>
              <a:rPr lang="ru-RU" dirty="0" smtClean="0"/>
              <a:t>761</a:t>
            </a:r>
          </a:p>
          <a:p>
            <a:pPr marL="0" indent="0" algn="just">
              <a:buNone/>
            </a:pPr>
            <a:endParaRPr lang="ru-RU" dirty="0"/>
          </a:p>
          <a:p>
            <a:pPr algn="just"/>
            <a:r>
              <a:rPr lang="ru-RU" dirty="0"/>
              <a:t>реализация мероприятий по обеспечению взаимодействия федеральных органов исполнительной власти и органов исполнительной власти субъектов Российской Федерации при координации мероприятий по повышению оплаты труда отдельных категорий работников </a:t>
            </a:r>
            <a:r>
              <a:rPr lang="ru-RU" dirty="0" smtClean="0"/>
              <a:t>учреждений</a:t>
            </a:r>
          </a:p>
          <a:p>
            <a:pPr marL="0" indent="0" algn="just">
              <a:buNone/>
            </a:pPr>
            <a:endParaRPr lang="ru-RU" dirty="0"/>
          </a:p>
          <a:p>
            <a:pPr algn="just"/>
            <a:r>
              <a:rPr lang="ru-RU" dirty="0"/>
              <a:t>организация федерального статистического наблюдения в целях формирования официальной статистической информации о средней заработной плате категорий работников, в отношении которых предусмотрены мероприятия по повышению заработной платы в соответствии с указами Президента Российской Федерации от 7 мая 2012 г. N </a:t>
            </a:r>
            <a:r>
              <a:rPr lang="ru-RU" dirty="0" smtClean="0"/>
              <a:t>597</a:t>
            </a:r>
            <a:r>
              <a:rPr lang="ru-RU" dirty="0"/>
              <a:t> </a:t>
            </a:r>
            <a:r>
              <a:rPr lang="ru-RU" dirty="0" smtClean="0"/>
              <a:t>и </a:t>
            </a:r>
            <a:r>
              <a:rPr lang="ru-RU" dirty="0"/>
              <a:t>от 1 июня 2012 г. N </a:t>
            </a:r>
            <a:r>
              <a:rPr lang="ru-RU" dirty="0" smtClean="0"/>
              <a:t>761</a:t>
            </a:r>
          </a:p>
          <a:p>
            <a:pPr marL="0" indent="0" algn="just">
              <a:buNone/>
            </a:pPr>
            <a:endParaRPr lang="ru-RU" dirty="0"/>
          </a:p>
          <a:p>
            <a:pPr algn="just"/>
            <a:r>
              <a:rPr lang="ru-RU" dirty="0"/>
              <a:t>актуализация нормативной правовой базы для оценки эффективности труда </a:t>
            </a:r>
            <a:r>
              <a:rPr lang="ru-RU" dirty="0" smtClean="0"/>
              <a:t>работников</a:t>
            </a:r>
          </a:p>
          <a:p>
            <a:pPr marL="0" indent="0" algn="just">
              <a:buNone/>
            </a:pPr>
            <a:endParaRPr lang="ru-RU" dirty="0"/>
          </a:p>
          <a:p>
            <a:pPr algn="just"/>
            <a:r>
              <a:rPr lang="ru-RU" dirty="0"/>
              <a:t>заключение трудовых договоров в связи с введением эффективного </a:t>
            </a:r>
            <a:r>
              <a:rPr lang="ru-RU" dirty="0" smtClean="0"/>
              <a:t>контракта</a:t>
            </a:r>
          </a:p>
          <a:p>
            <a:pPr marL="0" indent="0" algn="just">
              <a:buNone/>
            </a:pPr>
            <a:endParaRPr lang="ru-RU" dirty="0"/>
          </a:p>
          <a:p>
            <a:pPr algn="just"/>
            <a:r>
              <a:rPr lang="ru-RU" dirty="0"/>
              <a:t>введение прозрачного механизма оплаты труда руководителей </a:t>
            </a:r>
            <a:r>
              <a:rPr lang="ru-RU" dirty="0" smtClean="0"/>
              <a:t>учреждений</a:t>
            </a:r>
            <a:endParaRPr lang="ru-RU" dirty="0"/>
          </a:p>
          <a:p>
            <a:endParaRPr lang="ru-RU" dirty="0"/>
          </a:p>
        </p:txBody>
      </p:sp>
    </p:spTree>
    <p:extLst>
      <p:ext uri="{BB962C8B-B14F-4D97-AF65-F5344CB8AC3E}">
        <p14:creationId xmlns:p14="http://schemas.microsoft.com/office/powerpoint/2010/main" xmlns="" val="41088356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a:solidFill>
                  <a:srgbClr val="C00000"/>
                </a:solidFill>
              </a:rPr>
              <a:t>II этап (2014 - 2015 годы</a:t>
            </a:r>
            <a:r>
              <a:rPr lang="ru-RU" dirty="0" smtClean="0">
                <a:solidFill>
                  <a:srgbClr val="C00000"/>
                </a:solidFill>
              </a:rPr>
              <a:t>)</a:t>
            </a:r>
            <a:endParaRPr lang="ru-RU"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27</a:t>
            </a:fld>
            <a:endParaRPr lang="en-US"/>
          </a:p>
        </p:txBody>
      </p:sp>
      <p:sp>
        <p:nvSpPr>
          <p:cNvPr id="4" name="Объект 3"/>
          <p:cNvSpPr>
            <a:spLocks noGrp="1"/>
          </p:cNvSpPr>
          <p:nvPr>
            <p:ph sz="quarter" idx="1"/>
          </p:nvPr>
        </p:nvSpPr>
        <p:spPr/>
        <p:txBody>
          <a:bodyPr>
            <a:normAutofit fontScale="85000" lnSpcReduction="20000"/>
          </a:bodyPr>
          <a:lstStyle/>
          <a:p>
            <a:pPr algn="just"/>
            <a:r>
              <a:rPr lang="ru-RU" dirty="0"/>
              <a:t>актуализация (разработка) показателей эффективности деятельности работников учреждений для обеспечения увязки оплаты труда с повышением качества предоставляемых государственных (муниципальных) услуг (выполнения работ</a:t>
            </a:r>
            <a:r>
              <a:rPr lang="ru-RU" dirty="0" smtClean="0"/>
              <a:t>)</a:t>
            </a:r>
          </a:p>
          <a:p>
            <a:pPr marL="0" indent="0" algn="just">
              <a:buNone/>
            </a:pPr>
            <a:endParaRPr lang="ru-RU" dirty="0"/>
          </a:p>
          <a:p>
            <a:pPr algn="just"/>
            <a:r>
              <a:rPr lang="ru-RU" dirty="0"/>
              <a:t>заключение трудовых договоров с работниками учреждений в связи с введением эффективного </a:t>
            </a:r>
            <a:r>
              <a:rPr lang="ru-RU" dirty="0" smtClean="0"/>
              <a:t>контракта</a:t>
            </a:r>
          </a:p>
          <a:p>
            <a:pPr marL="0" indent="0" algn="just">
              <a:buNone/>
            </a:pPr>
            <a:endParaRPr lang="ru-RU" dirty="0"/>
          </a:p>
          <a:p>
            <a:pPr algn="just"/>
            <a:r>
              <a:rPr lang="ru-RU" dirty="0"/>
              <a:t>совершенствование квалификационных требований к работникам (разработка профессиональных стандартов) с учетом современных требований к качеству услуг, а также установление базовых окладов по профессиональным квалификационным </a:t>
            </a:r>
            <a:r>
              <a:rPr lang="ru-RU" dirty="0" smtClean="0"/>
              <a:t>группам</a:t>
            </a:r>
            <a:endParaRPr lang="ru-RU" dirty="0"/>
          </a:p>
          <a:p>
            <a:endParaRPr lang="ru-RU" dirty="0"/>
          </a:p>
        </p:txBody>
      </p:sp>
    </p:spTree>
    <p:extLst>
      <p:ext uri="{BB962C8B-B14F-4D97-AF65-F5344CB8AC3E}">
        <p14:creationId xmlns:p14="http://schemas.microsoft.com/office/powerpoint/2010/main" xmlns="" val="35131154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a:solidFill>
                  <a:srgbClr val="C00000"/>
                </a:solidFill>
              </a:rPr>
              <a:t>III этап (2016 - 2018 годы</a:t>
            </a:r>
            <a:r>
              <a:rPr lang="ru-RU" dirty="0" smtClean="0">
                <a:solidFill>
                  <a:srgbClr val="C00000"/>
                </a:solidFill>
              </a:rPr>
              <a:t>)</a:t>
            </a:r>
            <a:endParaRPr lang="ru-RU"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28</a:t>
            </a:fld>
            <a:endParaRPr lang="en-US"/>
          </a:p>
        </p:txBody>
      </p:sp>
      <p:sp>
        <p:nvSpPr>
          <p:cNvPr id="4" name="Объект 3"/>
          <p:cNvSpPr>
            <a:spLocks noGrp="1"/>
          </p:cNvSpPr>
          <p:nvPr>
            <p:ph sz="quarter" idx="1"/>
          </p:nvPr>
        </p:nvSpPr>
        <p:spPr/>
        <p:txBody>
          <a:bodyPr>
            <a:normAutofit lnSpcReduction="10000"/>
          </a:bodyPr>
          <a:lstStyle/>
          <a:p>
            <a:pPr algn="just"/>
            <a:r>
              <a:rPr lang="ru-RU" dirty="0"/>
              <a:t>завершение работы по заключению трудовых договоров с работниками учреждений в связи с введением эффективного </a:t>
            </a:r>
            <a:r>
              <a:rPr lang="ru-RU" dirty="0" smtClean="0"/>
              <a:t>контракта</a:t>
            </a:r>
          </a:p>
          <a:p>
            <a:pPr marL="0" indent="0" algn="just">
              <a:buNone/>
            </a:pPr>
            <a:endParaRPr lang="ru-RU" dirty="0"/>
          </a:p>
          <a:p>
            <a:pPr algn="just"/>
            <a:r>
              <a:rPr lang="ru-RU" dirty="0"/>
              <a:t>обеспечение к 2018 году достижения целевых значений соотношения средней заработной платы работников, повышение оплаты труда которых предусмотрено указами Президента Российской Федерации от 7 мая 2012 г. N </a:t>
            </a:r>
            <a:r>
              <a:rPr lang="ru-RU" dirty="0" smtClean="0"/>
              <a:t>597</a:t>
            </a:r>
            <a:r>
              <a:rPr lang="ru-RU" dirty="0"/>
              <a:t> </a:t>
            </a:r>
            <a:r>
              <a:rPr lang="ru-RU" dirty="0" smtClean="0"/>
              <a:t>и </a:t>
            </a:r>
            <a:r>
              <a:rPr lang="ru-RU" dirty="0"/>
              <a:t>от 1 июня 2012 г. N </a:t>
            </a:r>
            <a:r>
              <a:rPr lang="ru-RU" dirty="0" smtClean="0"/>
              <a:t>761 , </a:t>
            </a:r>
            <a:r>
              <a:rPr lang="ru-RU" dirty="0"/>
              <a:t>и средней заработной платы в субъектах Российской Федерации.</a:t>
            </a:r>
          </a:p>
          <a:p>
            <a:pPr marL="0" indent="0">
              <a:buNone/>
            </a:pPr>
            <a:endParaRPr lang="ru-RU" dirty="0"/>
          </a:p>
        </p:txBody>
      </p:sp>
    </p:spTree>
    <p:extLst>
      <p:ext uri="{BB962C8B-B14F-4D97-AF65-F5344CB8AC3E}">
        <p14:creationId xmlns:p14="http://schemas.microsoft.com/office/powerpoint/2010/main" xmlns="" val="34223723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a:t>Управление реализацией </a:t>
            </a:r>
            <a:r>
              <a:rPr lang="ru-RU" dirty="0" smtClean="0"/>
              <a:t>Программы</a:t>
            </a:r>
            <a:endParaRPr lang="ru-RU"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29</a:t>
            </a:fld>
            <a:endParaRPr lang="en-US"/>
          </a:p>
        </p:txBody>
      </p:sp>
      <p:sp>
        <p:nvSpPr>
          <p:cNvPr id="4" name="Объект 3"/>
          <p:cNvSpPr>
            <a:spLocks noGrp="1"/>
          </p:cNvSpPr>
          <p:nvPr>
            <p:ph sz="quarter" idx="1"/>
          </p:nvPr>
        </p:nvSpPr>
        <p:spPr/>
        <p:txBody>
          <a:bodyPr>
            <a:normAutofit fontScale="55000" lnSpcReduction="20000"/>
          </a:bodyPr>
          <a:lstStyle/>
          <a:p>
            <a:pPr marL="0" indent="0">
              <a:buNone/>
            </a:pPr>
            <a:endParaRPr lang="ru-RU" dirty="0"/>
          </a:p>
          <a:p>
            <a:pPr algn="just"/>
            <a:r>
              <a:rPr lang="ru-RU" dirty="0"/>
              <a:t>Система управления реализацией Программы базируется </a:t>
            </a:r>
            <a:r>
              <a:rPr lang="ru-RU" b="1" dirty="0"/>
              <a:t>на </a:t>
            </a:r>
            <a:r>
              <a:rPr lang="ru-RU" b="1" dirty="0" smtClean="0"/>
              <a:t>принципах: </a:t>
            </a:r>
          </a:p>
          <a:p>
            <a:pPr algn="just">
              <a:buFont typeface="Wingdings" pitchFamily="2" charset="2"/>
              <a:buChar char="ü"/>
            </a:pPr>
            <a:r>
              <a:rPr lang="ru-RU" dirty="0" smtClean="0"/>
              <a:t>совместного </a:t>
            </a:r>
            <a:r>
              <a:rPr lang="ru-RU" dirty="0"/>
              <a:t>участия представителей органов государственной власти, сторон социального партнерства, </a:t>
            </a:r>
            <a:endParaRPr lang="ru-RU" dirty="0" smtClean="0"/>
          </a:p>
          <a:p>
            <a:pPr algn="just">
              <a:buFont typeface="Wingdings" pitchFamily="2" charset="2"/>
              <a:buChar char="ü"/>
            </a:pPr>
            <a:r>
              <a:rPr lang="ru-RU" dirty="0" smtClean="0"/>
              <a:t>открытости </a:t>
            </a:r>
            <a:r>
              <a:rPr lang="ru-RU" dirty="0"/>
              <a:t>и гласности при принятии управленческих решений.</a:t>
            </a:r>
          </a:p>
          <a:p>
            <a:pPr marL="0" indent="0" algn="just">
              <a:buNone/>
            </a:pPr>
            <a:endParaRPr lang="ru-RU" dirty="0" smtClean="0"/>
          </a:p>
          <a:p>
            <a:pPr marL="0" indent="0" algn="just">
              <a:buNone/>
            </a:pPr>
            <a:r>
              <a:rPr lang="ru-RU" b="1" dirty="0" smtClean="0"/>
              <a:t>Координатором </a:t>
            </a:r>
            <a:r>
              <a:rPr lang="ru-RU" b="1" dirty="0"/>
              <a:t>реализации Программы является Министерство труда и социальной защиты Российской Федерации</a:t>
            </a:r>
            <a:r>
              <a:rPr lang="ru-RU" b="1" dirty="0" smtClean="0"/>
              <a:t>.</a:t>
            </a:r>
          </a:p>
          <a:p>
            <a:pPr marL="0" indent="0" algn="just">
              <a:buNone/>
            </a:pPr>
            <a:endParaRPr lang="ru-RU" b="1" dirty="0"/>
          </a:p>
          <a:p>
            <a:pPr algn="just"/>
            <a:r>
              <a:rPr lang="ru-RU" dirty="0"/>
              <a:t>Федеральные органы исполнительной власти проводят мониторинг реализации мероприятий по повышению оплаты труда, предусмотренных в государственных программах и "дорожных картах" развития соответствующих отраслей социальной сферы и науки, по итогам которого представляют доклад в Правительство Российской Федерации.</a:t>
            </a:r>
          </a:p>
          <a:p>
            <a:pPr algn="just"/>
            <a:r>
              <a:rPr lang="ru-RU" dirty="0"/>
              <a:t>Органы исполнительной власти субъектов Российской Федерации проводят мониторинг выполнения мероприятий, направленных на повышение оплаты труда работников, определенных указами Президента Российской Федерации от 7 мая 2012 г. N </a:t>
            </a:r>
            <a:r>
              <a:rPr lang="ru-RU" dirty="0" smtClean="0"/>
              <a:t>597</a:t>
            </a:r>
            <a:r>
              <a:rPr lang="ru-RU" dirty="0"/>
              <a:t> </a:t>
            </a:r>
            <a:r>
              <a:rPr lang="ru-RU" dirty="0" smtClean="0"/>
              <a:t>и </a:t>
            </a:r>
            <a:r>
              <a:rPr lang="ru-RU" dirty="0"/>
              <a:t>от 1 июня 2012 г. N </a:t>
            </a:r>
            <a:r>
              <a:rPr lang="ru-RU" dirty="0" smtClean="0"/>
              <a:t>761 , </a:t>
            </a:r>
            <a:r>
              <a:rPr lang="ru-RU" dirty="0"/>
              <a:t>в субъектах Российской Федерации, итоги которого рассматриваются региональными трехсторонними комиссиями по регулированию социально-трудовых отношений.</a:t>
            </a:r>
          </a:p>
          <a:p>
            <a:pPr marL="0" indent="0">
              <a:buNone/>
            </a:pPr>
            <a:endParaRPr lang="ru-RU" dirty="0"/>
          </a:p>
        </p:txBody>
      </p:sp>
    </p:spTree>
    <p:extLst>
      <p:ext uri="{BB962C8B-B14F-4D97-AF65-F5344CB8AC3E}">
        <p14:creationId xmlns:p14="http://schemas.microsoft.com/office/powerpoint/2010/main" xmlns="" val="4289449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Сфера действия Программы</a:t>
            </a:r>
            <a:endParaRPr lang="ru-RU"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3</a:t>
            </a:fld>
            <a:endParaRPr lang="en-US"/>
          </a:p>
        </p:txBody>
      </p:sp>
      <p:sp>
        <p:nvSpPr>
          <p:cNvPr id="4" name="Объект 3"/>
          <p:cNvSpPr>
            <a:spLocks noGrp="1"/>
          </p:cNvSpPr>
          <p:nvPr>
            <p:ph sz="quarter" idx="1"/>
          </p:nvPr>
        </p:nvSpPr>
        <p:spPr/>
        <p:txBody>
          <a:bodyPr>
            <a:normAutofit fontScale="62500" lnSpcReduction="20000"/>
          </a:bodyPr>
          <a:lstStyle/>
          <a:p>
            <a:pPr>
              <a:buFont typeface="Wingdings" pitchFamily="2" charset="2"/>
              <a:buChar char="Ø"/>
            </a:pPr>
            <a:r>
              <a:rPr lang="ru-RU" dirty="0"/>
              <a:t>Действие Программы </a:t>
            </a:r>
            <a:r>
              <a:rPr lang="ru-RU" b="1" dirty="0"/>
              <a:t>распространяется на системы оплаты труда работников федеральных государственных учреждений. </a:t>
            </a:r>
            <a:endParaRPr lang="ru-RU" b="1" dirty="0" smtClean="0"/>
          </a:p>
          <a:p>
            <a:pPr>
              <a:buFont typeface="Wingdings" pitchFamily="2" charset="2"/>
              <a:buChar char="Ø"/>
            </a:pPr>
            <a:r>
              <a:rPr lang="ru-RU" dirty="0" smtClean="0"/>
              <a:t>Программа </a:t>
            </a:r>
            <a:r>
              <a:rPr lang="ru-RU" b="1" dirty="0"/>
              <a:t>рекомендуется </a:t>
            </a:r>
            <a:r>
              <a:rPr lang="ru-RU" dirty="0"/>
              <a:t>для государственных учреждений субъектов Российской Федерации и муниципальных учреждений.</a:t>
            </a:r>
          </a:p>
          <a:p>
            <a:pPr marL="0" indent="0">
              <a:buNone/>
            </a:pPr>
            <a:endParaRPr lang="ru-RU" dirty="0" smtClean="0"/>
          </a:p>
          <a:p>
            <a:pPr marL="0" indent="0">
              <a:buNone/>
            </a:pPr>
            <a:r>
              <a:rPr lang="ru-RU" u="sng" dirty="0" smtClean="0"/>
              <a:t>Реализация </a:t>
            </a:r>
            <a:r>
              <a:rPr lang="ru-RU" u="sng" dirty="0"/>
              <a:t>Программы осуществляется:</a:t>
            </a:r>
          </a:p>
          <a:p>
            <a:pPr>
              <a:buFont typeface="Wingdings" pitchFamily="2" charset="2"/>
              <a:buChar char="q"/>
            </a:pPr>
            <a:r>
              <a:rPr lang="ru-RU" i="1" dirty="0"/>
              <a:t>в отношении федеральных государственных учреждений </a:t>
            </a:r>
            <a:r>
              <a:rPr lang="ru-RU" dirty="0"/>
              <a:t>- Правительством Российской Федерации, федеральными органами исполнительной власти, осуществляющими функции по выработке и реализации государственной политики и нормативно-правовому регулированию в соответствующей сфере, а также федеральными органами исполнительной власти, осуществляющими функции и полномочия учредителей учреждений</a:t>
            </a:r>
            <a:r>
              <a:rPr lang="ru-RU" dirty="0" smtClean="0"/>
              <a:t>;</a:t>
            </a:r>
          </a:p>
          <a:p>
            <a:pPr marL="0" indent="0">
              <a:buNone/>
            </a:pPr>
            <a:endParaRPr lang="ru-RU" dirty="0"/>
          </a:p>
          <a:p>
            <a:pPr>
              <a:buFont typeface="Wingdings" pitchFamily="2" charset="2"/>
              <a:buChar char="q"/>
            </a:pPr>
            <a:r>
              <a:rPr lang="ru-RU" i="1" dirty="0"/>
              <a:t>в отношении государственных учреждений субъектов Российской Федерации </a:t>
            </a:r>
            <a:r>
              <a:rPr lang="ru-RU" dirty="0" smtClean="0"/>
              <a:t>– в </a:t>
            </a:r>
            <a:r>
              <a:rPr lang="ru-RU" dirty="0"/>
              <a:t>порядке, установленном законодательством субъектов Российской Федерации</a:t>
            </a:r>
            <a:r>
              <a:rPr lang="ru-RU" dirty="0" smtClean="0"/>
              <a:t>;</a:t>
            </a:r>
          </a:p>
          <a:p>
            <a:pPr>
              <a:buFont typeface="Wingdings" pitchFamily="2" charset="2"/>
              <a:buChar char="q"/>
            </a:pPr>
            <a:endParaRPr lang="ru-RU" dirty="0"/>
          </a:p>
          <a:p>
            <a:pPr>
              <a:buFont typeface="Wingdings" pitchFamily="2" charset="2"/>
              <a:buChar char="q"/>
            </a:pPr>
            <a:r>
              <a:rPr lang="ru-RU" i="1" dirty="0"/>
              <a:t>в отношении муниципальных учреждений </a:t>
            </a:r>
            <a:r>
              <a:rPr lang="ru-RU" dirty="0"/>
              <a:t>- в порядке, установленном решениями органов местного самоуправления.</a:t>
            </a:r>
          </a:p>
          <a:p>
            <a:endParaRPr lang="ru-RU" dirty="0"/>
          </a:p>
        </p:txBody>
      </p:sp>
    </p:spTree>
    <p:extLst>
      <p:ext uri="{BB962C8B-B14F-4D97-AF65-F5344CB8AC3E}">
        <p14:creationId xmlns:p14="http://schemas.microsoft.com/office/powerpoint/2010/main" xmlns="" val="19313438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838200"/>
          </a:xfrm>
        </p:spPr>
        <p:txBody>
          <a:bodyPr>
            <a:normAutofit fontScale="90000"/>
          </a:bodyPr>
          <a:lstStyle/>
          <a:p>
            <a:r>
              <a:rPr lang="ru-RU" dirty="0"/>
              <a:t>Ожидаемые результаты реализации </a:t>
            </a:r>
            <a:r>
              <a:rPr lang="ru-RU" dirty="0" smtClean="0"/>
              <a:t>Программы</a:t>
            </a:r>
            <a:endParaRPr lang="ru-RU"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30</a:t>
            </a:fld>
            <a:endParaRPr lang="en-US"/>
          </a:p>
        </p:txBody>
      </p:sp>
      <p:sp>
        <p:nvSpPr>
          <p:cNvPr id="4" name="Объект 3"/>
          <p:cNvSpPr>
            <a:spLocks noGrp="1"/>
          </p:cNvSpPr>
          <p:nvPr>
            <p:ph sz="quarter" idx="1"/>
          </p:nvPr>
        </p:nvSpPr>
        <p:spPr/>
        <p:txBody>
          <a:bodyPr>
            <a:normAutofit fontScale="62500" lnSpcReduction="20000"/>
          </a:bodyPr>
          <a:lstStyle/>
          <a:p>
            <a:pPr marL="0" indent="0">
              <a:buNone/>
            </a:pPr>
            <a:r>
              <a:rPr lang="ru-RU" dirty="0"/>
              <a:t> </a:t>
            </a:r>
            <a:endParaRPr lang="ru-RU" b="1" dirty="0">
              <a:solidFill>
                <a:srgbClr val="C00000"/>
              </a:solidFill>
            </a:endParaRPr>
          </a:p>
          <a:p>
            <a:pPr marL="0" indent="0">
              <a:buNone/>
            </a:pPr>
            <a:r>
              <a:rPr lang="ru-RU" b="1" dirty="0" smtClean="0">
                <a:solidFill>
                  <a:srgbClr val="C00000"/>
                </a:solidFill>
              </a:rPr>
              <a:t>Реализация мероприятий Программы позволит:</a:t>
            </a:r>
          </a:p>
          <a:p>
            <a:pPr algn="just"/>
            <a:r>
              <a:rPr lang="ru-RU" dirty="0" smtClean="0">
                <a:solidFill>
                  <a:srgbClr val="C00000"/>
                </a:solidFill>
              </a:rPr>
              <a:t>повысить </a:t>
            </a:r>
            <a:r>
              <a:rPr lang="ru-RU" dirty="0">
                <a:solidFill>
                  <a:srgbClr val="C00000"/>
                </a:solidFill>
              </a:rPr>
              <a:t>престижность и привлекательность профессий работников, участвующих в оказании государственных (муниципальных) услуг (выполнении работ</a:t>
            </a:r>
            <a:r>
              <a:rPr lang="ru-RU" dirty="0" smtClean="0">
                <a:solidFill>
                  <a:srgbClr val="C00000"/>
                </a:solidFill>
              </a:rPr>
              <a:t>)</a:t>
            </a:r>
          </a:p>
          <a:p>
            <a:pPr marL="0" indent="0" algn="just">
              <a:buNone/>
            </a:pPr>
            <a:endParaRPr lang="ru-RU" dirty="0">
              <a:solidFill>
                <a:srgbClr val="C00000"/>
              </a:solidFill>
            </a:endParaRPr>
          </a:p>
          <a:p>
            <a:pPr algn="just"/>
            <a:r>
              <a:rPr lang="ru-RU" dirty="0">
                <a:solidFill>
                  <a:srgbClr val="C00000"/>
                </a:solidFill>
              </a:rPr>
              <a:t>внедрить в учреждениях системы оплаты труда работников, увязанные с качеством оказания государственных (муниципальных) услуг (выполнения работ</a:t>
            </a:r>
            <a:r>
              <a:rPr lang="ru-RU" dirty="0" smtClean="0">
                <a:solidFill>
                  <a:srgbClr val="C00000"/>
                </a:solidFill>
              </a:rPr>
              <a:t>)</a:t>
            </a:r>
          </a:p>
          <a:p>
            <a:pPr marL="0" indent="0" algn="just">
              <a:buNone/>
            </a:pPr>
            <a:endParaRPr lang="ru-RU" dirty="0">
              <a:solidFill>
                <a:srgbClr val="C00000"/>
              </a:solidFill>
            </a:endParaRPr>
          </a:p>
          <a:p>
            <a:pPr algn="just"/>
            <a:r>
              <a:rPr lang="ru-RU" dirty="0">
                <a:solidFill>
                  <a:srgbClr val="C00000"/>
                </a:solidFill>
              </a:rPr>
              <a:t>повысить уровень квалификации работников, участвующих в оказании государственных (муниципальных) услуг (выполнении работ</a:t>
            </a:r>
            <a:r>
              <a:rPr lang="ru-RU" dirty="0" smtClean="0">
                <a:solidFill>
                  <a:srgbClr val="C00000"/>
                </a:solidFill>
              </a:rPr>
              <a:t>)</a:t>
            </a:r>
          </a:p>
          <a:p>
            <a:pPr marL="0" indent="0" algn="just">
              <a:buNone/>
            </a:pPr>
            <a:endParaRPr lang="ru-RU" dirty="0">
              <a:solidFill>
                <a:srgbClr val="C00000"/>
              </a:solidFill>
            </a:endParaRPr>
          </a:p>
          <a:p>
            <a:pPr algn="just"/>
            <a:r>
              <a:rPr lang="ru-RU" dirty="0">
                <a:solidFill>
                  <a:srgbClr val="C00000"/>
                </a:solidFill>
              </a:rPr>
              <a:t>повысить качество оказания государственных (муниципальных) услуг (выполнения работ) в социальной </a:t>
            </a:r>
            <a:r>
              <a:rPr lang="ru-RU" dirty="0" smtClean="0">
                <a:solidFill>
                  <a:srgbClr val="C00000"/>
                </a:solidFill>
              </a:rPr>
              <a:t>сфере</a:t>
            </a:r>
          </a:p>
          <a:p>
            <a:pPr algn="just"/>
            <a:endParaRPr lang="ru-RU" dirty="0">
              <a:solidFill>
                <a:srgbClr val="C00000"/>
              </a:solidFill>
            </a:endParaRPr>
          </a:p>
          <a:p>
            <a:pPr algn="just"/>
            <a:r>
              <a:rPr lang="ru-RU" dirty="0">
                <a:solidFill>
                  <a:srgbClr val="C00000"/>
                </a:solidFill>
              </a:rPr>
              <a:t>создать прозрачный механизм оплаты труда руководителей </a:t>
            </a:r>
            <a:r>
              <a:rPr lang="ru-RU" dirty="0" smtClean="0">
                <a:solidFill>
                  <a:srgbClr val="C00000"/>
                </a:solidFill>
              </a:rPr>
              <a:t>учреждений</a:t>
            </a:r>
            <a:endParaRPr lang="ru-RU" dirty="0">
              <a:solidFill>
                <a:srgbClr val="C00000"/>
              </a:solidFill>
            </a:endParaRPr>
          </a:p>
          <a:p>
            <a:endParaRPr lang="ru-RU" dirty="0">
              <a:solidFill>
                <a:srgbClr val="C00000"/>
              </a:solidFill>
            </a:endParaRPr>
          </a:p>
          <a:p>
            <a:pPr marL="0" indent="0">
              <a:buNone/>
            </a:pPr>
            <a:endParaRPr lang="ru-RU" dirty="0">
              <a:solidFill>
                <a:srgbClr val="C00000"/>
              </a:solidFill>
            </a:endParaRPr>
          </a:p>
        </p:txBody>
      </p:sp>
    </p:spTree>
    <p:extLst>
      <p:ext uri="{BB962C8B-B14F-4D97-AF65-F5344CB8AC3E}">
        <p14:creationId xmlns:p14="http://schemas.microsoft.com/office/powerpoint/2010/main" xmlns="" val="28597804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914400"/>
          </a:xfrm>
        </p:spPr>
        <p:txBody>
          <a:bodyPr>
            <a:normAutofit fontScale="90000"/>
          </a:bodyPr>
          <a:lstStyle/>
          <a:p>
            <a:r>
              <a:rPr lang="ru-RU" b="1" dirty="0" smtClean="0"/>
              <a:t>Отдельные мероприятия </a:t>
            </a:r>
            <a:r>
              <a:rPr lang="ru-RU" dirty="0" smtClean="0"/>
              <a:t/>
            </a:r>
            <a:br>
              <a:rPr lang="ru-RU" dirty="0" smtClean="0"/>
            </a:br>
            <a:r>
              <a:rPr lang="ru-RU" sz="3100" dirty="0" smtClean="0"/>
              <a:t>(Приложение № 2 к Программе)</a:t>
            </a:r>
            <a:endParaRPr lang="ru-RU" sz="3100"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31</a:t>
            </a:fld>
            <a:endParaRPr lang="en-US"/>
          </a:p>
        </p:txBody>
      </p:sp>
      <p:graphicFrame>
        <p:nvGraphicFramePr>
          <p:cNvPr id="5" name="Объект 4"/>
          <p:cNvGraphicFramePr>
            <a:graphicFrameLocks noGrp="1"/>
          </p:cNvGraphicFramePr>
          <p:nvPr>
            <p:ph sz="quarter" idx="1"/>
            <p:extLst>
              <p:ext uri="{D42A27DB-BD31-4B8C-83A1-F6EECF244321}">
                <p14:modId xmlns:p14="http://schemas.microsoft.com/office/powerpoint/2010/main" xmlns="" val="55668980"/>
              </p:ext>
            </p:extLst>
          </p:nvPr>
        </p:nvGraphicFramePr>
        <p:xfrm>
          <a:off x="152400" y="1524000"/>
          <a:ext cx="8689975" cy="4648200"/>
        </p:xfrm>
        <a:graphic>
          <a:graphicData uri="http://schemas.openxmlformats.org/drawingml/2006/table">
            <a:tbl>
              <a:tblPr firstRow="1" bandRow="1">
                <a:tableStyleId>{5C22544A-7EE6-4342-B048-85BDC9FD1C3A}</a:tableStyleId>
              </a:tblPr>
              <a:tblGrid>
                <a:gridCol w="381000"/>
                <a:gridCol w="4041775"/>
                <a:gridCol w="1143000"/>
                <a:gridCol w="1676400"/>
                <a:gridCol w="1447800"/>
              </a:tblGrid>
              <a:tr h="370840">
                <a:tc>
                  <a:txBody>
                    <a:bodyPr/>
                    <a:lstStyle/>
                    <a:p>
                      <a:r>
                        <a:rPr lang="ru-RU" sz="1100" dirty="0" smtClean="0"/>
                        <a:t>№</a:t>
                      </a:r>
                      <a:endParaRPr lang="ru-RU" sz="1100" dirty="0"/>
                    </a:p>
                  </a:txBody>
                  <a:tcPr/>
                </a:tc>
                <a:tc>
                  <a:txBody>
                    <a:bodyPr/>
                    <a:lstStyle/>
                    <a:p>
                      <a:r>
                        <a:rPr lang="ru-RU" sz="1100" dirty="0" smtClean="0"/>
                        <a:t>Мероприятие</a:t>
                      </a:r>
                      <a:endParaRPr lang="ru-RU" sz="1100" dirty="0"/>
                    </a:p>
                  </a:txBody>
                  <a:tcPr/>
                </a:tc>
                <a:tc>
                  <a:txBody>
                    <a:bodyPr/>
                    <a:lstStyle/>
                    <a:p>
                      <a:r>
                        <a:rPr lang="ru-RU" sz="1100" dirty="0" smtClean="0"/>
                        <a:t>Срок исполнения</a:t>
                      </a:r>
                      <a:endParaRPr lang="ru-RU" sz="1100" dirty="0"/>
                    </a:p>
                  </a:txBody>
                  <a:tcPr/>
                </a:tc>
                <a:tc>
                  <a:txBody>
                    <a:bodyPr/>
                    <a:lstStyle/>
                    <a:p>
                      <a:r>
                        <a:rPr lang="ru-RU" sz="1100" dirty="0" smtClean="0"/>
                        <a:t>Ответственные исполнители</a:t>
                      </a:r>
                      <a:endParaRPr lang="ru-RU" sz="1100" dirty="0"/>
                    </a:p>
                  </a:txBody>
                  <a:tcPr/>
                </a:tc>
                <a:tc>
                  <a:txBody>
                    <a:bodyPr/>
                    <a:lstStyle/>
                    <a:p>
                      <a:r>
                        <a:rPr lang="ru-RU" sz="1100" dirty="0" smtClean="0"/>
                        <a:t>Результат мероприятия</a:t>
                      </a:r>
                      <a:endParaRPr lang="ru-RU" sz="1100" dirty="0"/>
                    </a:p>
                  </a:txBody>
                  <a:tcPr/>
                </a:tc>
              </a:tr>
              <a:tr h="370840">
                <a:tc>
                  <a:txBody>
                    <a:bodyPr/>
                    <a:lstStyle/>
                    <a:p>
                      <a:r>
                        <a:rPr lang="ru-RU" sz="1200" dirty="0" smtClean="0"/>
                        <a:t>1.</a:t>
                      </a:r>
                      <a:endParaRPr lang="ru-RU" sz="1200" dirty="0"/>
                    </a:p>
                  </a:txBody>
                  <a:tcPr/>
                </a:tc>
                <a:tc>
                  <a:txBody>
                    <a:bodyPr/>
                    <a:lstStyle/>
                    <a:p>
                      <a:r>
                        <a:rPr lang="ru-RU" sz="1200" dirty="0" smtClean="0"/>
                        <a:t>Разработка (изменение)</a:t>
                      </a:r>
                      <a:r>
                        <a:rPr lang="ru-RU" sz="1200" baseline="0" dirty="0" smtClean="0"/>
                        <a:t> показателей эффективности деятельности подведомственных органам государственной власти и органам местного самоуправления  учреждений и их руководителей</a:t>
                      </a:r>
                      <a:endParaRPr lang="ru-RU" sz="1200" dirty="0"/>
                    </a:p>
                  </a:txBody>
                  <a:tcPr/>
                </a:tc>
                <a:tc>
                  <a:txBody>
                    <a:bodyPr/>
                    <a:lstStyle/>
                    <a:p>
                      <a:r>
                        <a:rPr lang="ru-RU" sz="1100" dirty="0" smtClean="0"/>
                        <a:t>Ежегодно</a:t>
                      </a:r>
                      <a:endParaRPr lang="ru-RU" sz="1100" dirty="0"/>
                    </a:p>
                  </a:txBody>
                  <a:tcPr/>
                </a:tc>
                <a:tc>
                  <a:txBody>
                    <a:bodyPr/>
                    <a:lstStyle/>
                    <a:p>
                      <a:r>
                        <a:rPr lang="ru-RU" sz="1100" dirty="0" smtClean="0"/>
                        <a:t>Федеральные органы</a:t>
                      </a:r>
                      <a:r>
                        <a:rPr lang="ru-RU" sz="1100" baseline="0" dirty="0" smtClean="0"/>
                        <a:t> исполнительной власти</a:t>
                      </a:r>
                    </a:p>
                    <a:p>
                      <a:r>
                        <a:rPr lang="ru-RU" sz="1100" baseline="0" dirty="0" smtClean="0"/>
                        <a:t>Органы исполнительной власти субъектов РФ</a:t>
                      </a:r>
                    </a:p>
                    <a:p>
                      <a:r>
                        <a:rPr lang="ru-RU" sz="1100" baseline="0" dirty="0" smtClean="0"/>
                        <a:t>Органы местного самоуправления</a:t>
                      </a:r>
                      <a:endParaRPr lang="ru-RU" sz="1100" dirty="0"/>
                    </a:p>
                  </a:txBody>
                  <a:tcPr/>
                </a:tc>
                <a:tc>
                  <a:txBody>
                    <a:bodyPr/>
                    <a:lstStyle/>
                    <a:p>
                      <a:r>
                        <a:rPr lang="ru-RU" sz="1100" dirty="0" smtClean="0"/>
                        <a:t>Правовые акты соответствующих</a:t>
                      </a:r>
                      <a:r>
                        <a:rPr lang="ru-RU" sz="1100" baseline="0" dirty="0" smtClean="0"/>
                        <a:t> органов</a:t>
                      </a:r>
                      <a:endParaRPr lang="ru-RU" sz="1100" dirty="0"/>
                    </a:p>
                  </a:txBody>
                  <a:tcPr/>
                </a:tc>
              </a:tr>
              <a:tr h="370840">
                <a:tc>
                  <a:txBody>
                    <a:bodyPr/>
                    <a:lstStyle/>
                    <a:p>
                      <a:pPr marL="0" algn="l" rtl="0" eaLnBrk="1" latinLnBrk="0" hangingPunct="1"/>
                      <a:r>
                        <a:rPr kumimoji="0" lang="ru-RU" sz="1200" kern="1200" dirty="0" smtClean="0">
                          <a:solidFill>
                            <a:schemeClr val="dk1"/>
                          </a:solidFill>
                          <a:latin typeface="+mn-lt"/>
                          <a:ea typeface="+mn-ea"/>
                          <a:cs typeface="+mn-cs"/>
                        </a:rPr>
                        <a:t>2. </a:t>
                      </a:r>
                      <a:endParaRPr kumimoji="0" lang="ru-RU" sz="1200" kern="1200" dirty="0">
                        <a:solidFill>
                          <a:schemeClr val="dk1"/>
                        </a:solidFill>
                        <a:latin typeface="+mn-lt"/>
                        <a:ea typeface="+mn-ea"/>
                        <a:cs typeface="+mn-cs"/>
                      </a:endParaRPr>
                    </a:p>
                  </a:txBody>
                  <a:tcPr/>
                </a:tc>
                <a:tc>
                  <a:txBody>
                    <a:bodyPr/>
                    <a:lstStyle/>
                    <a:p>
                      <a:pPr marL="0" algn="l" rtl="0" eaLnBrk="1" latinLnBrk="0" hangingPunct="1"/>
                      <a:r>
                        <a:rPr kumimoji="0" lang="ru-RU" sz="1200" kern="1200" dirty="0" smtClean="0">
                          <a:solidFill>
                            <a:schemeClr val="dk1"/>
                          </a:solidFill>
                          <a:latin typeface="+mn-lt"/>
                          <a:ea typeface="+mn-ea"/>
                          <a:cs typeface="+mn-cs"/>
                        </a:rPr>
                        <a:t>Разработка (изменение) и утверждение типовых отраслевых норм труда</a:t>
                      </a:r>
                      <a:endParaRPr kumimoji="0" lang="ru-RU" sz="1200" kern="1200" dirty="0">
                        <a:solidFill>
                          <a:schemeClr val="dk1"/>
                        </a:solidFill>
                        <a:latin typeface="+mn-lt"/>
                        <a:ea typeface="+mn-ea"/>
                        <a:cs typeface="+mn-cs"/>
                      </a:endParaRPr>
                    </a:p>
                  </a:txBody>
                  <a:tcPr/>
                </a:tc>
                <a:tc>
                  <a:txBody>
                    <a:bodyPr/>
                    <a:lstStyle/>
                    <a:p>
                      <a:pPr marL="0" algn="l" rtl="0" eaLnBrk="1" latinLnBrk="0" hangingPunct="1"/>
                      <a:r>
                        <a:rPr kumimoji="0" lang="ru-RU" sz="1100" kern="1200" dirty="0" smtClean="0">
                          <a:solidFill>
                            <a:schemeClr val="dk1"/>
                          </a:solidFill>
                          <a:latin typeface="+mn-lt"/>
                          <a:ea typeface="+mn-ea"/>
                          <a:cs typeface="+mn-cs"/>
                        </a:rPr>
                        <a:t>2013-2018 годы</a:t>
                      </a:r>
                      <a:endParaRPr kumimoji="0" lang="ru-RU" sz="1100" kern="1200" dirty="0">
                        <a:solidFill>
                          <a:schemeClr val="dk1"/>
                        </a:solidFill>
                        <a:latin typeface="+mn-lt"/>
                        <a:ea typeface="+mn-ea"/>
                        <a:cs typeface="+mn-cs"/>
                      </a:endParaRPr>
                    </a:p>
                  </a:txBody>
                  <a:tcPr/>
                </a:tc>
                <a:tc>
                  <a:txBody>
                    <a:bodyPr/>
                    <a:lstStyle/>
                    <a:p>
                      <a:pPr marL="0" algn="l" rtl="0" eaLnBrk="1" latinLnBrk="0" hangingPunct="1"/>
                      <a:r>
                        <a:rPr kumimoji="0" lang="ru-RU" sz="1100" kern="1200" dirty="0" smtClean="0">
                          <a:solidFill>
                            <a:schemeClr val="dk1"/>
                          </a:solidFill>
                          <a:latin typeface="+mn-lt"/>
                          <a:ea typeface="+mn-ea"/>
                          <a:cs typeface="+mn-cs"/>
                        </a:rPr>
                        <a:t>Федеральные органы исполнительной власти</a:t>
                      </a:r>
                      <a:endParaRPr kumimoji="0" lang="ru-RU" sz="1100" kern="1200" dirty="0">
                        <a:solidFill>
                          <a:schemeClr val="dk1"/>
                        </a:solidFill>
                        <a:latin typeface="+mn-lt"/>
                        <a:ea typeface="+mn-ea"/>
                        <a:cs typeface="+mn-cs"/>
                      </a:endParaRPr>
                    </a:p>
                  </a:txBody>
                  <a:tcPr/>
                </a:tc>
                <a:tc>
                  <a:txBody>
                    <a:bodyPr/>
                    <a:lstStyle/>
                    <a:p>
                      <a:pPr marL="0" algn="l" rtl="0" eaLnBrk="1" latinLnBrk="0" hangingPunct="1"/>
                      <a:r>
                        <a:rPr kumimoji="0" lang="ru-RU" sz="1100" kern="1200" dirty="0" smtClean="0">
                          <a:solidFill>
                            <a:schemeClr val="dk1"/>
                          </a:solidFill>
                          <a:latin typeface="+mn-lt"/>
                          <a:ea typeface="+mn-ea"/>
                          <a:cs typeface="+mn-cs"/>
                        </a:rPr>
                        <a:t>Правовые акты соответствующих органов</a:t>
                      </a:r>
                      <a:endParaRPr kumimoji="0" lang="ru-RU" sz="1100" kern="1200" dirty="0">
                        <a:solidFill>
                          <a:schemeClr val="dk1"/>
                        </a:solidFill>
                        <a:latin typeface="+mn-lt"/>
                        <a:ea typeface="+mn-ea"/>
                        <a:cs typeface="+mn-cs"/>
                      </a:endParaRPr>
                    </a:p>
                  </a:txBody>
                  <a:tcPr/>
                </a:tc>
              </a:tr>
              <a:tr h="370840">
                <a:tc>
                  <a:txBody>
                    <a:bodyPr/>
                    <a:lstStyle/>
                    <a:p>
                      <a:pPr marL="0" algn="l" rtl="0" eaLnBrk="1" latinLnBrk="0" hangingPunct="1"/>
                      <a:r>
                        <a:rPr kumimoji="0" lang="ru-RU" sz="1200" kern="1200" dirty="0" smtClean="0">
                          <a:solidFill>
                            <a:schemeClr val="dk1"/>
                          </a:solidFill>
                          <a:latin typeface="+mn-lt"/>
                          <a:ea typeface="+mn-ea"/>
                          <a:cs typeface="+mn-cs"/>
                        </a:rPr>
                        <a:t>3.</a:t>
                      </a:r>
                      <a:endParaRPr kumimoji="0" lang="ru-RU" sz="1200" kern="1200" dirty="0">
                        <a:solidFill>
                          <a:schemeClr val="dk1"/>
                        </a:solidFill>
                        <a:latin typeface="+mn-lt"/>
                        <a:ea typeface="+mn-ea"/>
                        <a:cs typeface="+mn-cs"/>
                      </a:endParaRPr>
                    </a:p>
                  </a:txBody>
                  <a:tcPr/>
                </a:tc>
                <a:tc>
                  <a:txBody>
                    <a:bodyPr/>
                    <a:lstStyle/>
                    <a:p>
                      <a:pPr marL="0" algn="l" rtl="0" eaLnBrk="1" latinLnBrk="0" hangingPunct="1"/>
                      <a:r>
                        <a:rPr kumimoji="0" lang="ru-RU" sz="1200" kern="1200" dirty="0" smtClean="0">
                          <a:solidFill>
                            <a:schemeClr val="dk1"/>
                          </a:solidFill>
                          <a:latin typeface="+mn-lt"/>
                          <a:ea typeface="+mn-ea"/>
                          <a:cs typeface="+mn-cs"/>
                        </a:rPr>
                        <a:t>Проведение мероприятий по организации заключения дополнительных соглашений к трудовым договорам (новых трудовых договоров) с работниками учреждений в связи с введением эффективного контракта</a:t>
                      </a:r>
                      <a:endParaRPr kumimoji="0" lang="ru-RU" sz="1200" kern="1200" dirty="0">
                        <a:solidFill>
                          <a:schemeClr val="dk1"/>
                        </a:solidFill>
                        <a:latin typeface="+mn-lt"/>
                        <a:ea typeface="+mn-ea"/>
                        <a:cs typeface="+mn-cs"/>
                      </a:endParaRPr>
                    </a:p>
                  </a:txBody>
                  <a:tcPr/>
                </a:tc>
                <a:tc>
                  <a:txBody>
                    <a:bodyPr/>
                    <a:lstStyle/>
                    <a:p>
                      <a:pPr marL="0" algn="l" rtl="0" eaLnBrk="1" latinLnBrk="0" hangingPunct="1"/>
                      <a:r>
                        <a:rPr kumimoji="0" lang="ru-RU" sz="1100" kern="1200" dirty="0" smtClean="0">
                          <a:solidFill>
                            <a:schemeClr val="dk1"/>
                          </a:solidFill>
                          <a:latin typeface="+mn-lt"/>
                          <a:ea typeface="+mn-ea"/>
                          <a:cs typeface="+mn-cs"/>
                        </a:rPr>
                        <a:t>Ежегодно</a:t>
                      </a:r>
                      <a:endParaRPr kumimoji="0" lang="ru-RU" sz="1100"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100" kern="1200" dirty="0" smtClean="0">
                          <a:solidFill>
                            <a:schemeClr val="dk1"/>
                          </a:solidFill>
                          <a:latin typeface="+mn-lt"/>
                          <a:ea typeface="+mn-ea"/>
                          <a:cs typeface="+mn-cs"/>
                        </a:rPr>
                        <a:t>Федеральные органы исполнительной власти</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100" kern="1200" dirty="0" smtClean="0">
                          <a:solidFill>
                            <a:schemeClr val="dk1"/>
                          </a:solidFill>
                          <a:latin typeface="+mn-lt"/>
                          <a:ea typeface="+mn-ea"/>
                          <a:cs typeface="+mn-cs"/>
                        </a:rPr>
                        <a:t>Трудовые договоры с работниками</a:t>
                      </a:r>
                    </a:p>
                    <a:p>
                      <a:endParaRPr lang="ru-RU" dirty="0"/>
                    </a:p>
                  </a:txBody>
                  <a:tcPr/>
                </a:tc>
              </a:tr>
              <a:tr h="370840">
                <a:tc>
                  <a:txBody>
                    <a:bodyPr/>
                    <a:lstStyle/>
                    <a:p>
                      <a:pPr marL="0" algn="l" rtl="0" eaLnBrk="1" latinLnBrk="0" hangingPunct="1"/>
                      <a:r>
                        <a:rPr kumimoji="0" lang="ru-RU" sz="1200" kern="1200" dirty="0" smtClean="0">
                          <a:solidFill>
                            <a:schemeClr val="dk1"/>
                          </a:solidFill>
                          <a:latin typeface="+mn-lt"/>
                          <a:ea typeface="+mn-ea"/>
                          <a:cs typeface="+mn-cs"/>
                        </a:rPr>
                        <a:t>4.</a:t>
                      </a:r>
                      <a:endParaRPr kumimoji="0" lang="ru-RU" sz="1200" kern="1200" dirty="0">
                        <a:solidFill>
                          <a:schemeClr val="dk1"/>
                        </a:solidFill>
                        <a:latin typeface="+mn-lt"/>
                        <a:ea typeface="+mn-ea"/>
                        <a:cs typeface="+mn-cs"/>
                      </a:endParaRPr>
                    </a:p>
                  </a:txBody>
                  <a:tcPr/>
                </a:tc>
                <a:tc>
                  <a:txBody>
                    <a:bodyPr/>
                    <a:lstStyle/>
                    <a:p>
                      <a:pPr marL="0" algn="l" rtl="0" eaLnBrk="1" latinLnBrk="0" hangingPunct="1"/>
                      <a:r>
                        <a:rPr kumimoji="0" lang="ru-RU" sz="1200" kern="1200" dirty="0" smtClean="0">
                          <a:solidFill>
                            <a:schemeClr val="dk1"/>
                          </a:solidFill>
                          <a:latin typeface="+mn-lt"/>
                          <a:ea typeface="+mn-ea"/>
                          <a:cs typeface="+mn-cs"/>
                        </a:rPr>
                        <a:t>Проведение мероприятий по организации заключения дополнительных соглашений к трудовым договорам (новых трудовых договоров) с работниками государственных учреждений субъектов РФ и муниципальных учреждений в связи с введением эффективного контракта</a:t>
                      </a:r>
                      <a:endParaRPr kumimoji="0" lang="ru-RU" sz="1200" kern="1200" dirty="0">
                        <a:solidFill>
                          <a:schemeClr val="dk1"/>
                        </a:solidFill>
                        <a:latin typeface="+mn-lt"/>
                        <a:ea typeface="+mn-ea"/>
                        <a:cs typeface="+mn-cs"/>
                      </a:endParaRPr>
                    </a:p>
                  </a:txBody>
                  <a:tcPr/>
                </a:tc>
                <a:tc>
                  <a:txBody>
                    <a:bodyPr/>
                    <a:lstStyle/>
                    <a:p>
                      <a:pPr marL="0" algn="l" rtl="0" eaLnBrk="1" latinLnBrk="0" hangingPunct="1"/>
                      <a:r>
                        <a:rPr kumimoji="0" lang="ru-RU" sz="1100" kern="1200" dirty="0" smtClean="0">
                          <a:solidFill>
                            <a:schemeClr val="dk1"/>
                          </a:solidFill>
                          <a:latin typeface="+mn-lt"/>
                          <a:ea typeface="+mn-ea"/>
                          <a:cs typeface="+mn-cs"/>
                        </a:rPr>
                        <a:t>Ежегодно</a:t>
                      </a:r>
                      <a:endParaRPr kumimoji="0" lang="ru-RU" sz="1100" kern="1200" dirty="0">
                        <a:solidFill>
                          <a:schemeClr val="dk1"/>
                        </a:solidFill>
                        <a:latin typeface="+mn-lt"/>
                        <a:ea typeface="+mn-ea"/>
                        <a:cs typeface="+mn-cs"/>
                      </a:endParaRPr>
                    </a:p>
                  </a:txBody>
                  <a:tcPr/>
                </a:tc>
                <a:tc>
                  <a:txBody>
                    <a:bodyPr/>
                    <a:lstStyle/>
                    <a:p>
                      <a:pPr marL="0" algn="l" rtl="0" eaLnBrk="1" latinLnBrk="0" hangingPunct="1"/>
                      <a:r>
                        <a:rPr kumimoji="0" lang="ru-RU" sz="1100" kern="1200" dirty="0" smtClean="0">
                          <a:solidFill>
                            <a:schemeClr val="dk1"/>
                          </a:solidFill>
                          <a:latin typeface="+mn-lt"/>
                          <a:ea typeface="+mn-ea"/>
                          <a:cs typeface="+mn-cs"/>
                        </a:rPr>
                        <a:t>Органы исполнительной власти субъектов РФ и органы местного самоуправления</a:t>
                      </a:r>
                      <a:endParaRPr kumimoji="0" lang="ru-RU" sz="1100" kern="1200" dirty="0">
                        <a:solidFill>
                          <a:schemeClr val="dk1"/>
                        </a:solidFill>
                        <a:latin typeface="+mn-lt"/>
                        <a:ea typeface="+mn-ea"/>
                        <a:cs typeface="+mn-cs"/>
                      </a:endParaRPr>
                    </a:p>
                  </a:txBody>
                  <a:tcPr/>
                </a:tc>
                <a:tc>
                  <a:txBody>
                    <a:bodyPr/>
                    <a:lstStyle/>
                    <a:p>
                      <a:pPr marL="0" algn="l" rtl="0" eaLnBrk="1" latinLnBrk="0" hangingPunct="1"/>
                      <a:r>
                        <a:rPr kumimoji="0" lang="ru-RU" sz="1100" kern="1200" dirty="0" smtClean="0">
                          <a:solidFill>
                            <a:schemeClr val="dk1"/>
                          </a:solidFill>
                          <a:latin typeface="+mn-lt"/>
                          <a:ea typeface="+mn-ea"/>
                          <a:cs typeface="+mn-cs"/>
                        </a:rPr>
                        <a:t>Трудовые договоры с работниками</a:t>
                      </a:r>
                      <a:endParaRPr kumimoji="0" lang="ru-RU" sz="1100" kern="120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xmlns="" val="39274571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Высшая школа юриспруденции НИУ ВШЭ</a:t>
            </a:r>
            <a:endParaRPr lang="ru-RU"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32</a:t>
            </a:fld>
            <a:endParaRPr lang="en-US"/>
          </a:p>
        </p:txBody>
      </p:sp>
      <p:sp>
        <p:nvSpPr>
          <p:cNvPr id="4" name="Содержимое 3"/>
          <p:cNvSpPr>
            <a:spLocks noGrp="1"/>
          </p:cNvSpPr>
          <p:nvPr>
            <p:ph sz="quarter" idx="1"/>
          </p:nvPr>
        </p:nvSpPr>
        <p:spPr/>
        <p:txBody>
          <a:bodyPr/>
          <a:lstStyle/>
          <a:p>
            <a:pPr>
              <a:buNone/>
            </a:pPr>
            <a:endParaRPr lang="ru-RU" dirty="0" smtClean="0"/>
          </a:p>
          <a:p>
            <a:pPr>
              <a:buNone/>
            </a:pPr>
            <a:endParaRPr lang="ru-RU" dirty="0" smtClean="0"/>
          </a:p>
          <a:p>
            <a:pPr>
              <a:buNone/>
            </a:pPr>
            <a:endParaRPr lang="ru-RU" dirty="0" smtClean="0"/>
          </a:p>
          <a:p>
            <a:pPr algn="ctr">
              <a:buNone/>
            </a:pPr>
            <a:endParaRPr lang="ru-RU" dirty="0" smtClean="0"/>
          </a:p>
          <a:p>
            <a:pPr algn="ctr">
              <a:buNone/>
            </a:pPr>
            <a:r>
              <a:rPr lang="ru-RU" sz="3600" b="1" cap="all" dirty="0" smtClean="0"/>
              <a:t>Спасибо за внимание!</a:t>
            </a:r>
            <a:endParaRPr lang="ru-RU" sz="3600" b="1" cap="al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Методическое руководство Программой</a:t>
            </a:r>
            <a:endParaRPr lang="ru-RU"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4</a:t>
            </a:fld>
            <a:endParaRPr lang="en-US"/>
          </a:p>
        </p:txBody>
      </p:sp>
      <p:sp>
        <p:nvSpPr>
          <p:cNvPr id="4" name="Объект 3"/>
          <p:cNvSpPr>
            <a:spLocks noGrp="1"/>
          </p:cNvSpPr>
          <p:nvPr>
            <p:ph sz="quarter" idx="1"/>
          </p:nvPr>
        </p:nvSpPr>
        <p:spPr/>
        <p:txBody>
          <a:bodyPr>
            <a:normAutofit fontScale="77500" lnSpcReduction="20000"/>
          </a:bodyPr>
          <a:lstStyle/>
          <a:p>
            <a:pPr algn="just">
              <a:buFont typeface="Wingdings" pitchFamily="2" charset="2"/>
              <a:buChar char="ü"/>
            </a:pPr>
            <a:r>
              <a:rPr lang="ru-RU" dirty="0"/>
              <a:t>Общее методическое руководство работой по реализации Программы осуществляет Министерство труда и социальной защиты Российской Федерации</a:t>
            </a:r>
            <a:r>
              <a:rPr lang="ru-RU" dirty="0" smtClean="0"/>
              <a:t>.</a:t>
            </a:r>
          </a:p>
          <a:p>
            <a:pPr marL="0" indent="0" algn="just">
              <a:buNone/>
            </a:pPr>
            <a:endParaRPr lang="ru-RU" dirty="0"/>
          </a:p>
          <a:p>
            <a:pPr algn="just">
              <a:buFont typeface="Wingdings" pitchFamily="2" charset="2"/>
              <a:buChar char="ü"/>
            </a:pPr>
            <a:r>
              <a:rPr lang="ru-RU" dirty="0"/>
              <a:t>Методическое руководство работой по реализации Программы осуществляют федеральные органы исполнительной власти, осуществляющие функции по выработке и реализации государственной политики и нормативно-правовому регулированию в соответствующей сфере</a:t>
            </a:r>
            <a:r>
              <a:rPr lang="ru-RU" dirty="0" smtClean="0"/>
              <a:t>.</a:t>
            </a:r>
          </a:p>
          <a:p>
            <a:pPr marL="0" indent="0">
              <a:buNone/>
            </a:pPr>
            <a:endParaRPr lang="ru-RU" dirty="0"/>
          </a:p>
          <a:p>
            <a:pPr marL="0" indent="0" algn="ctr">
              <a:buNone/>
            </a:pPr>
            <a:r>
              <a:rPr lang="ru-RU" b="1" dirty="0"/>
              <a:t>Система оплаты труда работников федеральных государственных учреждений установлена в соответствии с </a:t>
            </a:r>
            <a:r>
              <a:rPr lang="ru-RU" b="1" dirty="0" smtClean="0"/>
              <a:t>постановлением</a:t>
            </a:r>
            <a:r>
              <a:rPr lang="ru-RU" b="1" dirty="0"/>
              <a:t> </a:t>
            </a:r>
            <a:r>
              <a:rPr lang="ru-RU" b="1" dirty="0" smtClean="0"/>
              <a:t>Правительства </a:t>
            </a:r>
            <a:r>
              <a:rPr lang="ru-RU" b="1" dirty="0"/>
              <a:t>Российской Федерации от 5 августа 2008 г. N 583. </a:t>
            </a:r>
          </a:p>
        </p:txBody>
      </p:sp>
    </p:spTree>
    <p:extLst>
      <p:ext uri="{BB962C8B-B14F-4D97-AF65-F5344CB8AC3E}">
        <p14:creationId xmlns:p14="http://schemas.microsoft.com/office/powerpoint/2010/main" xmlns="" val="601913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838200"/>
          </a:xfrm>
        </p:spPr>
        <p:txBody>
          <a:bodyPr>
            <a:normAutofit fontScale="90000"/>
          </a:bodyPr>
          <a:lstStyle/>
          <a:p>
            <a:r>
              <a:rPr lang="ru-RU" dirty="0" smtClean="0"/>
              <a:t>Актуальные проблемы </a:t>
            </a:r>
            <a:br>
              <a:rPr lang="ru-RU" dirty="0" smtClean="0"/>
            </a:br>
            <a:r>
              <a:rPr lang="ru-RU" dirty="0" smtClean="0"/>
              <a:t>по результатам </a:t>
            </a:r>
            <a:r>
              <a:rPr lang="en-US" dirty="0" smtClean="0"/>
              <a:t>I </a:t>
            </a:r>
            <a:r>
              <a:rPr lang="ru-RU" dirty="0" smtClean="0"/>
              <a:t>этапа реформы</a:t>
            </a:r>
            <a:endParaRPr lang="ru-RU"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5</a:t>
            </a:fld>
            <a:endParaRPr lang="en-US"/>
          </a:p>
        </p:txBody>
      </p:sp>
      <p:sp>
        <p:nvSpPr>
          <p:cNvPr id="4" name="Объект 3"/>
          <p:cNvSpPr>
            <a:spLocks noGrp="1"/>
          </p:cNvSpPr>
          <p:nvPr>
            <p:ph sz="quarter" idx="1"/>
          </p:nvPr>
        </p:nvSpPr>
        <p:spPr/>
        <p:txBody>
          <a:bodyPr>
            <a:normAutofit fontScale="70000" lnSpcReduction="20000"/>
          </a:bodyPr>
          <a:lstStyle/>
          <a:p>
            <a:pPr algn="just">
              <a:buFont typeface="Wingdings" pitchFamily="2" charset="2"/>
              <a:buChar char="Ø"/>
            </a:pPr>
            <a:r>
              <a:rPr lang="ru-RU" b="1" dirty="0" smtClean="0"/>
              <a:t>высокая </a:t>
            </a:r>
            <a:r>
              <a:rPr lang="ru-RU" b="1" dirty="0"/>
              <a:t>межрегиональная дифференциация </a:t>
            </a:r>
            <a:r>
              <a:rPr lang="ru-RU" dirty="0"/>
              <a:t>в оплате труда работников </a:t>
            </a:r>
            <a:r>
              <a:rPr lang="ru-RU" dirty="0" smtClean="0"/>
              <a:t>учреждений</a:t>
            </a:r>
          </a:p>
          <a:p>
            <a:pPr marL="0" indent="0" algn="just">
              <a:buNone/>
            </a:pPr>
            <a:endParaRPr lang="ru-RU" dirty="0" smtClean="0"/>
          </a:p>
          <a:p>
            <a:pPr algn="just">
              <a:buFont typeface="Wingdings" pitchFamily="2" charset="2"/>
              <a:buChar char="Ø"/>
            </a:pPr>
            <a:r>
              <a:rPr lang="ru-RU" dirty="0" smtClean="0"/>
              <a:t>в </a:t>
            </a:r>
            <a:r>
              <a:rPr lang="ru-RU" dirty="0"/>
              <a:t>полной мере решить задачу стимулирования работников </a:t>
            </a:r>
            <a:r>
              <a:rPr lang="ru-RU" b="1" dirty="0"/>
              <a:t>с учетом результатов их труда </a:t>
            </a:r>
            <a:r>
              <a:rPr lang="ru-RU" dirty="0"/>
              <a:t>удалось не для всех </a:t>
            </a:r>
            <a:r>
              <a:rPr lang="ru-RU" dirty="0" smtClean="0"/>
              <a:t>учреждений</a:t>
            </a:r>
          </a:p>
          <a:p>
            <a:pPr marL="0" indent="0" algn="just">
              <a:buNone/>
            </a:pPr>
            <a:endParaRPr lang="ru-RU" dirty="0" smtClean="0"/>
          </a:p>
          <a:p>
            <a:pPr algn="just">
              <a:buFont typeface="Wingdings" pitchFamily="2" charset="2"/>
              <a:buChar char="Ø"/>
            </a:pPr>
            <a:r>
              <a:rPr lang="ru-RU" dirty="0" smtClean="0"/>
              <a:t>во </a:t>
            </a:r>
            <a:r>
              <a:rPr lang="ru-RU" dirty="0"/>
              <a:t>многих случаях </a:t>
            </a:r>
            <a:r>
              <a:rPr lang="ru-RU" b="1" dirty="0"/>
              <a:t>показатели и критерии эффективности деятельности работников учреждений недостаточно проработаны, а их применение носит формальный </a:t>
            </a:r>
            <a:r>
              <a:rPr lang="ru-RU" b="1" dirty="0" smtClean="0"/>
              <a:t>характер</a:t>
            </a:r>
            <a:endParaRPr lang="ru-RU" dirty="0"/>
          </a:p>
          <a:p>
            <a:pPr marL="0" indent="0" algn="just">
              <a:buNone/>
            </a:pPr>
            <a:endParaRPr lang="ru-RU" dirty="0" smtClean="0"/>
          </a:p>
          <a:p>
            <a:pPr algn="just">
              <a:buFont typeface="Wingdings" pitchFamily="2" charset="2"/>
              <a:buChar char="Ø"/>
            </a:pPr>
            <a:r>
              <a:rPr lang="ru-RU" dirty="0" smtClean="0"/>
              <a:t>в системах </a:t>
            </a:r>
            <a:r>
              <a:rPr lang="ru-RU" dirty="0"/>
              <a:t>оплаты труда работников учреждений во многих случаях </a:t>
            </a:r>
            <a:r>
              <a:rPr lang="ru-RU" b="1" dirty="0"/>
              <a:t>сохранились ранее применявшиеся выплаты стимулирующего характера, имеющие низкую эффективность в современных условиях</a:t>
            </a:r>
            <a:r>
              <a:rPr lang="ru-RU" dirty="0"/>
              <a:t> (например, добросовестное выполнение обязанностей, интенсивность труда, качество труда и др. без указания конкретных измеримых параметров</a:t>
            </a:r>
            <a:r>
              <a:rPr lang="ru-RU" dirty="0" smtClean="0"/>
              <a:t>)</a:t>
            </a:r>
          </a:p>
          <a:p>
            <a:pPr marL="0" indent="0">
              <a:buNone/>
            </a:pPr>
            <a:endParaRPr lang="ru-RU" dirty="0"/>
          </a:p>
        </p:txBody>
      </p:sp>
    </p:spTree>
    <p:extLst>
      <p:ext uri="{BB962C8B-B14F-4D97-AF65-F5344CB8AC3E}">
        <p14:creationId xmlns:p14="http://schemas.microsoft.com/office/powerpoint/2010/main" xmlns="" val="2058326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dirty="0"/>
              <a:t>Актуальные проблемы </a:t>
            </a:r>
            <a:br>
              <a:rPr lang="ru-RU" sz="2800" dirty="0"/>
            </a:br>
            <a:r>
              <a:rPr lang="ru-RU" sz="2800" dirty="0"/>
              <a:t>по результатам </a:t>
            </a:r>
            <a:r>
              <a:rPr lang="en-US" sz="2800" dirty="0"/>
              <a:t>I </a:t>
            </a:r>
            <a:r>
              <a:rPr lang="ru-RU" sz="2800" dirty="0"/>
              <a:t>этапа </a:t>
            </a:r>
            <a:r>
              <a:rPr lang="ru-RU" sz="2800" dirty="0" smtClean="0"/>
              <a:t>реформы (продолжение)</a:t>
            </a:r>
            <a:endParaRPr lang="ru-RU" sz="2800"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6</a:t>
            </a:fld>
            <a:endParaRPr lang="en-US"/>
          </a:p>
        </p:txBody>
      </p:sp>
      <p:sp>
        <p:nvSpPr>
          <p:cNvPr id="4" name="Объект 3"/>
          <p:cNvSpPr>
            <a:spLocks noGrp="1"/>
          </p:cNvSpPr>
          <p:nvPr>
            <p:ph sz="quarter" idx="1"/>
          </p:nvPr>
        </p:nvSpPr>
        <p:spPr/>
        <p:txBody>
          <a:bodyPr>
            <a:normAutofit fontScale="77500" lnSpcReduction="20000"/>
          </a:bodyPr>
          <a:lstStyle/>
          <a:p>
            <a:pPr>
              <a:buFont typeface="Wingdings" pitchFamily="2" charset="2"/>
              <a:buChar char="Ø"/>
            </a:pPr>
            <a:r>
              <a:rPr lang="ru-RU" dirty="0"/>
              <a:t>в ряде учреждений </a:t>
            </a:r>
            <a:r>
              <a:rPr lang="ru-RU" b="1" dirty="0"/>
              <a:t>стимулирующие выплаты применяются в качестве гарантированной части заработка, которая не увязана с результатами труда</a:t>
            </a:r>
            <a:r>
              <a:rPr lang="ru-RU" dirty="0"/>
              <a:t> (основной причиной этого является низкий размер тарифной части заработной платы, а также низкая конкурентоспособность учреждений на региональных рынках </a:t>
            </a:r>
            <a:r>
              <a:rPr lang="ru-RU" dirty="0" smtClean="0"/>
              <a:t>труда, в результате </a:t>
            </a:r>
            <a:r>
              <a:rPr lang="ru-RU" dirty="0"/>
              <a:t>учреждение вынуждено премировать персонал вне зависимости от результатов труда в связи с необходимостью удержания имеющихся работников</a:t>
            </a:r>
            <a:r>
              <a:rPr lang="ru-RU" dirty="0" smtClean="0"/>
              <a:t>)</a:t>
            </a:r>
          </a:p>
          <a:p>
            <a:pPr>
              <a:buFont typeface="Wingdings" pitchFamily="2" charset="2"/>
              <a:buChar char="Ø"/>
            </a:pPr>
            <a:endParaRPr lang="ru-RU" dirty="0"/>
          </a:p>
          <a:p>
            <a:pPr>
              <a:buFont typeface="Wingdings" pitchFamily="2" charset="2"/>
              <a:buChar char="Ø"/>
            </a:pPr>
            <a:r>
              <a:rPr lang="ru-RU" dirty="0"/>
              <a:t>введение новых систем оплаты труда привело к </a:t>
            </a:r>
            <a:r>
              <a:rPr lang="ru-RU" b="1" dirty="0"/>
              <a:t>значительным, не всегда обоснованным различиям в оценке сложности и результатов труда, увеличению дифференциации между заработной платой руководителя и работников учреждения</a:t>
            </a:r>
            <a:r>
              <a:rPr lang="ru-RU" dirty="0"/>
              <a:t>.</a:t>
            </a:r>
          </a:p>
          <a:p>
            <a:endParaRPr lang="ru-RU" dirty="0"/>
          </a:p>
        </p:txBody>
      </p:sp>
    </p:spTree>
    <p:extLst>
      <p:ext uri="{BB962C8B-B14F-4D97-AF65-F5344CB8AC3E}">
        <p14:creationId xmlns:p14="http://schemas.microsoft.com/office/powerpoint/2010/main" xmlns="" val="3234971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914400"/>
          </a:xfrm>
        </p:spPr>
        <p:txBody>
          <a:bodyPr>
            <a:normAutofit fontScale="90000"/>
          </a:bodyPr>
          <a:lstStyle/>
          <a:p>
            <a:r>
              <a:rPr lang="ru-RU" dirty="0" smtClean="0"/>
              <a:t>Цели совершенствования </a:t>
            </a:r>
            <a:br>
              <a:rPr lang="ru-RU" dirty="0" smtClean="0"/>
            </a:br>
            <a:r>
              <a:rPr lang="ru-RU" dirty="0" smtClean="0"/>
              <a:t>систем оплаты труда</a:t>
            </a:r>
            <a:endParaRPr lang="ru-RU"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7</a:t>
            </a:fld>
            <a:endParaRPr lang="en-US"/>
          </a:p>
        </p:txBody>
      </p:sp>
      <p:sp>
        <p:nvSpPr>
          <p:cNvPr id="4" name="Объект 3"/>
          <p:cNvSpPr>
            <a:spLocks noGrp="1"/>
          </p:cNvSpPr>
          <p:nvPr>
            <p:ph sz="quarter" idx="1"/>
          </p:nvPr>
        </p:nvSpPr>
        <p:spPr/>
        <p:txBody>
          <a:bodyPr>
            <a:normAutofit fontScale="62500" lnSpcReduction="20000"/>
          </a:bodyPr>
          <a:lstStyle/>
          <a:p>
            <a:pPr algn="just">
              <a:buFont typeface="Wingdings" pitchFamily="2" charset="2"/>
              <a:buChar char="ü"/>
            </a:pPr>
            <a:r>
              <a:rPr lang="ru-RU" b="1" dirty="0" smtClean="0">
                <a:solidFill>
                  <a:srgbClr val="002060"/>
                </a:solidFill>
              </a:rPr>
              <a:t>сокращения </a:t>
            </a:r>
            <a:r>
              <a:rPr lang="ru-RU" b="1" dirty="0">
                <a:solidFill>
                  <a:srgbClr val="002060"/>
                </a:solidFill>
              </a:rPr>
              <a:t>разрыва между средним уровнем оплаты труда работников учреждений и средним уровнем заработной платы по субъекту Российской </a:t>
            </a:r>
            <a:r>
              <a:rPr lang="ru-RU" b="1" dirty="0" smtClean="0">
                <a:solidFill>
                  <a:srgbClr val="002060"/>
                </a:solidFill>
              </a:rPr>
              <a:t>Федерации</a:t>
            </a:r>
          </a:p>
          <a:p>
            <a:pPr marL="0" indent="0" algn="just">
              <a:buNone/>
            </a:pPr>
            <a:endParaRPr lang="ru-RU" b="1" dirty="0">
              <a:solidFill>
                <a:srgbClr val="002060"/>
              </a:solidFill>
            </a:endParaRPr>
          </a:p>
          <a:p>
            <a:pPr algn="just">
              <a:buFont typeface="Wingdings" pitchFamily="2" charset="2"/>
              <a:buChar char="ü"/>
            </a:pPr>
            <a:r>
              <a:rPr lang="ru-RU" b="1" dirty="0">
                <a:solidFill>
                  <a:srgbClr val="002060"/>
                </a:solidFill>
              </a:rPr>
              <a:t>устранения необоснованной дифференциации в уровне оплаты труда руководителей и работников </a:t>
            </a:r>
            <a:r>
              <a:rPr lang="ru-RU" b="1" dirty="0" smtClean="0">
                <a:solidFill>
                  <a:srgbClr val="002060"/>
                </a:solidFill>
              </a:rPr>
              <a:t>учреждений</a:t>
            </a:r>
          </a:p>
          <a:p>
            <a:pPr marL="0" indent="0" algn="just">
              <a:buNone/>
            </a:pPr>
            <a:endParaRPr lang="ru-RU" b="1" dirty="0"/>
          </a:p>
          <a:p>
            <a:pPr algn="just">
              <a:buFont typeface="Wingdings" pitchFamily="2" charset="2"/>
              <a:buChar char="ü"/>
            </a:pPr>
            <a:r>
              <a:rPr lang="ru-RU" b="1" dirty="0">
                <a:solidFill>
                  <a:srgbClr val="FF0000"/>
                </a:solidFill>
              </a:rPr>
              <a:t>совершенствования системы критериев и показателей эффективности деятельности учреждений и работников, установления указанных критериев и показателей в учреждениях, где они в настоящее время </a:t>
            </a:r>
            <a:r>
              <a:rPr lang="ru-RU" b="1" dirty="0" smtClean="0">
                <a:solidFill>
                  <a:srgbClr val="FF0000"/>
                </a:solidFill>
              </a:rPr>
              <a:t>отсутствуют</a:t>
            </a:r>
          </a:p>
          <a:p>
            <a:pPr marL="0" indent="0" algn="just">
              <a:buNone/>
            </a:pPr>
            <a:endParaRPr lang="ru-RU" b="1" dirty="0"/>
          </a:p>
          <a:p>
            <a:pPr algn="just">
              <a:buFont typeface="Wingdings" pitchFamily="2" charset="2"/>
              <a:buChar char="ü"/>
            </a:pPr>
            <a:r>
              <a:rPr lang="ru-RU" b="1" dirty="0">
                <a:solidFill>
                  <a:srgbClr val="FF0000"/>
                </a:solidFill>
              </a:rPr>
              <a:t>отмены стимулирующих выплат, устанавливаемых без учета показателей эффективности деятельности учреждений и </a:t>
            </a:r>
            <a:r>
              <a:rPr lang="ru-RU" b="1" dirty="0" smtClean="0">
                <a:solidFill>
                  <a:srgbClr val="FF0000"/>
                </a:solidFill>
              </a:rPr>
              <a:t>работников</a:t>
            </a:r>
          </a:p>
          <a:p>
            <a:pPr marL="0" indent="0" algn="just">
              <a:buNone/>
            </a:pPr>
            <a:endParaRPr lang="ru-RU" b="1" dirty="0"/>
          </a:p>
          <a:p>
            <a:pPr algn="just">
              <a:buFont typeface="Wingdings" pitchFamily="2" charset="2"/>
              <a:buChar char="ü"/>
            </a:pPr>
            <a:r>
              <a:rPr lang="ru-RU" b="1" dirty="0">
                <a:solidFill>
                  <a:srgbClr val="FF0000"/>
                </a:solidFill>
              </a:rPr>
              <a:t>определения оптимального соотношения гарантированной части заработной платы и стимулирующих </a:t>
            </a:r>
            <a:r>
              <a:rPr lang="ru-RU" b="1" dirty="0" smtClean="0">
                <a:solidFill>
                  <a:srgbClr val="FF0000"/>
                </a:solidFill>
              </a:rPr>
              <a:t>надбавок</a:t>
            </a:r>
            <a:endParaRPr lang="ru-RU" b="1" dirty="0">
              <a:solidFill>
                <a:srgbClr val="FF0000"/>
              </a:solidFill>
            </a:endParaRPr>
          </a:p>
          <a:p>
            <a:pPr marL="0" indent="0">
              <a:buNone/>
            </a:pPr>
            <a:endParaRPr lang="ru-RU" dirty="0"/>
          </a:p>
        </p:txBody>
      </p:sp>
    </p:spTree>
    <p:extLst>
      <p:ext uri="{BB962C8B-B14F-4D97-AF65-F5344CB8AC3E}">
        <p14:creationId xmlns:p14="http://schemas.microsoft.com/office/powerpoint/2010/main" xmlns="" val="2223323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ВЫВОД</a:t>
            </a:r>
            <a:endParaRPr lang="ru-RU"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8</a:t>
            </a:fld>
            <a:endParaRPr lang="en-US"/>
          </a:p>
        </p:txBody>
      </p:sp>
      <p:sp>
        <p:nvSpPr>
          <p:cNvPr id="4" name="Объект 3"/>
          <p:cNvSpPr>
            <a:spLocks noGrp="1"/>
          </p:cNvSpPr>
          <p:nvPr>
            <p:ph sz="quarter" idx="1"/>
          </p:nvPr>
        </p:nvSpPr>
        <p:spPr/>
        <p:txBody>
          <a:bodyPr>
            <a:normAutofit lnSpcReduction="10000"/>
          </a:bodyPr>
          <a:lstStyle/>
          <a:p>
            <a:pPr marL="0" indent="0" algn="ctr">
              <a:buNone/>
            </a:pPr>
            <a:r>
              <a:rPr lang="ru-RU" b="1" dirty="0">
                <a:solidFill>
                  <a:srgbClr val="C00000"/>
                </a:solidFill>
              </a:rPr>
              <a:t>С</a:t>
            </a:r>
            <a:r>
              <a:rPr lang="ru-RU" b="1" dirty="0" smtClean="0">
                <a:solidFill>
                  <a:srgbClr val="C00000"/>
                </a:solidFill>
              </a:rPr>
              <a:t>истемы </a:t>
            </a:r>
            <a:r>
              <a:rPr lang="ru-RU" b="1" dirty="0">
                <a:solidFill>
                  <a:srgbClr val="C00000"/>
                </a:solidFill>
              </a:rPr>
              <a:t>оплаты труда </a:t>
            </a:r>
            <a:endParaRPr lang="ru-RU" b="1" dirty="0" smtClean="0">
              <a:solidFill>
                <a:srgbClr val="C00000"/>
              </a:solidFill>
            </a:endParaRPr>
          </a:p>
          <a:p>
            <a:pPr marL="0" indent="0" algn="ctr">
              <a:buNone/>
            </a:pPr>
            <a:r>
              <a:rPr lang="ru-RU" b="1" dirty="0" smtClean="0">
                <a:solidFill>
                  <a:srgbClr val="C00000"/>
                </a:solidFill>
              </a:rPr>
              <a:t>должны </a:t>
            </a:r>
            <a:r>
              <a:rPr lang="ru-RU" b="1" dirty="0">
                <a:solidFill>
                  <a:srgbClr val="C00000"/>
                </a:solidFill>
              </a:rPr>
              <a:t>быть адаптированы </a:t>
            </a:r>
            <a:endParaRPr lang="ru-RU" b="1" dirty="0" smtClean="0">
              <a:solidFill>
                <a:srgbClr val="C00000"/>
              </a:solidFill>
            </a:endParaRPr>
          </a:p>
          <a:p>
            <a:pPr marL="0" indent="0" algn="ctr">
              <a:buNone/>
            </a:pPr>
            <a:r>
              <a:rPr lang="ru-RU" b="1" dirty="0" smtClean="0">
                <a:solidFill>
                  <a:srgbClr val="C00000"/>
                </a:solidFill>
              </a:rPr>
              <a:t>к </a:t>
            </a:r>
            <a:r>
              <a:rPr lang="ru-RU" b="1" dirty="0">
                <a:solidFill>
                  <a:srgbClr val="C00000"/>
                </a:solidFill>
              </a:rPr>
              <a:t>новым условиям </a:t>
            </a:r>
            <a:endParaRPr lang="ru-RU" b="1" dirty="0" smtClean="0">
              <a:solidFill>
                <a:srgbClr val="C00000"/>
              </a:solidFill>
            </a:endParaRPr>
          </a:p>
          <a:p>
            <a:pPr marL="0" indent="0" algn="ctr">
              <a:buNone/>
            </a:pPr>
            <a:r>
              <a:rPr lang="ru-RU" b="1" dirty="0" smtClean="0">
                <a:solidFill>
                  <a:srgbClr val="C00000"/>
                </a:solidFill>
              </a:rPr>
              <a:t>деятельности </a:t>
            </a:r>
            <a:r>
              <a:rPr lang="ru-RU" b="1" dirty="0">
                <a:solidFill>
                  <a:srgbClr val="C00000"/>
                </a:solidFill>
              </a:rPr>
              <a:t>учреждений, </a:t>
            </a:r>
            <a:endParaRPr lang="ru-RU" b="1" dirty="0" smtClean="0">
              <a:solidFill>
                <a:srgbClr val="C00000"/>
              </a:solidFill>
            </a:endParaRPr>
          </a:p>
          <a:p>
            <a:pPr marL="0" indent="0" algn="ctr">
              <a:buNone/>
            </a:pPr>
            <a:r>
              <a:rPr lang="ru-RU" b="1" dirty="0" smtClean="0">
                <a:solidFill>
                  <a:srgbClr val="C00000"/>
                </a:solidFill>
              </a:rPr>
              <a:t>настроены </a:t>
            </a:r>
            <a:r>
              <a:rPr lang="ru-RU" b="1" dirty="0">
                <a:solidFill>
                  <a:srgbClr val="C00000"/>
                </a:solidFill>
              </a:rPr>
              <a:t>на решение задач развития соответствующих отраслей, </a:t>
            </a:r>
            <a:endParaRPr lang="ru-RU" b="1" dirty="0" smtClean="0">
              <a:solidFill>
                <a:srgbClr val="C00000"/>
              </a:solidFill>
            </a:endParaRPr>
          </a:p>
          <a:p>
            <a:pPr marL="0" indent="0" algn="ctr">
              <a:buNone/>
            </a:pPr>
            <a:r>
              <a:rPr lang="ru-RU" b="1" dirty="0" smtClean="0">
                <a:solidFill>
                  <a:srgbClr val="C00000"/>
                </a:solidFill>
              </a:rPr>
              <a:t>повышения </a:t>
            </a:r>
            <a:r>
              <a:rPr lang="ru-RU" b="1" dirty="0">
                <a:solidFill>
                  <a:srgbClr val="C00000"/>
                </a:solidFill>
              </a:rPr>
              <a:t>качества оказываемых услуг </a:t>
            </a:r>
            <a:endParaRPr lang="ru-RU" b="1" dirty="0" smtClean="0">
              <a:solidFill>
                <a:srgbClr val="C00000"/>
              </a:solidFill>
            </a:endParaRPr>
          </a:p>
          <a:p>
            <a:pPr marL="0" indent="0" algn="ctr">
              <a:buNone/>
            </a:pPr>
            <a:r>
              <a:rPr lang="ru-RU" b="1" dirty="0" smtClean="0">
                <a:solidFill>
                  <a:srgbClr val="C00000"/>
                </a:solidFill>
              </a:rPr>
              <a:t>и </a:t>
            </a:r>
            <a:r>
              <a:rPr lang="ru-RU" b="1" dirty="0">
                <a:solidFill>
                  <a:srgbClr val="C00000"/>
                </a:solidFill>
              </a:rPr>
              <a:t>обеспечения соответствия </a:t>
            </a:r>
            <a:endParaRPr lang="ru-RU" b="1" dirty="0" smtClean="0">
              <a:solidFill>
                <a:srgbClr val="C00000"/>
              </a:solidFill>
            </a:endParaRPr>
          </a:p>
          <a:p>
            <a:pPr marL="0" indent="0" algn="ctr">
              <a:buNone/>
            </a:pPr>
            <a:r>
              <a:rPr lang="ru-RU" b="1" dirty="0" smtClean="0">
                <a:solidFill>
                  <a:srgbClr val="C00000"/>
                </a:solidFill>
              </a:rPr>
              <a:t>уровня </a:t>
            </a:r>
            <a:r>
              <a:rPr lang="ru-RU" b="1" dirty="0">
                <a:solidFill>
                  <a:srgbClr val="C00000"/>
                </a:solidFill>
              </a:rPr>
              <a:t>оплаты труда работников </a:t>
            </a:r>
            <a:endParaRPr lang="ru-RU" b="1" dirty="0" smtClean="0">
              <a:solidFill>
                <a:srgbClr val="C00000"/>
              </a:solidFill>
            </a:endParaRPr>
          </a:p>
          <a:p>
            <a:pPr marL="0" indent="0" algn="ctr">
              <a:buNone/>
            </a:pPr>
            <a:r>
              <a:rPr lang="ru-RU" b="1" dirty="0" smtClean="0">
                <a:solidFill>
                  <a:srgbClr val="C00000"/>
                </a:solidFill>
              </a:rPr>
              <a:t>результатам </a:t>
            </a:r>
            <a:r>
              <a:rPr lang="ru-RU" b="1" dirty="0">
                <a:solidFill>
                  <a:srgbClr val="C00000"/>
                </a:solidFill>
              </a:rPr>
              <a:t>их </a:t>
            </a:r>
            <a:r>
              <a:rPr lang="ru-RU" b="1" dirty="0" smtClean="0">
                <a:solidFill>
                  <a:srgbClr val="C00000"/>
                </a:solidFill>
              </a:rPr>
              <a:t>труда</a:t>
            </a:r>
            <a:endParaRPr lang="ru-RU" b="1" dirty="0">
              <a:solidFill>
                <a:srgbClr val="C00000"/>
              </a:solidFill>
            </a:endParaRPr>
          </a:p>
          <a:p>
            <a:pPr marL="0" indent="0">
              <a:buNone/>
            </a:pPr>
            <a:endParaRPr lang="ru-RU" dirty="0"/>
          </a:p>
        </p:txBody>
      </p:sp>
    </p:spTree>
    <p:extLst>
      <p:ext uri="{BB962C8B-B14F-4D97-AF65-F5344CB8AC3E}">
        <p14:creationId xmlns:p14="http://schemas.microsoft.com/office/powerpoint/2010/main" xmlns="" val="2719445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Финансовое обеспечение оплаты труда</a:t>
            </a:r>
            <a:endParaRPr lang="ru-RU" dirty="0"/>
          </a:p>
        </p:txBody>
      </p:sp>
      <p:sp>
        <p:nvSpPr>
          <p:cNvPr id="3" name="Номер слайда 2"/>
          <p:cNvSpPr>
            <a:spLocks noGrp="1"/>
          </p:cNvSpPr>
          <p:nvPr>
            <p:ph type="sldNum" sz="quarter" idx="12"/>
          </p:nvPr>
        </p:nvSpPr>
        <p:spPr/>
        <p:txBody>
          <a:bodyPr/>
          <a:lstStyle/>
          <a:p>
            <a:fld id="{A483448D-3A78-4528-A469-B745A65DA480}" type="slidenum">
              <a:rPr lang="en-US" smtClean="0"/>
              <a:pPr/>
              <a:t>9</a:t>
            </a:fld>
            <a:endParaRPr lang="en-US"/>
          </a:p>
        </p:txBody>
      </p:sp>
      <p:sp>
        <p:nvSpPr>
          <p:cNvPr id="4" name="Объект 3"/>
          <p:cNvSpPr>
            <a:spLocks noGrp="1"/>
          </p:cNvSpPr>
          <p:nvPr>
            <p:ph sz="quarter" idx="1"/>
          </p:nvPr>
        </p:nvSpPr>
        <p:spPr/>
        <p:txBody>
          <a:bodyPr>
            <a:normAutofit fontScale="62500" lnSpcReduction="20000"/>
          </a:bodyPr>
          <a:lstStyle/>
          <a:p>
            <a:pPr algn="just">
              <a:buFont typeface="Wingdings" pitchFamily="2" charset="2"/>
              <a:buChar char="q"/>
            </a:pPr>
            <a:r>
              <a:rPr lang="ru-RU" dirty="0"/>
              <a:t>Финансовое обеспечение оказания учреждениями государственных (муниципальных) услуг осуществляется </a:t>
            </a:r>
            <a:r>
              <a:rPr lang="ru-RU" b="1" dirty="0"/>
              <a:t>путем предоставления субсидий автономным и бюджетным учреждениям </a:t>
            </a:r>
            <a:r>
              <a:rPr lang="ru-RU" dirty="0"/>
              <a:t>на выполнение государственного (муниципального) задания из соответствующего бюджета бюджетной системы Российской Федерации, а для казенных учреждений - </a:t>
            </a:r>
            <a:r>
              <a:rPr lang="ru-RU" b="1" dirty="0"/>
              <a:t>путем доведения бюджетных ассигнований в соответствии с бюджетной сметой</a:t>
            </a:r>
            <a:r>
              <a:rPr lang="ru-RU" dirty="0"/>
              <a:t>. </a:t>
            </a:r>
            <a:endParaRPr lang="ru-RU" dirty="0" smtClean="0"/>
          </a:p>
          <a:p>
            <a:pPr algn="just">
              <a:buFont typeface="Wingdings" pitchFamily="2" charset="2"/>
              <a:buChar char="q"/>
            </a:pPr>
            <a:endParaRPr lang="ru-RU" dirty="0" smtClean="0"/>
          </a:p>
          <a:p>
            <a:pPr algn="just">
              <a:buFont typeface="Wingdings" pitchFamily="2" charset="2"/>
              <a:buChar char="q"/>
            </a:pPr>
            <a:r>
              <a:rPr lang="ru-RU" dirty="0" smtClean="0"/>
              <a:t>На </a:t>
            </a:r>
            <a:r>
              <a:rPr lang="ru-RU" dirty="0"/>
              <a:t>оплату труда работников учреждений </a:t>
            </a:r>
            <a:r>
              <a:rPr lang="ru-RU" b="1" dirty="0">
                <a:solidFill>
                  <a:srgbClr val="FF0000"/>
                </a:solidFill>
              </a:rPr>
              <a:t>(с учетом результатов их труда) </a:t>
            </a:r>
            <a:r>
              <a:rPr lang="ru-RU" dirty="0"/>
              <a:t>могут также </a:t>
            </a:r>
            <a:r>
              <a:rPr lang="ru-RU" dirty="0" smtClean="0"/>
              <a:t>направляться:</a:t>
            </a:r>
          </a:p>
          <a:p>
            <a:pPr algn="just">
              <a:buFont typeface="Wingdings" pitchFamily="2" charset="2"/>
              <a:buChar char="§"/>
            </a:pPr>
            <a:r>
              <a:rPr lang="ru-RU" b="1" dirty="0" smtClean="0"/>
              <a:t>средства</a:t>
            </a:r>
            <a:r>
              <a:rPr lang="ru-RU" b="1" dirty="0"/>
              <a:t>, полученные от приносящей доход деятельности</a:t>
            </a:r>
            <a:r>
              <a:rPr lang="ru-RU" dirty="0"/>
              <a:t>, </a:t>
            </a:r>
          </a:p>
          <a:p>
            <a:pPr algn="just">
              <a:buFont typeface="Wingdings" pitchFamily="2" charset="2"/>
              <a:buChar char="§"/>
            </a:pPr>
            <a:r>
              <a:rPr lang="ru-RU" b="1" dirty="0" smtClean="0"/>
              <a:t>средства</a:t>
            </a:r>
            <a:r>
              <a:rPr lang="ru-RU" b="1" dirty="0"/>
              <a:t>, полученные в качестве оплаты услуг в рамках государственного социального страхования</a:t>
            </a:r>
            <a:r>
              <a:rPr lang="ru-RU" dirty="0"/>
              <a:t>. </a:t>
            </a:r>
            <a:endParaRPr lang="ru-RU" dirty="0" smtClean="0"/>
          </a:p>
          <a:p>
            <a:pPr algn="just">
              <a:buFont typeface="Wingdings" pitchFamily="2" charset="2"/>
              <a:buChar char="q"/>
            </a:pPr>
            <a:endParaRPr lang="ru-RU" dirty="0" smtClean="0"/>
          </a:p>
          <a:p>
            <a:pPr algn="just">
              <a:buFont typeface="Wingdings" pitchFamily="2" charset="2"/>
              <a:buChar char="q"/>
            </a:pPr>
            <a:r>
              <a:rPr lang="ru-RU" dirty="0" smtClean="0"/>
              <a:t>Источником </a:t>
            </a:r>
            <a:r>
              <a:rPr lang="ru-RU" dirty="0"/>
              <a:t>финансового обеспечения оплаты труда работников казенных учреждений являются исключительно бюджетные ассигнования соответствующих бюджетов бюджетной системы Российской Федерации.</a:t>
            </a:r>
          </a:p>
          <a:p>
            <a:pPr>
              <a:buFont typeface="Wingdings" pitchFamily="2" charset="2"/>
              <a:buChar char="q"/>
            </a:pPr>
            <a:endParaRPr lang="ru-RU" dirty="0"/>
          </a:p>
        </p:txBody>
      </p:sp>
    </p:spTree>
    <p:extLst>
      <p:ext uri="{BB962C8B-B14F-4D97-AF65-F5344CB8AC3E}">
        <p14:creationId xmlns:p14="http://schemas.microsoft.com/office/powerpoint/2010/main" xmlns="" val="291917748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4a252ca3-5a62-4c1c-90a6-29f4710e47f8">AWJJH2MPE6E2-432187328-13</_dlc_DocId>
    <_dlc_DocIdUrl xmlns="4a252ca3-5a62-4c1c-90a6-29f4710e47f8">
      <Url>https://xn--44-6kcadhwnl3cfdx.xn--p1ai/Sharya/shool_7/_layouts/15/DocIdRedir.aspx?ID=AWJJH2MPE6E2-432187328-13</Url>
      <Description>AWJJH2MPE6E2-432187328-13</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Документ" ma:contentTypeID="0x0101000678AF802EF95149BF187C17EB9DFB19" ma:contentTypeVersion="49" ma:contentTypeDescription="Создание документа." ma:contentTypeScope="" ma:versionID="f20300756c087c21b38d7977df1003c8">
  <xsd:schema xmlns:xsd="http://www.w3.org/2001/XMLSchema" xmlns:xs="http://www.w3.org/2001/XMLSchema" xmlns:p="http://schemas.microsoft.com/office/2006/metadata/properties" xmlns:ns2="4a252ca3-5a62-4c1c-90a6-29f4710e47f8" targetNamespace="http://schemas.microsoft.com/office/2006/metadata/properties" ma:root="true" ma:fieldsID="5c4f13c40a96413ccefc1a56f91fbc1e" ns2:_="">
    <xsd:import namespace="4a252ca3-5a62-4c1c-90a6-29f4710e47f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252ca3-5a62-4c1c-90a6-29f4710e47f8" elementFormDefault="qualified">
    <xsd:import namespace="http://schemas.microsoft.com/office/2006/documentManagement/types"/>
    <xsd:import namespace="http://schemas.microsoft.com/office/infopath/2007/PartnerControls"/>
    <xsd:element name="_dlc_DocId" ma:index="8" nillable="true" ma:displayName="Значение идентификатора документа" ma:description="Значение идентификатора документа, присвоенного данному элементу." ma:internalName="_dlc_DocId" ma:readOnly="true">
      <xsd:simpleType>
        <xsd:restriction base="dms:Text"/>
      </xsd:simpleType>
    </xsd:element>
    <xsd:element name="_dlc_DocIdUrl" ma:index="9" nillable="true" ma:displayName="Идентификатор документа" ma:description="Постоянная ссылка на этот документ."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Сохранить идентификатор" ma:description="Сохранять идентификатор при добавлении."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3221983-AA0F-40E9-9A74-115C76E4FCB1}"/>
</file>

<file path=customXml/itemProps2.xml><?xml version="1.0" encoding="utf-8"?>
<ds:datastoreItem xmlns:ds="http://schemas.openxmlformats.org/officeDocument/2006/customXml" ds:itemID="{9F988334-E78E-42F4-BDFB-4557DCD97A7C}"/>
</file>

<file path=customXml/itemProps3.xml><?xml version="1.0" encoding="utf-8"?>
<ds:datastoreItem xmlns:ds="http://schemas.openxmlformats.org/officeDocument/2006/customXml" ds:itemID="{A54D6C14-867A-4250-BB09-760A5FB8B842}"/>
</file>

<file path=customXml/itemProps4.xml><?xml version="1.0" encoding="utf-8"?>
<ds:datastoreItem xmlns:ds="http://schemas.openxmlformats.org/officeDocument/2006/customXml" ds:itemID="{DD2F00D5-C4EC-4919-9453-1CDC642D4F72}"/>
</file>

<file path=docProps/app.xml><?xml version="1.0" encoding="utf-8"?>
<Properties xmlns="http://schemas.openxmlformats.org/officeDocument/2006/extended-properties" xmlns:vt="http://schemas.openxmlformats.org/officeDocument/2006/docPropsVTypes">
  <Template>Civic</Template>
  <TotalTime>573</TotalTime>
  <Words>2826</Words>
  <Application>Microsoft Office PowerPoint</Application>
  <PresentationFormat>Экран (4:3)</PresentationFormat>
  <Paragraphs>343</Paragraphs>
  <Slides>32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32</vt:i4>
      </vt:variant>
    </vt:vector>
  </HeadingPairs>
  <TitlesOfParts>
    <vt:vector size="33" baseType="lpstr">
      <vt:lpstr>Официальная</vt:lpstr>
      <vt:lpstr>Федеральное государственное автономное образовательное учреждение высшего профессионального образования  «Национальный исследовательский университет  «Высшая школа экономики»  Высшая школа юриспруденции</vt:lpstr>
      <vt:lpstr>Об утверждении Программы</vt:lpstr>
      <vt:lpstr>Сфера действия Программы</vt:lpstr>
      <vt:lpstr>Методическое руководство Программой</vt:lpstr>
      <vt:lpstr>Актуальные проблемы  по результатам I этапа реформы</vt:lpstr>
      <vt:lpstr>Актуальные проблемы  по результатам I этапа реформы (продолжение)</vt:lpstr>
      <vt:lpstr>Цели совершенствования  систем оплаты труда</vt:lpstr>
      <vt:lpstr>ВЫВОД</vt:lpstr>
      <vt:lpstr>Финансовое обеспечение оплаты труда</vt:lpstr>
      <vt:lpstr>Основные задачи Программы</vt:lpstr>
      <vt:lpstr>Требования к системам оплаты труда работников учреждений</vt:lpstr>
      <vt:lpstr>Порядок установления систем оплаты труда</vt:lpstr>
      <vt:lpstr>Совершенствование установления окладов (должностных окладов), тарифных ставок</vt:lpstr>
      <vt:lpstr>Совершенствование  систем стимулирующих выплат</vt:lpstr>
      <vt:lpstr>ВЫВОД</vt:lpstr>
      <vt:lpstr>Мероприятия централизованного характера</vt:lpstr>
      <vt:lpstr>Мероприятия в отношении подведомственных учреждений на федеральном уровне</vt:lpstr>
      <vt:lpstr>Мероприятия на локальном уровне</vt:lpstr>
      <vt:lpstr>ВЫВОД</vt:lpstr>
      <vt:lpstr>Заключение трудового договора с руководителем на основе типовой формы (с 2013 г.)</vt:lpstr>
      <vt:lpstr>ВЫВОДЫ</vt:lpstr>
      <vt:lpstr>Определение «Эффективного контракта»</vt:lpstr>
      <vt:lpstr>Внедрение «эффективного контракта»</vt:lpstr>
      <vt:lpstr>Заработная плата работника</vt:lpstr>
      <vt:lpstr>Этапы реализации программы</vt:lpstr>
      <vt:lpstr>    I этап (2012 - 2013 годы)</vt:lpstr>
      <vt:lpstr>II этап (2014 - 2015 годы)</vt:lpstr>
      <vt:lpstr>III этап (2016 - 2018 годы)</vt:lpstr>
      <vt:lpstr>Управление реализацией Программы</vt:lpstr>
      <vt:lpstr>Ожидаемые результаты реализации Программы</vt:lpstr>
      <vt:lpstr>Отдельные мероприятия  (Приложение № 2 к Программе)</vt:lpstr>
      <vt:lpstr>Высшая школа юриспруденции НИУ ВШЭ</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Федеральное государственное автономное образовательное учреждение высшего профессионального образования  «Национальный исследовательский университет  «Высшая школа экономики»   Высшая школа юриспруденции</dc:title>
  <cp:lastModifiedBy>Кобец Андрей Владимирович</cp:lastModifiedBy>
  <cp:revision>124</cp:revision>
  <dcterms:modified xsi:type="dcterms:W3CDTF">2014-01-03T09:04:32Z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0x0101000678AF802EF95149BF187C17EB9DFB19</vt:lpwstr>
  </property>
  <property fmtid="{D5CDD505-2E9C-101B-9397-08002B2CF9AE}" pid="3" name="_dlc_DocIdItemGuid">
    <vt:lpwstr>256f65ba-2e8b-4369-bff8-1e761a9b5897</vt:lpwstr>
  </property>
</Properties>
</file>