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9.xml" ContentType="application/vnd.openxmlformats-officedocument.presentationml.slide+xml"/>
  <Override PartName="/ppt/slides/slide6.xml" ContentType="application/vnd.openxmlformats-officedocument.presentationml.slide+xml"/>
  <Override PartName="/ppt/slides/slide8.xml" ContentType="application/vnd.openxmlformats-officedocument.presentationml.slide+xml"/>
  <Override PartName="/ppt/slides/slide1.xml" ContentType="application/vnd.openxmlformats-officedocument.presentationml.slide+xml"/>
  <Override PartName="/ppt/slides/slide7.xml" ContentType="application/vnd.openxmlformats-officedocument.presentationml.slide+xml"/>
  <Override PartName="/ppt/slides/slide12.xml" ContentType="application/vnd.openxmlformats-officedocument.presentationml.slide+xml"/>
  <Override PartName="/ppt/slides/slide11.xml" ContentType="application/vnd.openxmlformats-officedocument.presentationml.slide+xml"/>
  <Override PartName="/ppt/slides/slide10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1.xml" ContentType="application/vnd.openxmlformats-officedocument.presentationml.notesSlide+xml"/>
  <Override PartName="/ppt/slideLayouts/slideLayout7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notesSlides/notesSlide7.xml" ContentType="application/vnd.openxmlformats-officedocument.presentationml.notesSlide+xml"/>
  <Override PartName="/ppt/slideLayouts/slideLayout6.xml" ContentType="application/vnd.openxmlformats-officedocument.presentationml.slideLayout+xml"/>
  <Override PartName="/ppt/notesSlides/notesSlide8.xml" ContentType="application/vnd.openxmlformats-officedocument.presentationml.notesSlide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9.xml" ContentType="application/vnd.openxmlformats-officedocument.presentationml.notesSlide+xml"/>
  <Override PartName="/ppt/slideLayouts/slideLayout8.xml" ContentType="application/vnd.openxmlformats-officedocument.presentationml.slideLayout+xml"/>
  <Override PartName="/ppt/theme/theme1.xml" ContentType="application/vnd.openxmlformats-officedocument.theme+xml"/>
  <Override PartName="/ppt/theme/theme2.xml" ContentType="application/vnd.openxmlformats-officedocument.theme+xml"/>
  <Override PartName="/ppt/notesMasters/notesMaster1.xml" ContentType="application/vnd.openxmlformats-officedocument.presentationml.notesMaster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20"/>
  </p:notesMasterIdLst>
  <p:sldIdLst>
    <p:sldId id="256" r:id="rId5"/>
    <p:sldId id="312" r:id="rId6"/>
    <p:sldId id="311" r:id="rId7"/>
    <p:sldId id="326" r:id="rId8"/>
    <p:sldId id="313" r:id="rId9"/>
    <p:sldId id="314" r:id="rId10"/>
    <p:sldId id="323" r:id="rId11"/>
    <p:sldId id="327" r:id="rId12"/>
    <p:sldId id="315" r:id="rId13"/>
    <p:sldId id="317" r:id="rId14"/>
    <p:sldId id="325" r:id="rId15"/>
    <p:sldId id="318" r:id="rId16"/>
    <p:sldId id="319" r:id="rId17"/>
    <p:sldId id="321" r:id="rId18"/>
    <p:sldId id="328" r:id="rId19"/>
  </p:sldIdLst>
  <p:sldSz cx="9144000" cy="6858000" type="screen4x3"/>
  <p:notesSz cx="6858000" cy="9947275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00"/>
    <a:srgbClr val="F0D5D4"/>
    <a:srgbClr val="FF33CC"/>
    <a:srgbClr val="E6B9B8"/>
    <a:srgbClr val="FFCCFF"/>
    <a:srgbClr val="0000FF"/>
    <a:srgbClr val="FFFF99"/>
    <a:srgbClr val="660066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8468" autoAdjust="0"/>
    <p:restoredTop sz="84474" autoAdjust="0"/>
  </p:normalViewPr>
  <p:slideViewPr>
    <p:cSldViewPr snapToGrid="0">
      <p:cViewPr>
        <p:scale>
          <a:sx n="70" d="100"/>
          <a:sy n="70" d="100"/>
        </p:scale>
        <p:origin x="-1446" y="-3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customXml" Target="../customXml/item4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8475"/>
          </a:xfrm>
          <a:prstGeom prst="rect">
            <a:avLst/>
          </a:prstGeom>
        </p:spPr>
        <p:txBody>
          <a:bodyPr vert="horz" lIns="91681" tIns="45840" rIns="91681" bIns="45840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6200" y="0"/>
            <a:ext cx="2970213" cy="498475"/>
          </a:xfrm>
          <a:prstGeom prst="rect">
            <a:avLst/>
          </a:prstGeom>
        </p:spPr>
        <p:txBody>
          <a:bodyPr vert="horz" lIns="91681" tIns="45840" rIns="91681" bIns="45840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17B459EA-E4AE-41F1-ADAD-B6622DF5BC31}" type="datetimeFigureOut">
              <a:rPr lang="ru-RU"/>
              <a:pPr>
                <a:defRPr/>
              </a:pPr>
              <a:t>03.01.2014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44563" y="747713"/>
            <a:ext cx="4968875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681" tIns="45840" rIns="91681" bIns="4584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724400"/>
            <a:ext cx="5486400" cy="4475163"/>
          </a:xfrm>
          <a:prstGeom prst="rect">
            <a:avLst/>
          </a:prstGeom>
        </p:spPr>
        <p:txBody>
          <a:bodyPr vert="horz" lIns="91681" tIns="45840" rIns="91681" bIns="4584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7213"/>
            <a:ext cx="2971800" cy="498475"/>
          </a:xfrm>
          <a:prstGeom prst="rect">
            <a:avLst/>
          </a:prstGeom>
        </p:spPr>
        <p:txBody>
          <a:bodyPr vert="horz" lIns="91681" tIns="45840" rIns="91681" bIns="45840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6200" y="9447213"/>
            <a:ext cx="2970213" cy="498475"/>
          </a:xfrm>
          <a:prstGeom prst="rect">
            <a:avLst/>
          </a:prstGeom>
        </p:spPr>
        <p:txBody>
          <a:bodyPr vert="horz" lIns="91681" tIns="45840" rIns="91681" bIns="45840" rtlCol="0" anchor="b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D2AC0F26-F7AE-4796-B0BF-555DB91009D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5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altLang="ru-RU" smtClean="0"/>
          </a:p>
        </p:txBody>
      </p:sp>
      <p:sp>
        <p:nvSpPr>
          <p:cNvPr id="18436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79CBB82-5C95-411D-8C9B-FBF0256A84B0}" type="slidenum">
              <a:rPr lang="ru-RU" altLang="ru-RU" smtClean="0"/>
              <a:pPr/>
              <a:t>2</a:t>
            </a:fld>
            <a:endParaRPr lang="ru-RU" altLang="ru-RU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altLang="ru-RU" smtClean="0"/>
          </a:p>
        </p:txBody>
      </p:sp>
      <p:sp>
        <p:nvSpPr>
          <p:cNvPr id="27652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EBE343C-6B13-41A1-81B0-DDCCFA9C2185}" type="slidenum">
              <a:rPr lang="ru-RU" altLang="ru-RU" smtClean="0"/>
              <a:pPr/>
              <a:t>11</a:t>
            </a:fld>
            <a:endParaRPr lang="ru-RU" altLang="ru-RU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5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altLang="ru-RU" smtClean="0"/>
          </a:p>
        </p:txBody>
      </p:sp>
      <p:sp>
        <p:nvSpPr>
          <p:cNvPr id="28676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8E9167D2-7ED2-43C6-9FDF-D51C1DF39D09}" type="slidenum">
              <a:rPr lang="ru-RU" altLang="ru-RU" smtClean="0"/>
              <a:pPr/>
              <a:t>12</a:t>
            </a:fld>
            <a:endParaRPr lang="ru-RU" altLang="ru-RU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9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altLang="ru-RU" smtClean="0"/>
          </a:p>
        </p:txBody>
      </p:sp>
      <p:sp>
        <p:nvSpPr>
          <p:cNvPr id="29700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3259C57-E91A-46E5-AD56-86B07EB84233}" type="slidenum">
              <a:rPr lang="ru-RU" altLang="ru-RU" smtClean="0"/>
              <a:pPr/>
              <a:t>13</a:t>
            </a:fld>
            <a:endParaRPr lang="ru-RU" altLang="ru-RU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altLang="ru-RU" smtClean="0"/>
          </a:p>
        </p:txBody>
      </p:sp>
      <p:sp>
        <p:nvSpPr>
          <p:cNvPr id="3072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3D486AD-2F61-45A7-A574-1A328FB8B3F5}" type="slidenum">
              <a:rPr lang="ru-RU" altLang="ru-RU" smtClean="0"/>
              <a:pPr/>
              <a:t>14</a:t>
            </a:fld>
            <a:endParaRPr lang="ru-RU" altLang="ru-RU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7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altLang="ru-RU" smtClean="0"/>
          </a:p>
        </p:txBody>
      </p:sp>
      <p:sp>
        <p:nvSpPr>
          <p:cNvPr id="31748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7EB4479-184B-42FC-91DF-6E04C481C6C5}" type="slidenum">
              <a:rPr lang="ru-RU" altLang="ru-RU" smtClean="0"/>
              <a:pPr/>
              <a:t>15</a:t>
            </a:fld>
            <a:endParaRPr lang="ru-RU" alt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altLang="ru-RU" smtClean="0"/>
          </a:p>
        </p:txBody>
      </p:sp>
      <p:sp>
        <p:nvSpPr>
          <p:cNvPr id="19460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83D88FE9-5751-4E9B-8966-6061D2AB9B8C}" type="slidenum">
              <a:rPr lang="ru-RU" altLang="ru-RU" smtClean="0"/>
              <a:pPr/>
              <a:t>3</a:t>
            </a:fld>
            <a:endParaRPr lang="ru-RU" altLang="ru-RU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altLang="ru-RU" smtClean="0"/>
          </a:p>
        </p:txBody>
      </p:sp>
      <p:sp>
        <p:nvSpPr>
          <p:cNvPr id="2048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8183945A-43B4-49B8-866A-6385645607D6}" type="slidenum">
              <a:rPr lang="ru-RU" altLang="ru-RU" smtClean="0"/>
              <a:pPr/>
              <a:t>4</a:t>
            </a:fld>
            <a:endParaRPr lang="ru-RU" altLang="ru-RU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7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altLang="ru-RU" smtClean="0"/>
          </a:p>
        </p:txBody>
      </p:sp>
      <p:sp>
        <p:nvSpPr>
          <p:cNvPr id="21508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F9E1708-68AF-4BFC-BE1D-4B617CADC8ED}" type="slidenum">
              <a:rPr lang="ru-RU" altLang="ru-RU" smtClean="0"/>
              <a:pPr/>
              <a:t>5</a:t>
            </a:fld>
            <a:endParaRPr lang="ru-RU" altLang="ru-RU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altLang="ru-RU" smtClean="0"/>
          </a:p>
        </p:txBody>
      </p:sp>
      <p:sp>
        <p:nvSpPr>
          <p:cNvPr id="22532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F174D88-E229-4B6C-9F97-7B4719F75B3E}" type="slidenum">
              <a:rPr lang="ru-RU" altLang="ru-RU" smtClean="0"/>
              <a:pPr/>
              <a:t>6</a:t>
            </a:fld>
            <a:endParaRPr lang="ru-RU" altLang="ru-RU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5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altLang="ru-RU" smtClean="0"/>
          </a:p>
        </p:txBody>
      </p:sp>
      <p:sp>
        <p:nvSpPr>
          <p:cNvPr id="23556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3BE131D-6274-4347-99DE-F946521A1C19}" type="slidenum">
              <a:rPr lang="ru-RU" altLang="ru-RU" smtClean="0"/>
              <a:pPr/>
              <a:t>7</a:t>
            </a:fld>
            <a:endParaRPr lang="ru-RU" altLang="ru-RU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altLang="ru-RU" smtClean="0"/>
          </a:p>
        </p:txBody>
      </p:sp>
      <p:sp>
        <p:nvSpPr>
          <p:cNvPr id="24580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811F4BE-1FAB-4C2B-8E0C-6A1BB93473DD}" type="slidenum">
              <a:rPr lang="ru-RU" altLang="ru-RU" smtClean="0"/>
              <a:pPr/>
              <a:t>8</a:t>
            </a:fld>
            <a:endParaRPr lang="ru-RU" altLang="ru-RU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altLang="ru-RU" smtClean="0"/>
          </a:p>
        </p:txBody>
      </p:sp>
      <p:sp>
        <p:nvSpPr>
          <p:cNvPr id="2560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F1590AB-8DB8-4A89-AF6D-DC8EE5FCE099}" type="slidenum">
              <a:rPr lang="ru-RU" altLang="ru-RU" smtClean="0"/>
              <a:pPr/>
              <a:t>9</a:t>
            </a:fld>
            <a:endParaRPr lang="ru-RU" altLang="ru-RU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7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altLang="ru-RU" smtClean="0"/>
          </a:p>
        </p:txBody>
      </p:sp>
      <p:sp>
        <p:nvSpPr>
          <p:cNvPr id="26628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BEE92F1-104E-455F-A9D0-3C99BD667FBD}" type="slidenum">
              <a:rPr lang="ru-RU" altLang="ru-RU" smtClean="0"/>
              <a:pPr/>
              <a:t>10</a:t>
            </a:fld>
            <a:endParaRPr lang="ru-RU" alt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4AD785-DFF2-478E-9702-F20F624ED8DD}" type="datetimeFigureOut">
              <a:rPr lang="ru-RU"/>
              <a:pPr>
                <a:defRPr/>
              </a:pPr>
              <a:t>03.01.2014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221D78-09A2-47BE-BBEB-104878635E7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771E38-FD34-4CEA-AEF7-FF264BCB03A9}" type="datetimeFigureOut">
              <a:rPr lang="ru-RU"/>
              <a:pPr>
                <a:defRPr/>
              </a:pPr>
              <a:t>03.01.2014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C6E981-D77A-47F5-B412-F7C1CEA8B40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1D5636-18A1-4412-8E7D-8ECF4C328C3D}" type="datetimeFigureOut">
              <a:rPr lang="ru-RU"/>
              <a:pPr>
                <a:defRPr/>
              </a:pPr>
              <a:t>03.01.2014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89D4CA-D31F-4F09-BBF1-29F4B99F86F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38E7DC-1F4D-48F4-A2EA-F1B2D09F2851}" type="datetimeFigureOut">
              <a:rPr lang="ru-RU"/>
              <a:pPr>
                <a:defRPr/>
              </a:pPr>
              <a:t>03.01.2014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68B490-F8C0-4DF2-9945-08FCE58CAD8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DE4C87-39C1-42DD-8FFE-F7477C9FFE14}" type="datetimeFigureOut">
              <a:rPr lang="ru-RU"/>
              <a:pPr>
                <a:defRPr/>
              </a:pPr>
              <a:t>03.01.2014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375D3E-0A33-4ABF-9568-2A8960070AF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AE8706-F0EE-48A5-B1F6-6CDDCF6CF91C}" type="datetimeFigureOut">
              <a:rPr lang="ru-RU"/>
              <a:pPr>
                <a:defRPr/>
              </a:pPr>
              <a:t>03.01.2014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283242-B0AA-4019-B8BF-9C99FFBA957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61CCDD-00B4-4245-A27E-3E608A757E6A}" type="datetimeFigureOut">
              <a:rPr lang="ru-RU"/>
              <a:pPr>
                <a:defRPr/>
              </a:pPr>
              <a:t>03.01.2014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D567F0-3EAA-4CBB-89A1-3C5E7AEBBF8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15B6EE-C82C-4206-A961-CFF08E55F716}" type="datetimeFigureOut">
              <a:rPr lang="ru-RU"/>
              <a:pPr>
                <a:defRPr/>
              </a:pPr>
              <a:t>03.01.2014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D400D1-ECEE-4BDA-8450-1E49DAEC35C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308BC9-F8AD-4152-A04C-7AC951A2BC4C}" type="datetimeFigureOut">
              <a:rPr lang="ru-RU"/>
              <a:pPr>
                <a:defRPr/>
              </a:pPr>
              <a:t>03.01.2014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FA7110-E893-4551-A0F5-873AC96C582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1509AC-D51F-46C6-92CF-3C5B1FE7EB20}" type="datetimeFigureOut">
              <a:rPr lang="ru-RU"/>
              <a:pPr>
                <a:defRPr/>
              </a:pPr>
              <a:t>03.01.2014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B7569B-703E-4047-93EC-DD91F4F0DA0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D9DFAF-B402-42ED-985F-27A97619A2EA}" type="datetimeFigureOut">
              <a:rPr lang="ru-RU"/>
              <a:pPr>
                <a:defRPr/>
              </a:pPr>
              <a:t>03.01.2014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7E174A-5393-4FA5-99A4-0DC9B32C2CF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65DEC49-B686-4751-984B-8ADB5B7DECFA}" type="datetimeFigureOut">
              <a:rPr lang="ru-RU"/>
              <a:pPr>
                <a:defRPr/>
              </a:pPr>
              <a:t>03.01.2014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2146E678-8614-4000-9F7A-03F8DCC81E0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3071813" y="0"/>
            <a:ext cx="6072187" cy="68580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0" y="0"/>
            <a:ext cx="3071813" cy="6858000"/>
          </a:xfrm>
          <a:prstGeom prst="rect">
            <a:avLst/>
          </a:prstGeom>
          <a:solidFill>
            <a:srgbClr val="CC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rgbClr val="CC0000"/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231775" y="784225"/>
            <a:ext cx="8669338" cy="5813425"/>
          </a:xfrm>
          <a:prstGeom prst="roundRect">
            <a:avLst>
              <a:gd name="adj" fmla="val 9653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И</a:t>
            </a:r>
            <a:endParaRPr lang="ru-RU" dirty="0"/>
          </a:p>
        </p:txBody>
      </p:sp>
      <p:sp>
        <p:nvSpPr>
          <p:cNvPr id="2053" name="TextBox 5"/>
          <p:cNvSpPr txBox="1">
            <a:spLocks noChangeArrowheads="1"/>
          </p:cNvSpPr>
          <p:nvPr/>
        </p:nvSpPr>
        <p:spPr bwMode="auto">
          <a:xfrm>
            <a:off x="481013" y="1563688"/>
            <a:ext cx="8088312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altLang="ru-RU" sz="3600" b="1">
                <a:latin typeface="Times New Roman" pitchFamily="18" charset="0"/>
                <a:cs typeface="Times New Roman" pitchFamily="18" charset="0"/>
              </a:rPr>
              <a:t>Об оформлении трудовых отношений при введении эффективного контракта  с работниками в муниципальных учреждениях</a:t>
            </a:r>
          </a:p>
        </p:txBody>
      </p:sp>
      <p:sp>
        <p:nvSpPr>
          <p:cNvPr id="2054" name="Text Box 8"/>
          <p:cNvSpPr txBox="1">
            <a:spLocks noChangeArrowheads="1"/>
          </p:cNvSpPr>
          <p:nvPr/>
        </p:nvSpPr>
        <p:spPr bwMode="auto">
          <a:xfrm>
            <a:off x="3470275" y="0"/>
            <a:ext cx="4732338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altLang="ru-RU" sz="2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Департамент по труду и занятости населения Костромской области</a:t>
            </a:r>
          </a:p>
        </p:txBody>
      </p:sp>
      <p:sp>
        <p:nvSpPr>
          <p:cNvPr id="2055" name="Прямоугольник 3"/>
          <p:cNvSpPr>
            <a:spLocks noChangeArrowheads="1"/>
          </p:cNvSpPr>
          <p:nvPr/>
        </p:nvSpPr>
        <p:spPr bwMode="auto">
          <a:xfrm>
            <a:off x="3563938" y="4906963"/>
            <a:ext cx="5338762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 altLang="ru-RU" sz="2000" b="1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2056" name="Text Box 10"/>
          <p:cNvSpPr txBox="1">
            <a:spLocks noChangeArrowheads="1"/>
          </p:cNvSpPr>
          <p:nvPr/>
        </p:nvSpPr>
        <p:spPr bwMode="auto">
          <a:xfrm>
            <a:off x="3127375" y="5237163"/>
            <a:ext cx="5718175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000" b="1">
                <a:latin typeface="Times New Roman" pitchFamily="18" charset="0"/>
              </a:rPr>
              <a:t>Заместитель директора департамента по труду и занятости населения Костромской области </a:t>
            </a:r>
          </a:p>
          <a:p>
            <a:r>
              <a:rPr lang="ru-RU" altLang="ru-RU" sz="2000" b="1">
                <a:latin typeface="Times New Roman" pitchFamily="18" charset="0"/>
              </a:rPr>
              <a:t>Гусева Галина Борисовна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071813" y="0"/>
            <a:ext cx="6072187" cy="6858000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0" y="0"/>
            <a:ext cx="3214688" cy="68580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286602" y="174625"/>
            <a:ext cx="8508147" cy="6410325"/>
          </a:xfrm>
          <a:prstGeom prst="roundRect">
            <a:avLst>
              <a:gd name="adj" fmla="val 9653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err="1"/>
              <a:t>Буйский</a:t>
            </a:r>
            <a:r>
              <a:rPr lang="ru-RU" dirty="0"/>
              <a:t> р-н</a:t>
            </a:r>
          </a:p>
        </p:txBody>
      </p:sp>
      <p:sp>
        <p:nvSpPr>
          <p:cNvPr id="11269" name="TextBox 10"/>
          <p:cNvSpPr txBox="1">
            <a:spLocks noChangeArrowheads="1"/>
          </p:cNvSpPr>
          <p:nvPr/>
        </p:nvSpPr>
        <p:spPr bwMode="auto">
          <a:xfrm>
            <a:off x="8858250" y="6500813"/>
            <a:ext cx="285750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ru-RU" altLang="ru-RU" sz="1500">
              <a:latin typeface="Calibri" pitchFamily="34" charset="0"/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450375" y="3125193"/>
            <a:ext cx="8209813" cy="3303588"/>
          </a:xfrm>
          <a:prstGeom prst="roundRect">
            <a:avLst/>
          </a:prstGeom>
          <a:solidFill>
            <a:srgbClr val="F0D5D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36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– порядок и условия  установления стимулирующих выплат должны быть понятны работодателю и работнику и не допускать двойного толкования   !!!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518615" y="327546"/>
            <a:ext cx="8052180" cy="2688609"/>
          </a:xfrm>
          <a:prstGeom prst="rect">
            <a:avLst/>
          </a:prstGeom>
          <a:solidFill>
            <a:srgbClr val="E6B9B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3600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Основной принцип </a:t>
            </a:r>
            <a:endParaRPr lang="en-US" sz="3600" b="1" i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ru-RU" sz="3600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при разработке показателей эффективности труда для определения размеров стимулирующих выплат  -</a:t>
            </a:r>
            <a:endParaRPr lang="ru-RU" sz="3600" i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071813" y="0"/>
            <a:ext cx="6072187" cy="6858000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0" y="0"/>
            <a:ext cx="3214688" cy="68580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12292" name="TextBox 10"/>
          <p:cNvSpPr txBox="1">
            <a:spLocks noChangeArrowheads="1"/>
          </p:cNvSpPr>
          <p:nvPr/>
        </p:nvSpPr>
        <p:spPr bwMode="auto">
          <a:xfrm>
            <a:off x="8858250" y="6500813"/>
            <a:ext cx="285750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ru-RU" altLang="ru-RU" sz="1500">
              <a:latin typeface="Calibri" pitchFamily="34" charset="0"/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177420" y="2624800"/>
            <a:ext cx="8789159" cy="4151312"/>
          </a:xfrm>
          <a:prstGeom prst="roundRect">
            <a:avLst/>
          </a:prstGeom>
          <a:solidFill>
            <a:srgbClr val="F0D5D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>
              <a:defRPr/>
            </a:pPr>
            <a:r>
              <a:rPr lang="ru-RU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1.Оформление осуществляется путем заключения дополнительного соглашения к трудовому договору в порядке, установленном  ТК РФ.</a:t>
            </a:r>
          </a:p>
          <a:p>
            <a:pPr algn="just">
              <a:defRPr/>
            </a:pPr>
            <a:r>
              <a:rPr lang="ru-RU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2.Требуется предупреждение работника об изменении условий трудового договора  в письменном виде не менее, чем за 2 месяца. </a:t>
            </a:r>
            <a:endParaRPr lang="en-US" sz="32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defRPr/>
            </a:pPr>
            <a:r>
              <a:rPr lang="ru-RU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Основание - статья 74 ТК РФ.  </a:t>
            </a: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366713" y="218364"/>
            <a:ext cx="8520112" cy="2220036"/>
          </a:xfrm>
          <a:prstGeom prst="roundRect">
            <a:avLst/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8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ПОРЯДОК ОФОРМЛЕНИЯ ТРУДОВЫХ ОТНОШЕНИЙ ПРИ ВВЕДЕНИИ ЭФФЕКТИВНОГО КОНТРАКТА С РАБОТНИКАМИ, СОСТОЯЩИМИ В ТРУДОВЫХ ОТНОШЕНИЯХ </a:t>
            </a:r>
            <a:endParaRPr lang="ru-RU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Стрелка вправо 9"/>
          <p:cNvSpPr/>
          <p:nvPr/>
        </p:nvSpPr>
        <p:spPr>
          <a:xfrm rot="5400000">
            <a:off x="4341813" y="2286000"/>
            <a:ext cx="395287" cy="51911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51200" y="0"/>
            <a:ext cx="6027738" cy="6858000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0" y="0"/>
            <a:ext cx="3214688" cy="68580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13316" name="TextBox 10"/>
          <p:cNvSpPr txBox="1">
            <a:spLocks noChangeArrowheads="1"/>
          </p:cNvSpPr>
          <p:nvPr/>
        </p:nvSpPr>
        <p:spPr bwMode="auto">
          <a:xfrm>
            <a:off x="8858250" y="6500813"/>
            <a:ext cx="285750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ru-RU" altLang="ru-RU" sz="1500">
              <a:latin typeface="Calibri" pitchFamily="34" charset="0"/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247650" y="1774825"/>
            <a:ext cx="8705281" cy="4844339"/>
          </a:xfrm>
          <a:prstGeom prst="roundRect">
            <a:avLst/>
          </a:prstGeom>
          <a:solidFill>
            <a:srgbClr val="F0D5D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r>
              <a:rPr lang="ru-RU" sz="3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Дополнительное </a:t>
            </a:r>
            <a:r>
              <a:rPr lang="ru-RU" sz="3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соглашение к трудовому договору рекомендуется заключат</a:t>
            </a:r>
            <a:r>
              <a:rPr lang="ru-RU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ь</a:t>
            </a:r>
          </a:p>
          <a:p>
            <a:pPr algn="ctr" eaLnBrk="0" hangingPunct="0">
              <a:defRPr/>
            </a:pP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ПО МЕРЕ РАЗРАБОТКИ </a:t>
            </a:r>
          </a:p>
          <a:p>
            <a:pPr algn="ctr" eaLnBrk="0" hangingPunct="0">
              <a:defRPr/>
            </a:pPr>
            <a:r>
              <a:rPr lang="ru-RU" sz="3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показателей и критериев оценки эффективности труда работников учреждения  для определения размеров и условий осуществления стимулирующих выплат</a:t>
            </a:r>
            <a:r>
              <a:rPr lang="ru-RU" sz="3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defRPr/>
            </a:pPr>
            <a:r>
              <a:rPr lang="ru-RU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(Основание- п.5 Рекомендаций по оформлению трудовых отношений с работником государственного (муниципального) учреждения при введении эффективного контракта, утв. Приказом Минтруда РФ от 26 апреля 2013 г. № 167 </a:t>
            </a:r>
            <a:r>
              <a:rPr lang="ru-RU" sz="20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algn="ctr" eaLnBrk="0" hangingPunct="0">
              <a:defRPr/>
            </a:pPr>
            <a:r>
              <a:rPr lang="ru-RU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</a:t>
            </a: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449263" y="191069"/>
            <a:ext cx="8520112" cy="1501206"/>
          </a:xfrm>
          <a:prstGeom prst="roundRect">
            <a:avLst/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Срок оформления  дополнительных соглашений к трудовому договору в связи с введением эффективного </a:t>
            </a:r>
            <a:r>
              <a:rPr lang="ru-RU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контракта</a:t>
            </a:r>
            <a:endParaRPr lang="ru-RU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071813" y="0"/>
            <a:ext cx="6072187" cy="6858000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0" y="0"/>
            <a:ext cx="3214688" cy="68580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14340" name="TextBox 10"/>
          <p:cNvSpPr txBox="1">
            <a:spLocks noChangeArrowheads="1"/>
          </p:cNvSpPr>
          <p:nvPr/>
        </p:nvSpPr>
        <p:spPr bwMode="auto">
          <a:xfrm>
            <a:off x="8858250" y="6500813"/>
            <a:ext cx="285750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ru-RU" altLang="ru-RU" sz="1500">
              <a:latin typeface="Calibri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03200" y="215981"/>
            <a:ext cx="8752114" cy="830997"/>
          </a:xfrm>
          <a:prstGeom prst="rect">
            <a:avLst/>
          </a:prstGeom>
          <a:solidFill>
            <a:srgbClr val="FFFF99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ru-RU" sz="2400" b="1" dirty="0">
                <a:solidFill>
                  <a:schemeClr val="tx1"/>
                </a:solidFill>
                <a:latin typeface="Times New Roman" pitchFamily="18" charset="0"/>
                <a:ea typeface="Segoe UI Symbol" pitchFamily="34" charset="0"/>
                <a:cs typeface="Times New Roman" pitchFamily="18" charset="0"/>
              </a:rPr>
              <a:t>ПОРЯДОК ОРГАНИЗАЦИИ В УЧРЕЖДЕНИИ РАБОТЫ </a:t>
            </a:r>
          </a:p>
          <a:p>
            <a:pPr algn="ctr">
              <a:defRPr/>
            </a:pPr>
            <a:r>
              <a:rPr lang="ru-RU" sz="2400" b="1" dirty="0">
                <a:solidFill>
                  <a:schemeClr val="tx1"/>
                </a:solidFill>
                <a:latin typeface="Times New Roman" pitchFamily="18" charset="0"/>
                <a:ea typeface="Segoe UI Symbol" pitchFamily="34" charset="0"/>
                <a:cs typeface="Times New Roman" pitchFamily="18" charset="0"/>
              </a:rPr>
              <a:t>ПО ВВЕДЕНИЮ ЭФФЕКТИВНОГО КОНТРАКТА</a:t>
            </a:r>
          </a:p>
        </p:txBody>
      </p:sp>
      <p:graphicFrame>
        <p:nvGraphicFramePr>
          <p:cNvPr id="13" name="Group 47"/>
          <p:cNvGraphicFramePr>
            <a:graphicFrameLocks noGrp="1"/>
          </p:cNvGraphicFramePr>
          <p:nvPr/>
        </p:nvGraphicFramePr>
        <p:xfrm>
          <a:off x="231775" y="1335088"/>
          <a:ext cx="8720138" cy="5303837"/>
        </p:xfrm>
        <a:graphic>
          <a:graphicData uri="http://schemas.openxmlformats.org/drawingml/2006/table">
            <a:tbl>
              <a:tblPr/>
              <a:tblGrid>
                <a:gridCol w="8720138"/>
              </a:tblGrid>
              <a:tr h="1188791">
                <a:tc>
                  <a:txBody>
                    <a:bodyPr/>
                    <a:lstStyle/>
                    <a:p>
                      <a:pPr algn="just"/>
                      <a:r>
                        <a:rPr lang="ru-RU" sz="2400" i="0" kern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    </a:t>
                      </a:r>
                      <a:r>
                        <a:rPr lang="ru-RU" sz="2400" b="1" i="0" kern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1.Создание  в учреждении комиссии или рабочей группы по организации работы, связанной с введением эффективного контракта.</a:t>
                      </a:r>
                    </a:p>
                  </a:txBody>
                  <a:tcPr marL="91432" marR="91432"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</a:tr>
              <a:tr h="4115046">
                <a:tc>
                  <a:txBody>
                    <a:bodyPr/>
                    <a:lstStyle/>
                    <a:p>
                      <a:pPr marL="0" indent="450850" algn="just"/>
                      <a:endParaRPr lang="ru-RU" sz="2400" b="1" kern="1200" dirty="0" smtClean="0">
                        <a:solidFill>
                          <a:srgbClr val="00206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indent="450850" algn="just"/>
                      <a:r>
                        <a:rPr lang="ru-RU" sz="2400" b="1" kern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2.Организация разъяснительной работы </a:t>
                      </a:r>
                      <a:r>
                        <a:rPr lang="ru-RU" sz="2400" b="1" kern="1200" baseline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в трудовом коллективе </a:t>
                      </a:r>
                      <a:r>
                        <a:rPr lang="ru-RU" sz="2400" b="1" kern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по вопросам введения эффективного контракта.</a:t>
                      </a:r>
                    </a:p>
                    <a:p>
                      <a:pPr marL="0" indent="450850" algn="just"/>
                      <a:endParaRPr lang="ru-RU" sz="2400" b="1" kern="1200" dirty="0" smtClean="0">
                        <a:solidFill>
                          <a:srgbClr val="00206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indent="450850" algn="just"/>
                      <a:r>
                        <a:rPr lang="ru-RU" sz="2400" b="1" kern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3.Анализ действующих  трудовых договоров с работниками на предмет их соответствия требованиям ст. 57 ТК РФ и примерной формы трудового договора,</a:t>
                      </a:r>
                      <a:r>
                        <a:rPr lang="ru-RU" sz="2400" b="1" kern="1200" baseline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в результате которого определяются трудовые договоры, в которые необходимо дополнить :</a:t>
                      </a:r>
                    </a:p>
                    <a:p>
                      <a:pPr algn="just"/>
                      <a:r>
                        <a:rPr lang="ru-RU" sz="2400" b="1" kern="1200" baseline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                             -сведениями о работнике или работодателе;</a:t>
                      </a:r>
                    </a:p>
                    <a:p>
                      <a:pPr algn="just"/>
                      <a:r>
                        <a:rPr lang="ru-RU" sz="2400" b="1" kern="1200" baseline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                              -недостающими условиями труда</a:t>
                      </a:r>
                      <a:endParaRPr lang="ru-RU" sz="2400" kern="1200" dirty="0" smtClean="0">
                        <a:solidFill>
                          <a:srgbClr val="00206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32" marR="91432"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D5D4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071813" y="0"/>
            <a:ext cx="6072187" cy="6858000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0" y="0"/>
            <a:ext cx="3214688" cy="68580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15364" name="TextBox 10"/>
          <p:cNvSpPr txBox="1">
            <a:spLocks noChangeArrowheads="1"/>
          </p:cNvSpPr>
          <p:nvPr/>
        </p:nvSpPr>
        <p:spPr bwMode="auto">
          <a:xfrm>
            <a:off x="8858250" y="6500813"/>
            <a:ext cx="285750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ru-RU" altLang="ru-RU" sz="1500">
              <a:latin typeface="Calibri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03200" y="188686"/>
            <a:ext cx="8752114" cy="707886"/>
          </a:xfrm>
          <a:prstGeom prst="rect">
            <a:avLst/>
          </a:prstGeom>
          <a:solidFill>
            <a:srgbClr val="FFFF99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ru-RU" sz="2000" b="1" dirty="0">
                <a:solidFill>
                  <a:schemeClr val="tx1"/>
                </a:solidFill>
                <a:latin typeface="Times New Roman" pitchFamily="18" charset="0"/>
                <a:ea typeface="Segoe UI Symbol" pitchFamily="34" charset="0"/>
                <a:cs typeface="Times New Roman" pitchFamily="18" charset="0"/>
              </a:rPr>
              <a:t>ПОРЯДОК ОРГАНИЗАЦИИ В УЧРЕЖДЕНИИ РАБОТЫ </a:t>
            </a:r>
          </a:p>
          <a:p>
            <a:pPr algn="ctr">
              <a:defRPr/>
            </a:pPr>
            <a:r>
              <a:rPr lang="ru-RU" sz="2000" b="1" dirty="0">
                <a:solidFill>
                  <a:schemeClr val="tx1"/>
                </a:solidFill>
                <a:latin typeface="Times New Roman" pitchFamily="18" charset="0"/>
                <a:ea typeface="Segoe UI Symbol" pitchFamily="34" charset="0"/>
                <a:cs typeface="Times New Roman" pitchFamily="18" charset="0"/>
              </a:rPr>
              <a:t>ПО ВВЕДЕНИЮ ЭФФЕКТИВНОГО КОНТРАКТА</a:t>
            </a:r>
          </a:p>
        </p:txBody>
      </p:sp>
      <p:graphicFrame>
        <p:nvGraphicFramePr>
          <p:cNvPr id="13" name="Group 47"/>
          <p:cNvGraphicFramePr>
            <a:graphicFrameLocks noGrp="1"/>
          </p:cNvGraphicFramePr>
          <p:nvPr/>
        </p:nvGraphicFramePr>
        <p:xfrm>
          <a:off x="261938" y="1071563"/>
          <a:ext cx="8678862" cy="5394952"/>
        </p:xfrm>
        <a:graphic>
          <a:graphicData uri="http://schemas.openxmlformats.org/drawingml/2006/table">
            <a:tbl>
              <a:tblPr/>
              <a:tblGrid>
                <a:gridCol w="8678862"/>
              </a:tblGrid>
              <a:tr h="5394463">
                <a:tc>
                  <a:txBody>
                    <a:bodyPr/>
                    <a:lstStyle/>
                    <a:p>
                      <a:pPr marL="0" indent="450850" algn="just"/>
                      <a:endParaRPr lang="ru-RU" sz="1800" b="1" dirty="0" smtClean="0">
                        <a:solidFill>
                          <a:srgbClr val="0070C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4508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kern="1200" baseline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4.Разработка </a:t>
                      </a:r>
                      <a:r>
                        <a:rPr lang="ru-RU" sz="2400" b="1" kern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показателей эффективности</a:t>
                      </a:r>
                      <a:r>
                        <a:rPr lang="ru-RU" sz="2400" b="1" kern="1200" baseline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деятельности работников учреждения на основании утвержденных органом местного самоуправления </a:t>
                      </a:r>
                      <a:r>
                        <a:rPr lang="ru-RU" sz="2400" b="1" kern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показателей эффективности деятельности муниципальных учреждений их руководителей и категорий работников.</a:t>
                      </a:r>
                      <a:endParaRPr lang="ru-RU" sz="2400" b="1" dirty="0" smtClean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indent="450850" algn="just"/>
                      <a:endParaRPr lang="ru-RU" sz="2400" b="1" dirty="0" smtClean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indent="450850" algn="just"/>
                      <a:r>
                        <a:rPr lang="ru-RU" sz="24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5.Внесение изменений в  положение об</a:t>
                      </a:r>
                      <a:r>
                        <a:rPr lang="ru-RU" sz="2400" b="1" baseline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оплате труда, </a:t>
                      </a:r>
                      <a:r>
                        <a:rPr lang="ru-RU" sz="24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выплатах стимулирующего характера.</a:t>
                      </a:r>
                    </a:p>
                    <a:p>
                      <a:pPr marL="0" indent="450850" algn="just"/>
                      <a:r>
                        <a:rPr lang="ru-RU" sz="24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Изменения  принимаются в соответствии с требованиями ст. 135 ТК РФ- учитывается  мнение</a:t>
                      </a:r>
                      <a:r>
                        <a:rPr lang="ru-RU" sz="2400" b="1" baseline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представительного органа работников, если иное не установлено в коллективном договоре учреждения.</a:t>
                      </a:r>
                      <a:endParaRPr lang="ru-RU" sz="2400" b="1" dirty="0" smtClean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indent="450850" algn="just"/>
                      <a:endParaRPr lang="ru-RU" sz="2400" b="1" dirty="0" smtClean="0">
                        <a:solidFill>
                          <a:srgbClr val="0070C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indent="450850" algn="just"/>
                      <a:endParaRPr lang="ru-RU" sz="1800" b="1" kern="1200" baseline="0" dirty="0" smtClean="0">
                        <a:solidFill>
                          <a:srgbClr val="0070C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33" marR="91433" marT="45716" marB="4571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071813" y="0"/>
            <a:ext cx="6072187" cy="6858000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0" y="0"/>
            <a:ext cx="3214688" cy="68580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16388" name="TextBox 10"/>
          <p:cNvSpPr txBox="1">
            <a:spLocks noChangeArrowheads="1"/>
          </p:cNvSpPr>
          <p:nvPr/>
        </p:nvSpPr>
        <p:spPr bwMode="auto">
          <a:xfrm>
            <a:off x="8858250" y="6500813"/>
            <a:ext cx="285750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ru-RU" altLang="ru-RU" sz="1500">
              <a:latin typeface="Calibri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03200" y="188686"/>
            <a:ext cx="8752114" cy="707886"/>
          </a:xfrm>
          <a:prstGeom prst="rect">
            <a:avLst/>
          </a:prstGeom>
          <a:solidFill>
            <a:srgbClr val="FFFF99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ru-RU" sz="2000" b="1" dirty="0">
                <a:solidFill>
                  <a:schemeClr val="tx1"/>
                </a:solidFill>
                <a:latin typeface="Times New Roman" pitchFamily="18" charset="0"/>
                <a:ea typeface="Segoe UI Symbol" pitchFamily="34" charset="0"/>
                <a:cs typeface="Times New Roman" pitchFamily="18" charset="0"/>
              </a:rPr>
              <a:t>ПОРЯДОК ОРГАНИЗАЦИИ В УЧРЕЖДЕНИИ РАБОТЫ </a:t>
            </a:r>
          </a:p>
          <a:p>
            <a:pPr algn="ctr">
              <a:defRPr/>
            </a:pPr>
            <a:r>
              <a:rPr lang="ru-RU" sz="2000" b="1" dirty="0">
                <a:solidFill>
                  <a:schemeClr val="tx1"/>
                </a:solidFill>
                <a:latin typeface="Times New Roman" pitchFamily="18" charset="0"/>
                <a:ea typeface="Segoe UI Symbol" pitchFamily="34" charset="0"/>
                <a:cs typeface="Times New Roman" pitchFamily="18" charset="0"/>
              </a:rPr>
              <a:t>ПО ВВЕДЕНИЮ ЭФФЕКТИВНОГО КОНТРАКТА</a:t>
            </a:r>
          </a:p>
        </p:txBody>
      </p:sp>
      <p:graphicFrame>
        <p:nvGraphicFramePr>
          <p:cNvPr id="13" name="Group 47"/>
          <p:cNvGraphicFramePr>
            <a:graphicFrameLocks noGrp="1"/>
          </p:cNvGraphicFramePr>
          <p:nvPr/>
        </p:nvGraphicFramePr>
        <p:xfrm>
          <a:off x="261938" y="1071563"/>
          <a:ext cx="8678862" cy="5110873"/>
        </p:xfrm>
        <a:graphic>
          <a:graphicData uri="http://schemas.openxmlformats.org/drawingml/2006/table">
            <a:tbl>
              <a:tblPr/>
              <a:tblGrid>
                <a:gridCol w="8678862"/>
              </a:tblGrid>
              <a:tr h="5110873">
                <a:tc>
                  <a:txBody>
                    <a:bodyPr/>
                    <a:lstStyle/>
                    <a:p>
                      <a:pPr marL="0" indent="450850" algn="just"/>
                      <a:r>
                        <a:rPr lang="ru-RU" sz="24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6.Проанализировать должностные обязанности работников  и принять решение о конкретизации</a:t>
                      </a:r>
                      <a:r>
                        <a:rPr lang="ru-RU" sz="2400" b="1" baseline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трудовой функции работников в трудовом договоре.</a:t>
                      </a:r>
                    </a:p>
                    <a:p>
                      <a:pPr marL="0" indent="450850" algn="just"/>
                      <a:endParaRPr lang="ru-RU" sz="2400" b="1" kern="1200" baseline="0" dirty="0" smtClean="0">
                        <a:solidFill>
                          <a:srgbClr val="00206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indent="450850" algn="just"/>
                      <a:r>
                        <a:rPr lang="ru-RU" sz="2400" b="1" kern="1200" baseline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7.Подготовить  изменения в трудовые договоры с работниками.</a:t>
                      </a:r>
                    </a:p>
                    <a:p>
                      <a:pPr marL="0" indent="450850" algn="just"/>
                      <a:endParaRPr lang="ru-RU" sz="2400" b="1" kern="1200" baseline="0" dirty="0" smtClean="0">
                        <a:solidFill>
                          <a:srgbClr val="00206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indent="450850" algn="just"/>
                      <a:r>
                        <a:rPr lang="ru-RU" sz="2400" b="1" kern="1200" baseline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8 Уведомить работников в соответствии со ст. 74 ТК РФ письменно, не менее чем за 2 месяца.</a:t>
                      </a:r>
                    </a:p>
                    <a:p>
                      <a:pPr marL="0" indent="450850" algn="just"/>
                      <a:endParaRPr lang="ru-RU" sz="2400" b="1" kern="1200" baseline="0" dirty="0" smtClean="0">
                        <a:solidFill>
                          <a:srgbClr val="00206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indent="450850" algn="just"/>
                      <a:r>
                        <a:rPr lang="ru-RU" sz="2400" b="1" kern="1200" baseline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10.Внести изменения в трудовой договор</a:t>
                      </a:r>
                      <a:r>
                        <a:rPr lang="ru-RU" sz="2400" b="1" kern="1200" baseline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</a:t>
                      </a:r>
                      <a:endParaRPr lang="ru-RU" sz="2400" b="1" kern="1200" baseline="0" dirty="0" smtClean="0">
                        <a:solidFill>
                          <a:srgbClr val="00206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33" marR="91433" marT="45716" marB="4571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071813" y="0"/>
            <a:ext cx="6072187" cy="6858000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0" y="0"/>
            <a:ext cx="3214688" cy="68580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0" y="303213"/>
            <a:ext cx="8794750" cy="6410325"/>
          </a:xfrm>
          <a:prstGeom prst="roundRect">
            <a:avLst>
              <a:gd name="adj" fmla="val 9653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Буйский р-н</a:t>
            </a:r>
          </a:p>
        </p:txBody>
      </p:sp>
      <p:sp>
        <p:nvSpPr>
          <p:cNvPr id="3077" name="TextBox 10"/>
          <p:cNvSpPr txBox="1">
            <a:spLocks noChangeArrowheads="1"/>
          </p:cNvSpPr>
          <p:nvPr/>
        </p:nvSpPr>
        <p:spPr bwMode="auto">
          <a:xfrm>
            <a:off x="8858250" y="6500813"/>
            <a:ext cx="285750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ru-RU" altLang="ru-RU" sz="1500">
              <a:latin typeface="Calibri" pitchFamily="34" charset="0"/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204716" y="1824038"/>
            <a:ext cx="8420669" cy="4413250"/>
          </a:xfrm>
          <a:prstGeom prst="roundRect">
            <a:avLst/>
          </a:prstGeom>
          <a:solidFill>
            <a:srgbClr val="F0D5D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3200" b="1" u="sng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трудовой договор,</a:t>
            </a:r>
          </a:p>
          <a:p>
            <a:pPr algn="ctr">
              <a:defRPr/>
            </a:pPr>
            <a:r>
              <a:rPr lang="ru-RU" sz="3200" b="1" u="sng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в котором конкретизированы:</a:t>
            </a:r>
          </a:p>
          <a:p>
            <a:pPr>
              <a:buFontTx/>
              <a:buChar char="-"/>
              <a:defRPr/>
            </a:pPr>
            <a:r>
              <a:rPr lang="ru-RU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должностные обязанности работника;</a:t>
            </a:r>
          </a:p>
          <a:p>
            <a:pPr>
              <a:buFontTx/>
              <a:buChar char="-"/>
              <a:defRPr/>
            </a:pPr>
            <a:r>
              <a:rPr lang="ru-RU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условия оплаты труда;</a:t>
            </a:r>
          </a:p>
          <a:p>
            <a:pPr>
              <a:buFontTx/>
              <a:buChar char="-"/>
              <a:defRPr/>
            </a:pPr>
            <a:r>
              <a:rPr lang="ru-RU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показатели и критерии оценки эффективности деятельности для назначения стимулирующих выплат в зависимости от результатов труда и качества оказываемых муниципальных услуг;</a:t>
            </a:r>
          </a:p>
          <a:p>
            <a:pPr>
              <a:buFontTx/>
              <a:buChar char="-"/>
              <a:defRPr/>
            </a:pPr>
            <a:r>
              <a:rPr lang="ru-RU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меры социальной поддержки</a:t>
            </a:r>
            <a:r>
              <a:rPr lang="ru-RU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  <p:sp>
        <p:nvSpPr>
          <p:cNvPr id="15" name="Овал 14"/>
          <p:cNvSpPr/>
          <p:nvPr/>
        </p:nvSpPr>
        <p:spPr>
          <a:xfrm>
            <a:off x="382137" y="530158"/>
            <a:ext cx="8011236" cy="958850"/>
          </a:xfrm>
          <a:prstGeom prst="ellipse">
            <a:avLst/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Эффективный контракт</a:t>
            </a:r>
            <a:endParaRPr lang="ru-RU" sz="3600" dirty="0">
              <a:solidFill>
                <a:srgbClr val="FF0000"/>
              </a:solidFill>
            </a:endParaRPr>
          </a:p>
        </p:txBody>
      </p:sp>
      <p:sp>
        <p:nvSpPr>
          <p:cNvPr id="16" name="Стрелка вправо 15"/>
          <p:cNvSpPr/>
          <p:nvPr/>
        </p:nvSpPr>
        <p:spPr>
          <a:xfrm rot="5400000">
            <a:off x="4360863" y="1244600"/>
            <a:ext cx="341312" cy="46513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071813" y="0"/>
            <a:ext cx="6072187" cy="6858000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80975" y="0"/>
            <a:ext cx="3214688" cy="68580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293688" y="1017588"/>
            <a:ext cx="8591005" cy="5676900"/>
          </a:xfrm>
          <a:prstGeom prst="roundRect">
            <a:avLst>
              <a:gd name="adj" fmla="val 9653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Буйский р-н</a:t>
            </a:r>
          </a:p>
        </p:txBody>
      </p:sp>
      <p:sp>
        <p:nvSpPr>
          <p:cNvPr id="4101" name="TextBox 10"/>
          <p:cNvSpPr txBox="1">
            <a:spLocks noChangeArrowheads="1"/>
          </p:cNvSpPr>
          <p:nvPr/>
        </p:nvSpPr>
        <p:spPr bwMode="auto">
          <a:xfrm>
            <a:off x="8858250" y="6500813"/>
            <a:ext cx="285750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ru-RU" altLang="ru-RU" sz="1500">
              <a:latin typeface="Calibri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69333" y="191912"/>
            <a:ext cx="8794044" cy="830997"/>
          </a:xfrm>
          <a:prstGeom prst="rect">
            <a:avLst/>
          </a:prstGeom>
          <a:solidFill>
            <a:srgbClr val="FFFF99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ru-RU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ПРАВОВАЯ ОСНОВА ВВЕДЕНИЯ ЭФФЕКТИВНОГО КОНТРАКТА В МУНИЦИПАЛЬНЫХ УЧРЕЖДЕНИЯХ</a:t>
            </a:r>
          </a:p>
        </p:txBody>
      </p:sp>
      <p:sp>
        <p:nvSpPr>
          <p:cNvPr id="4105" name="Скругленный прямоугольник 14"/>
          <p:cNvSpPr>
            <a:spLocks noChangeArrowheads="1"/>
          </p:cNvSpPr>
          <p:nvPr/>
        </p:nvSpPr>
        <p:spPr bwMode="auto">
          <a:xfrm>
            <a:off x="508000" y="1252538"/>
            <a:ext cx="8281158" cy="746125"/>
          </a:xfrm>
          <a:prstGeom prst="roundRect">
            <a:avLst>
              <a:gd name="adj" fmla="val 16667"/>
            </a:avLst>
          </a:prstGeom>
          <a:solidFill>
            <a:srgbClr val="F0D5D4"/>
          </a:solidFill>
          <a:ln w="25400" algn="ctr">
            <a:solidFill>
              <a:srgbClr val="808080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endParaRPr lang="ru-RU" altLang="ru-RU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altLang="ru-RU" b="1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altLang="ru-RU" sz="2000" b="1">
                <a:latin typeface="Times New Roman" pitchFamily="18" charset="0"/>
                <a:cs typeface="Times New Roman" pitchFamily="18" charset="0"/>
              </a:rPr>
              <a:t>1.  Указ Президента РФ от 7 мая 2012 г. № 597 "О мероприятиях по реализации государственной социальной политики»</a:t>
            </a:r>
          </a:p>
          <a:p>
            <a:pPr algn="ctr"/>
            <a:endParaRPr lang="ru-RU" altLang="ru-RU" b="1">
              <a:solidFill>
                <a:srgbClr val="660066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altLang="ru-RU" b="1">
              <a:solidFill>
                <a:srgbClr val="6600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06" name="Скругленный прямоугольник 15"/>
          <p:cNvSpPr>
            <a:spLocks noChangeArrowheads="1"/>
          </p:cNvSpPr>
          <p:nvPr/>
        </p:nvSpPr>
        <p:spPr bwMode="auto">
          <a:xfrm>
            <a:off x="515938" y="2089150"/>
            <a:ext cx="8286868" cy="1219200"/>
          </a:xfrm>
          <a:prstGeom prst="roundRect">
            <a:avLst>
              <a:gd name="adj" fmla="val 16667"/>
            </a:avLst>
          </a:prstGeom>
          <a:solidFill>
            <a:srgbClr val="F0D5D4"/>
          </a:solidFill>
          <a:ln w="25400" algn="ctr">
            <a:solidFill>
              <a:srgbClr val="808080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endParaRPr lang="ru-RU" altLang="ru-RU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altLang="ru-RU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altLang="ru-RU" sz="2000" b="1" dirty="0">
                <a:latin typeface="Times New Roman" pitchFamily="18" charset="0"/>
                <a:cs typeface="Times New Roman" pitchFamily="18" charset="0"/>
              </a:rPr>
              <a:t>2. Программа поэтапного совершенствования системы оплаты труда  в государственных (муниципальных) учреждениях на 2012 - 2018 годы,  утв.  распоряжением Правительства РФ от 26.11. 2012 г. № 2190-р</a:t>
            </a:r>
          </a:p>
          <a:p>
            <a:pPr algn="ctr"/>
            <a:endParaRPr lang="ru-RU" altLang="ru-RU" b="1" dirty="0">
              <a:solidFill>
                <a:srgbClr val="660066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altLang="ru-RU" b="1" dirty="0">
              <a:solidFill>
                <a:srgbClr val="6600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07" name="Скругленный прямоугольник 16"/>
          <p:cNvSpPr>
            <a:spLocks noChangeArrowheads="1"/>
          </p:cNvSpPr>
          <p:nvPr/>
        </p:nvSpPr>
        <p:spPr bwMode="auto">
          <a:xfrm>
            <a:off x="496888" y="3375025"/>
            <a:ext cx="8319566" cy="1331913"/>
          </a:xfrm>
          <a:prstGeom prst="roundRect">
            <a:avLst>
              <a:gd name="adj" fmla="val 16667"/>
            </a:avLst>
          </a:prstGeom>
          <a:solidFill>
            <a:srgbClr val="F0D5D4"/>
          </a:solidFill>
          <a:ln w="25400" algn="ctr">
            <a:solidFill>
              <a:srgbClr val="808080"/>
            </a:solidFill>
            <a:round/>
            <a:headEnd/>
            <a:tailEnd/>
          </a:ln>
        </p:spPr>
        <p:txBody>
          <a:bodyPr anchor="ctr"/>
          <a:lstStyle/>
          <a:p>
            <a:pPr algn="just"/>
            <a:endParaRPr lang="ru-RU" altLang="ru-RU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altLang="ru-RU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altLang="ru-RU" sz="1600" b="1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altLang="ru-RU" sz="2000" b="1" dirty="0">
                <a:latin typeface="Times New Roman" pitchFamily="18" charset="0"/>
                <a:cs typeface="Times New Roman" pitchFamily="18" charset="0"/>
              </a:rPr>
              <a:t>.   Приказ Минтруда России №167н от 26 апреля 2013 г. «Об утверждении рекомендаций по оформлению трудовых отношений с работником государственного (муниципального) учреждения при введении эффективного контракта»</a:t>
            </a:r>
          </a:p>
          <a:p>
            <a:pPr algn="just"/>
            <a:endParaRPr lang="ru-RU" altLang="ru-RU" b="1" dirty="0">
              <a:solidFill>
                <a:srgbClr val="660066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altLang="ru-RU" b="1" dirty="0">
              <a:solidFill>
                <a:srgbClr val="6600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08" name="Скругленный прямоугольник 19"/>
          <p:cNvSpPr>
            <a:spLocks noChangeArrowheads="1"/>
          </p:cNvSpPr>
          <p:nvPr/>
        </p:nvSpPr>
        <p:spPr bwMode="auto">
          <a:xfrm rot="10800000" flipV="1">
            <a:off x="469900" y="4854575"/>
            <a:ext cx="8332906" cy="1365250"/>
          </a:xfrm>
          <a:prstGeom prst="roundRect">
            <a:avLst>
              <a:gd name="adj" fmla="val 16667"/>
            </a:avLst>
          </a:prstGeom>
          <a:solidFill>
            <a:srgbClr val="F0D5D4"/>
          </a:solidFill>
          <a:ln w="25400" algn="ctr">
            <a:solidFill>
              <a:srgbClr val="808080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endParaRPr lang="ru-RU" altLang="ru-RU" sz="1600" b="1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altLang="ru-RU" sz="2000" b="1" u="sng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4.Показатели эффективности деятельности подведомственных государственных, муниципальных учреждений культуры, образования, утвержденные соответственно  ИОГВ, органами местного самоуправления </a:t>
            </a:r>
          </a:p>
          <a:p>
            <a:pPr algn="ctr"/>
            <a:endParaRPr lang="ru-RU" altLang="ru-RU" sz="16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071813" y="0"/>
            <a:ext cx="6072187" cy="6858000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0" y="0"/>
            <a:ext cx="3214688" cy="68580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755650" y="1479550"/>
            <a:ext cx="8196263" cy="5157788"/>
          </a:xfrm>
          <a:prstGeom prst="roundRect">
            <a:avLst>
              <a:gd name="adj" fmla="val 9653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Буйский р-н</a:t>
            </a:r>
          </a:p>
        </p:txBody>
      </p:sp>
      <p:sp>
        <p:nvSpPr>
          <p:cNvPr id="5125" name="TextBox 10"/>
          <p:cNvSpPr txBox="1">
            <a:spLocks noChangeArrowheads="1"/>
          </p:cNvSpPr>
          <p:nvPr/>
        </p:nvSpPr>
        <p:spPr bwMode="auto">
          <a:xfrm>
            <a:off x="8858250" y="6500813"/>
            <a:ext cx="285750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ru-RU" altLang="ru-RU" sz="1500">
              <a:latin typeface="Calibri" pitchFamily="34" charset="0"/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163773" y="700088"/>
            <a:ext cx="8775512" cy="5919076"/>
          </a:xfrm>
          <a:prstGeom prst="roundRect">
            <a:avLst/>
          </a:prstGeom>
          <a:solidFill>
            <a:srgbClr val="F0D5D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ru-RU" sz="1600" dirty="0">
              <a:solidFill>
                <a:srgbClr val="FF0000"/>
              </a:solidFill>
            </a:endParaRPr>
          </a:p>
          <a:p>
            <a:pPr algn="ctr">
              <a:defRPr/>
            </a:pPr>
            <a:endParaRPr lang="ru-RU" sz="2000" b="1" dirty="0">
              <a:solidFill>
                <a:srgbClr val="FF0000"/>
              </a:solidFill>
            </a:endParaRPr>
          </a:p>
          <a:p>
            <a:pPr algn="ctr">
              <a:lnSpc>
                <a:spcPct val="80000"/>
              </a:lnSpc>
              <a:defRPr/>
            </a:pPr>
            <a:endParaRPr lang="ru-RU" sz="2800" b="1" u="sng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80000"/>
              </a:lnSpc>
              <a:defRPr/>
            </a:pPr>
            <a:r>
              <a:rPr lang="ru-RU" sz="2800" b="1" u="sng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Увязка повышения оплаты труда с достижением конкретных показателей качества оказываемых муниципальных услуг на основе</a:t>
            </a:r>
            <a:endParaRPr lang="ru-RU" sz="2400" b="1" u="sng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defRPr/>
            </a:pPr>
            <a:endParaRPr lang="ru-RU" sz="9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80000"/>
              </a:lnSpc>
              <a:defRPr/>
            </a:pPr>
            <a:r>
              <a:rPr lang="ru-RU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1.Введения взаимоувязанной системы отраслевых показателей эффективности</a:t>
            </a:r>
          </a:p>
          <a:p>
            <a:pPr algn="just">
              <a:lnSpc>
                <a:spcPct val="80000"/>
              </a:lnSpc>
              <a:defRPr/>
            </a:pPr>
            <a:endParaRPr lang="ru-RU" sz="10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80000"/>
              </a:lnSpc>
              <a:defRPr/>
            </a:pPr>
            <a:r>
              <a:rPr lang="ru-RU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2.Установления соответствующих показателям  эффективности стимулирующих выплат, критериев и условий их назначения с отражением в примерных положениях об оплате труда работников учреждений, коллективных договорах, трудовых договорах ;</a:t>
            </a:r>
          </a:p>
          <a:p>
            <a:pPr algn="just">
              <a:lnSpc>
                <a:spcPct val="80000"/>
              </a:lnSpc>
              <a:defRPr/>
            </a:pPr>
            <a:endParaRPr lang="ru-RU" sz="105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80000"/>
              </a:lnSpc>
              <a:defRPr/>
            </a:pPr>
            <a:r>
              <a:rPr lang="ru-RU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3.Отмены неэффективных стимулирующих выплат;</a:t>
            </a:r>
          </a:p>
          <a:p>
            <a:pPr algn="just">
              <a:lnSpc>
                <a:spcPct val="80000"/>
              </a:lnSpc>
              <a:defRPr/>
            </a:pPr>
            <a:endParaRPr lang="ru-RU" sz="9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80000"/>
              </a:lnSpc>
              <a:defRPr/>
            </a:pPr>
            <a:r>
              <a:rPr lang="ru-RU" sz="2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4.Использования при оценке достижения конкретных показателей качества и количества оказываемых муниципальных услуг (выполнения работ) независимой системы оценки качества работы учреждений, включающей кроме критериев эффективности их работы и введение публичных рейтингов их деятельности.</a:t>
            </a:r>
          </a:p>
          <a:p>
            <a:pPr algn="just">
              <a:lnSpc>
                <a:spcPct val="80000"/>
              </a:lnSpc>
              <a:defRPr/>
            </a:pPr>
            <a:endParaRPr lang="ru-RU" dirty="0">
              <a:solidFill>
                <a:srgbClr val="FF0000"/>
              </a:solidFill>
            </a:endParaRPr>
          </a:p>
          <a:p>
            <a:pPr algn="just">
              <a:lnSpc>
                <a:spcPct val="80000"/>
              </a:lnSpc>
              <a:defRPr/>
            </a:pPr>
            <a:r>
              <a:rPr lang="ru-RU" dirty="0">
                <a:solidFill>
                  <a:srgbClr val="FF0000"/>
                </a:solidFill>
              </a:rPr>
              <a:t> </a:t>
            </a:r>
          </a:p>
          <a:p>
            <a:pPr algn="ctr">
              <a:defRPr/>
            </a:pPr>
            <a:endParaRPr lang="ru-RU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28919" y="54592"/>
            <a:ext cx="8974137" cy="620713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3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Цель введения эффективного контракта:</a:t>
            </a:r>
            <a:endParaRPr lang="ru-RU" sz="3600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071813" y="0"/>
            <a:ext cx="6072187" cy="6858000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0" y="0"/>
            <a:ext cx="3214688" cy="68580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46050" y="1378423"/>
            <a:ext cx="8794750" cy="5411337"/>
          </a:xfrm>
          <a:prstGeom prst="roundRect">
            <a:avLst>
              <a:gd name="adj" fmla="val 9653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Для оформления трудовых отношений с работниками при введении эффективного контракта применяется примерная форма трудового договора (прил. №3 к Программе поэтапного совершенствования системы оплаты труда)                          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49" name="TextBox 10"/>
          <p:cNvSpPr txBox="1">
            <a:spLocks noChangeArrowheads="1"/>
          </p:cNvSpPr>
          <p:nvPr/>
        </p:nvSpPr>
        <p:spPr bwMode="auto">
          <a:xfrm>
            <a:off x="8858250" y="6500813"/>
            <a:ext cx="285750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ru-RU" altLang="ru-RU" sz="1500">
              <a:latin typeface="Calibri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03200" y="81889"/>
            <a:ext cx="8723086" cy="1200329"/>
          </a:xfrm>
          <a:prstGeom prst="rect">
            <a:avLst/>
          </a:prstGeom>
          <a:solidFill>
            <a:srgbClr val="FFFF99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ru-RU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Основные положения Рекомендаций по оформлению трудовых отношений с работниками при введении эффективного контракта</a:t>
            </a:r>
          </a:p>
        </p:txBody>
      </p:sp>
      <p:sp>
        <p:nvSpPr>
          <p:cNvPr id="8" name="Пятиугольник 7"/>
          <p:cNvSpPr/>
          <p:nvPr/>
        </p:nvSpPr>
        <p:spPr>
          <a:xfrm>
            <a:off x="477838" y="2889250"/>
            <a:ext cx="3067050" cy="1570038"/>
          </a:xfrm>
          <a:prstGeom prst="homePlate">
            <a:avLst/>
          </a:prstGeom>
          <a:solidFill>
            <a:srgbClr val="F0D5D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>
              <a:defRPr/>
            </a:pPr>
            <a:r>
              <a:rPr lang="ru-RU" sz="2800" b="1" u="sng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Работник, поступающий</a:t>
            </a:r>
          </a:p>
          <a:p>
            <a:pPr algn="just">
              <a:defRPr/>
            </a:pPr>
            <a:r>
              <a:rPr lang="ru-RU" sz="2800" b="1" u="sng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 работу </a:t>
            </a:r>
            <a:endParaRPr lang="ru-RU" sz="2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ятиугольник 8"/>
          <p:cNvSpPr/>
          <p:nvPr/>
        </p:nvSpPr>
        <p:spPr>
          <a:xfrm>
            <a:off x="428625" y="4854575"/>
            <a:ext cx="3273425" cy="1546225"/>
          </a:xfrm>
          <a:prstGeom prst="homePlate">
            <a:avLst/>
          </a:prstGeom>
          <a:solidFill>
            <a:srgbClr val="F0D5D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2800" b="1" u="sng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Работник, </a:t>
            </a:r>
          </a:p>
          <a:p>
            <a:pPr>
              <a:defRPr/>
            </a:pPr>
            <a:r>
              <a:rPr lang="ru-RU" sz="2800" b="1" u="sng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работающий в учреждении</a:t>
            </a:r>
            <a:r>
              <a:rPr lang="ru-RU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>
              <a:defRPr/>
            </a:pPr>
            <a:endParaRPr lang="ru-RU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3679825" y="2786063"/>
            <a:ext cx="4727575" cy="1481137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Трудовой договор по примерной форме (эффективный контракт</a:t>
            </a: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 </a:t>
            </a: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3781425" y="4379913"/>
            <a:ext cx="5000625" cy="2314575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Доп. соглашение </a:t>
            </a:r>
          </a:p>
          <a:p>
            <a:pPr>
              <a:defRPr/>
            </a:pPr>
            <a:r>
              <a:rPr lang="ru-RU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 Трудовому договору об изменении его  условий</a:t>
            </a:r>
          </a:p>
          <a:p>
            <a:pPr>
              <a:defRPr/>
            </a:pPr>
            <a:r>
              <a:rPr lang="ru-RU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(по примерной форме)</a:t>
            </a:r>
            <a:endParaRPr lang="ru-RU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071813" y="0"/>
            <a:ext cx="6072187" cy="6858000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0" y="0"/>
            <a:ext cx="3214688" cy="68580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226418" y="968353"/>
            <a:ext cx="8794750" cy="5508625"/>
          </a:xfrm>
          <a:prstGeom prst="roundRect">
            <a:avLst>
              <a:gd name="adj" fmla="val 9653"/>
            </a:avLst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 sz="2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73" name="TextBox 10"/>
          <p:cNvSpPr txBox="1">
            <a:spLocks noChangeArrowheads="1"/>
          </p:cNvSpPr>
          <p:nvPr/>
        </p:nvSpPr>
        <p:spPr bwMode="auto">
          <a:xfrm>
            <a:off x="8858250" y="6500813"/>
            <a:ext cx="285750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ru-RU" altLang="ru-RU" sz="1500">
              <a:latin typeface="Calibri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17488" y="174625"/>
            <a:ext cx="8723312" cy="70802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ru-RU" sz="20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ОСОБЕННОСТИ  РАЗРАБОТКИ  ТРУДОВОГО  ДОГОВОРА, </a:t>
            </a:r>
          </a:p>
          <a:p>
            <a:pPr algn="ctr">
              <a:defRPr/>
            </a:pPr>
            <a:r>
              <a:rPr lang="ru-RU" sz="20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ПРИ   ВВЕДЕНИИ   ЭФФЕКТИВНОГО    КОНТРАКТА</a:t>
            </a: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2725738" y="1036638"/>
            <a:ext cx="3395662" cy="493712"/>
          </a:xfrm>
          <a:prstGeom prst="roundRect">
            <a:avLst/>
          </a:prstGeom>
          <a:solidFill>
            <a:srgbClr val="F0D5D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РЕКОМЕНДУЕТСЯ</a:t>
            </a: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2617833" y="3635375"/>
            <a:ext cx="3195637" cy="2754313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1.Трудовую функцию; </a:t>
            </a:r>
          </a:p>
          <a:p>
            <a:pPr>
              <a:defRPr/>
            </a:pPr>
            <a:r>
              <a:rPr lang="ru-RU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2.Показатели и критерии оценки эффективности деятельности, </a:t>
            </a:r>
          </a:p>
          <a:p>
            <a:pPr>
              <a:defRPr/>
            </a:pPr>
            <a:r>
              <a:rPr lang="ru-RU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3. Размер  и условия стимулирующих</a:t>
            </a:r>
          </a:p>
          <a:p>
            <a:pPr>
              <a:defRPr/>
            </a:pPr>
            <a:r>
              <a:rPr lang="ru-RU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выплат,  определенные </a:t>
            </a:r>
          </a:p>
          <a:p>
            <a:pPr>
              <a:defRPr/>
            </a:pPr>
            <a:r>
              <a:rPr lang="ru-RU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 учетом рекомендуемых показателей</a:t>
            </a:r>
          </a:p>
        </p:txBody>
      </p:sp>
      <p:sp>
        <p:nvSpPr>
          <p:cNvPr id="17" name="Выноска со стрелкой вниз 16"/>
          <p:cNvSpPr/>
          <p:nvPr/>
        </p:nvSpPr>
        <p:spPr>
          <a:xfrm>
            <a:off x="2972793" y="1708150"/>
            <a:ext cx="2700338" cy="1905000"/>
          </a:xfrm>
          <a:prstGeom prst="downArrowCallout">
            <a:avLst>
              <a:gd name="adj1" fmla="val 25000"/>
              <a:gd name="adj2" fmla="val 25000"/>
              <a:gd name="adj3" fmla="val 25000"/>
              <a:gd name="adj4" fmla="val 75000"/>
            </a:avLst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 отношении каждого работника уточнить и конкретизировать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5893816" y="1930400"/>
            <a:ext cx="3059112" cy="4278313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>
              <a:defRPr/>
            </a:pPr>
            <a:r>
              <a:rPr lang="ru-RU" sz="20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Отражать должностные обязанности работника непосредственно в тексте Трудового договора, </a:t>
            </a:r>
          </a:p>
          <a:p>
            <a:pPr algn="just">
              <a:defRPr/>
            </a:pPr>
            <a:r>
              <a:rPr lang="ru-RU" sz="2000" b="1" i="1" u="sng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но с учетом действующих обязанностей, установленных должностной инструкцией</a:t>
            </a:r>
            <a:endParaRPr lang="ru-RU" sz="2000" b="1" i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1" name="Прямая соединительная линия 20"/>
          <p:cNvCxnSpPr/>
          <p:nvPr/>
        </p:nvCxnSpPr>
        <p:spPr>
          <a:xfrm flipV="1">
            <a:off x="1746250" y="1498600"/>
            <a:ext cx="971550" cy="377825"/>
          </a:xfrm>
          <a:prstGeom prst="line">
            <a:avLst/>
          </a:prstGeom>
          <a:ln w="381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>
            <a:off x="6213475" y="1360488"/>
            <a:ext cx="1276350" cy="363537"/>
          </a:xfrm>
          <a:prstGeom prst="line">
            <a:avLst/>
          </a:prstGeom>
          <a:ln w="381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Скругленный прямоугольник 12"/>
          <p:cNvSpPr/>
          <p:nvPr/>
        </p:nvSpPr>
        <p:spPr>
          <a:xfrm>
            <a:off x="344202" y="1981200"/>
            <a:ext cx="2201862" cy="2805113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>
              <a:defRPr/>
            </a:pPr>
            <a:r>
              <a:rPr lang="ru-RU" sz="2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Использовать Примерную </a:t>
            </a:r>
          </a:p>
          <a:p>
            <a:pPr algn="just">
              <a:defRPr/>
            </a:pPr>
            <a:r>
              <a:rPr lang="ru-RU" sz="2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форму Трудового договора</a:t>
            </a:r>
          </a:p>
          <a:p>
            <a:pPr algn="ctr">
              <a:defRPr/>
            </a:pPr>
            <a:r>
              <a:rPr lang="ru-RU" sz="2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+ </a:t>
            </a:r>
          </a:p>
          <a:p>
            <a:pPr algn="just">
              <a:defRPr/>
            </a:pPr>
            <a:r>
              <a:rPr lang="ru-RU" sz="2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ст. 57 ТК РФ.</a:t>
            </a:r>
          </a:p>
          <a:p>
            <a:pPr algn="ctr">
              <a:defRPr/>
            </a:pPr>
            <a:endParaRPr lang="ru-RU" sz="2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4" name="Прямая соединительная линия 13"/>
          <p:cNvCxnSpPr/>
          <p:nvPr/>
        </p:nvCxnSpPr>
        <p:spPr>
          <a:xfrm rot="5400000" flipH="1" flipV="1">
            <a:off x="4316413" y="1716088"/>
            <a:ext cx="244475" cy="3175"/>
          </a:xfrm>
          <a:prstGeom prst="line">
            <a:avLst/>
          </a:prstGeom>
          <a:ln w="381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071813" y="0"/>
            <a:ext cx="6072187" cy="6858000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0" y="0"/>
            <a:ext cx="3214688" cy="68580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74625" y="788943"/>
            <a:ext cx="8794750" cy="5940425"/>
          </a:xfrm>
          <a:prstGeom prst="roundRect">
            <a:avLst>
              <a:gd name="adj" fmla="val 9653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ru-RU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0" hangingPunct="0">
              <a:defRPr/>
            </a:pPr>
            <a:endParaRPr lang="ru-RU" sz="2000" dirty="0">
              <a:solidFill>
                <a:srgbClr val="000000"/>
              </a:solidFill>
              <a:latin typeface="Times New Roman" pitchFamily="18" charset="0"/>
              <a:ea typeface="Times New Roman" pitchFamily="18" charset="0"/>
              <a:cs typeface="Arial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197" name="TextBox 10"/>
          <p:cNvSpPr txBox="1">
            <a:spLocks noChangeArrowheads="1"/>
          </p:cNvSpPr>
          <p:nvPr/>
        </p:nvSpPr>
        <p:spPr bwMode="auto">
          <a:xfrm>
            <a:off x="8858250" y="6500813"/>
            <a:ext cx="285750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ru-RU" altLang="ru-RU" sz="1500">
              <a:latin typeface="Calibri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20914" y="185460"/>
            <a:ext cx="8723086" cy="461665"/>
          </a:xfrm>
          <a:prstGeom prst="rect">
            <a:avLst/>
          </a:prstGeom>
          <a:solidFill>
            <a:srgbClr val="FFFF99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eaLnBrk="0" hangingPunct="0">
              <a:defRPr/>
            </a:pPr>
            <a:r>
              <a:rPr lang="ru-RU" sz="2400" b="1" dirty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Arial" charset="0"/>
              </a:rPr>
              <a:t>РАЗДЕЛ ТРУДОВОГО ДОГОВОРА  -  ОПЛАТА ТРУДА</a:t>
            </a:r>
            <a:endParaRPr lang="ru-RU" sz="2400" dirty="0">
              <a:solidFill>
                <a:schemeClr val="tx1"/>
              </a:solidFill>
              <a:latin typeface="Times New Roman" pitchFamily="18" charset="0"/>
              <a:ea typeface="Times New Roman" pitchFamily="18" charset="0"/>
              <a:cs typeface="Arial" charset="0"/>
            </a:endParaRPr>
          </a:p>
        </p:txBody>
      </p:sp>
      <p:sp>
        <p:nvSpPr>
          <p:cNvPr id="8201" name="Rectangle 1"/>
          <p:cNvSpPr>
            <a:spLocks noChangeArrowheads="1"/>
          </p:cNvSpPr>
          <p:nvPr/>
        </p:nvSpPr>
        <p:spPr bwMode="auto">
          <a:xfrm>
            <a:off x="474663" y="722313"/>
            <a:ext cx="7708900" cy="304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0" hangingPunct="0"/>
            <a:r>
              <a:rPr lang="ru-RU" altLang="ru-RU" sz="2400" b="1" dirty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Arial" charset="0"/>
              </a:rPr>
              <a:t>13. За выполнение трудовых обязанностей, предусмотренных трудовым договором работнику</a:t>
            </a:r>
          </a:p>
          <a:p>
            <a:pPr eaLnBrk="0" hangingPunct="0"/>
            <a:r>
              <a:rPr lang="ru-RU" altLang="ru-RU" sz="2400" b="1" dirty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Arial" charset="0"/>
              </a:rPr>
              <a:t>устанавливается заработная плата в размере</a:t>
            </a:r>
            <a:r>
              <a:rPr lang="ru-RU" altLang="ru-RU" sz="24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Arial" charset="0"/>
              </a:rPr>
              <a:t>:</a:t>
            </a:r>
            <a:endParaRPr lang="ru-RU" altLang="ru-RU" sz="2400" dirty="0">
              <a:latin typeface="Times New Roman" pitchFamily="18" charset="0"/>
              <a:ea typeface="Times New Roman" pitchFamily="18" charset="0"/>
              <a:cs typeface="Arial" charset="0"/>
            </a:endParaRPr>
          </a:p>
          <a:p>
            <a:pPr algn="just" eaLnBrk="0" hangingPunct="0"/>
            <a:r>
              <a:rPr lang="ru-RU" altLang="ru-RU" sz="2400" b="1" dirty="0">
                <a:solidFill>
                  <a:srgbClr val="CC0000"/>
                </a:solidFill>
                <a:latin typeface="Times New Roman" pitchFamily="18" charset="0"/>
                <a:ea typeface="Times New Roman" pitchFamily="18" charset="0"/>
                <a:cs typeface="Arial" charset="0"/>
              </a:rPr>
              <a:t>а) базовый должностной оклад, _____ рублей в месяц;</a:t>
            </a:r>
          </a:p>
          <a:p>
            <a:pPr algn="just" eaLnBrk="0" hangingPunct="0"/>
            <a:r>
              <a:rPr lang="ru-RU" altLang="ru-RU" sz="2400" b="1" dirty="0">
                <a:solidFill>
                  <a:srgbClr val="CC0000"/>
                </a:solidFill>
                <a:latin typeface="Times New Roman" pitchFamily="18" charset="0"/>
                <a:ea typeface="Times New Roman" pitchFamily="18" charset="0"/>
                <a:cs typeface="Arial" charset="0"/>
              </a:rPr>
              <a:t>б)коэффициент по </a:t>
            </a:r>
            <a:r>
              <a:rPr lang="ru-RU" altLang="ru-RU" sz="2400" b="1" dirty="0" err="1">
                <a:solidFill>
                  <a:srgbClr val="CC0000"/>
                </a:solidFill>
                <a:latin typeface="Times New Roman" pitchFamily="18" charset="0"/>
                <a:ea typeface="Times New Roman" pitchFamily="18" charset="0"/>
                <a:cs typeface="Arial" charset="0"/>
              </a:rPr>
              <a:t>должности____</a:t>
            </a:r>
            <a:endParaRPr lang="ru-RU" altLang="ru-RU" sz="2400" b="1" dirty="0">
              <a:solidFill>
                <a:srgbClr val="CC0000"/>
              </a:solidFill>
              <a:latin typeface="Times New Roman" pitchFamily="18" charset="0"/>
              <a:ea typeface="Times New Roman" pitchFamily="18" charset="0"/>
              <a:cs typeface="Arial" charset="0"/>
            </a:endParaRPr>
          </a:p>
          <a:p>
            <a:pPr algn="just" eaLnBrk="0" hangingPunct="0"/>
            <a:r>
              <a:rPr lang="ru-RU" altLang="ru-RU" sz="2400" b="1" dirty="0">
                <a:solidFill>
                  <a:srgbClr val="CC0000"/>
                </a:solidFill>
                <a:latin typeface="Times New Roman" pitchFamily="18" charset="0"/>
                <a:ea typeface="Times New Roman" pitchFamily="18" charset="0"/>
                <a:cs typeface="Arial" charset="0"/>
              </a:rPr>
              <a:t>в)должностной оклад _________ рублей в месяц;</a:t>
            </a:r>
            <a:endParaRPr lang="ru-RU" altLang="ru-RU" sz="2400" b="1" dirty="0">
              <a:solidFill>
                <a:srgbClr val="0000FF"/>
              </a:solidFill>
              <a:latin typeface="Times New Roman" pitchFamily="18" charset="0"/>
              <a:ea typeface="Times New Roman" pitchFamily="18" charset="0"/>
              <a:cs typeface="Arial" charset="0"/>
            </a:endParaRPr>
          </a:p>
          <a:p>
            <a:pPr eaLnBrk="0" hangingPunct="0"/>
            <a:r>
              <a:rPr lang="ru-RU" altLang="ru-RU" sz="2400" b="1" dirty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Arial" charset="0"/>
              </a:rPr>
              <a:t>г) работнику производятся выплаты компенсационного характера:</a:t>
            </a:r>
            <a:endParaRPr lang="ru-RU" altLang="ru-RU" sz="1600" b="1" dirty="0">
              <a:solidFill>
                <a:srgbClr val="002060"/>
              </a:solidFill>
              <a:latin typeface="Times New Roman" pitchFamily="18" charset="0"/>
              <a:ea typeface="Times New Roman" pitchFamily="18" charset="0"/>
              <a:cs typeface="Arial" charset="0"/>
            </a:endParaRPr>
          </a:p>
        </p:txBody>
      </p:sp>
      <p:graphicFrame>
        <p:nvGraphicFramePr>
          <p:cNvPr id="14" name="Таблица 13"/>
          <p:cNvGraphicFramePr>
            <a:graphicFrameLocks noGrp="1"/>
          </p:cNvGraphicFramePr>
          <p:nvPr/>
        </p:nvGraphicFramePr>
        <p:xfrm>
          <a:off x="368300" y="4267200"/>
          <a:ext cx="7996238" cy="2181467"/>
        </p:xfrm>
        <a:graphic>
          <a:graphicData uri="http://schemas.openxmlformats.org/drawingml/2006/table">
            <a:tbl>
              <a:tblPr/>
              <a:tblGrid>
                <a:gridCol w="2487436"/>
                <a:gridCol w="2675467"/>
                <a:gridCol w="2833335"/>
              </a:tblGrid>
              <a:tr h="170130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Наименование выплаты </a:t>
                      </a: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4" marB="952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Размер выплаты </a:t>
                      </a: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4" marB="952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Фактор, обусловливающий получение выплаты </a:t>
                      </a: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4" marB="952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992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   </a:t>
                      </a:r>
                    </a:p>
                  </a:txBody>
                  <a:tcPr marL="9525" marR="9525" marT="9524" marB="952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   </a:t>
                      </a:r>
                    </a:p>
                  </a:txBody>
                  <a:tcPr marL="9525" marR="9525" marT="9524" marB="952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   </a:t>
                      </a:r>
                    </a:p>
                  </a:txBody>
                  <a:tcPr marL="9525" marR="9525" marT="9524" marB="952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071813" y="0"/>
            <a:ext cx="6072187" cy="6858000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0" y="0"/>
            <a:ext cx="3214688" cy="68580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349250" y="765175"/>
            <a:ext cx="8617329" cy="5940425"/>
          </a:xfrm>
          <a:prstGeom prst="roundRect">
            <a:avLst>
              <a:gd name="adj" fmla="val 9653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ru-RU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0" hangingPunct="0">
              <a:defRPr/>
            </a:pPr>
            <a:endParaRPr lang="ru-RU" sz="2000" dirty="0">
              <a:solidFill>
                <a:srgbClr val="000000"/>
              </a:solidFill>
              <a:latin typeface="Times New Roman" pitchFamily="18" charset="0"/>
              <a:ea typeface="Times New Roman" pitchFamily="18" charset="0"/>
              <a:cs typeface="Arial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221" name="TextBox 10"/>
          <p:cNvSpPr txBox="1">
            <a:spLocks noChangeArrowheads="1"/>
          </p:cNvSpPr>
          <p:nvPr/>
        </p:nvSpPr>
        <p:spPr bwMode="auto">
          <a:xfrm>
            <a:off x="8858250" y="6500813"/>
            <a:ext cx="285750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ru-RU" altLang="ru-RU" sz="1500">
              <a:latin typeface="Calibri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13501" y="244264"/>
            <a:ext cx="8723086" cy="461665"/>
          </a:xfrm>
          <a:prstGeom prst="rect">
            <a:avLst/>
          </a:prstGeom>
          <a:solidFill>
            <a:srgbClr val="FFFF99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eaLnBrk="0" hangingPunct="0">
              <a:defRPr/>
            </a:pPr>
            <a:r>
              <a:rPr lang="ru-RU" sz="2400" b="1" dirty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Arial" charset="0"/>
              </a:rPr>
              <a:t>РАЗДЕЛ ТРУДОВОГО ДОГОВОРА -   ОПЛАТА ТРУДА</a:t>
            </a:r>
            <a:endParaRPr lang="ru-RU" sz="2400" dirty="0">
              <a:solidFill>
                <a:schemeClr val="tx1"/>
              </a:solidFill>
              <a:latin typeface="Times New Roman" pitchFamily="18" charset="0"/>
              <a:ea typeface="Times New Roman" pitchFamily="18" charset="0"/>
              <a:cs typeface="Arial" charset="0"/>
            </a:endParaRPr>
          </a:p>
        </p:txBody>
      </p:sp>
      <p:sp>
        <p:nvSpPr>
          <p:cNvPr id="9225" name="Rectangle 1"/>
          <p:cNvSpPr>
            <a:spLocks noChangeArrowheads="1"/>
          </p:cNvSpPr>
          <p:nvPr/>
        </p:nvSpPr>
        <p:spPr bwMode="auto">
          <a:xfrm>
            <a:off x="549275" y="1073150"/>
            <a:ext cx="800735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0" hangingPunct="0"/>
            <a:r>
              <a:rPr lang="ru-RU" altLang="ru-RU" sz="2400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в) работнику производятся выплаты стимулирующего характера:</a:t>
            </a:r>
          </a:p>
        </p:txBody>
      </p:sp>
      <p:graphicFrame>
        <p:nvGraphicFramePr>
          <p:cNvPr id="18" name="Таблица 17"/>
          <p:cNvGraphicFramePr>
            <a:graphicFrameLocks noGrp="1"/>
          </p:cNvGraphicFramePr>
          <p:nvPr/>
        </p:nvGraphicFramePr>
        <p:xfrm>
          <a:off x="485775" y="1952625"/>
          <a:ext cx="8512175" cy="1725626"/>
        </p:xfrm>
        <a:graphic>
          <a:graphicData uri="http://schemas.openxmlformats.org/drawingml/2006/table">
            <a:tbl>
              <a:tblPr/>
              <a:tblGrid>
                <a:gridCol w="1817585"/>
                <a:gridCol w="1411169"/>
                <a:gridCol w="2257871"/>
                <a:gridCol w="1862744"/>
                <a:gridCol w="1162806"/>
              </a:tblGrid>
              <a:tr h="146121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Наименование выплаты 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4" marB="952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Условия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получения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выплаты 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4" marB="952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Показатели и критерии оценки эффективности деятельности 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4" marB="952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Периодичность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выплаты 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4" marB="952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Размер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выплаты 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4" marB="952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439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   </a:t>
                      </a:r>
                    </a:p>
                  </a:txBody>
                  <a:tcPr marL="9525" marR="9525" marT="9524" marB="952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   </a:t>
                      </a:r>
                    </a:p>
                  </a:txBody>
                  <a:tcPr marL="9525" marR="9525" marT="9524" marB="952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   </a:t>
                      </a:r>
                    </a:p>
                  </a:txBody>
                  <a:tcPr marL="9525" marR="9525" marT="9524" marB="952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   </a:t>
                      </a:r>
                    </a:p>
                  </a:txBody>
                  <a:tcPr marL="9525" marR="9525" marT="9524" marB="952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   </a:t>
                      </a:r>
                    </a:p>
                  </a:txBody>
                  <a:tcPr marL="9525" marR="9525" marT="9524" marB="952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246" name="Rectangle 1"/>
          <p:cNvSpPr>
            <a:spLocks noChangeArrowheads="1"/>
          </p:cNvSpPr>
          <p:nvPr/>
        </p:nvSpPr>
        <p:spPr bwMode="auto">
          <a:xfrm>
            <a:off x="542925" y="3849688"/>
            <a:ext cx="8442325" cy="2554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just" eaLnBrk="0" hangingPunct="0"/>
            <a:r>
              <a:rPr lang="ru-RU" altLang="ru-RU" sz="2000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14. Выплата заработной платы работнику производится в сроки и порядке, которые установлены трудовым договором, коллективным договором и правилами внутреннего трудового распорядка.</a:t>
            </a:r>
          </a:p>
          <a:p>
            <a:pPr algn="just" eaLnBrk="0" hangingPunct="0"/>
            <a:endParaRPr lang="ru-RU" altLang="ru-RU" sz="2000" b="1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eaLnBrk="0" hangingPunct="0"/>
            <a:r>
              <a:rPr lang="ru-RU" altLang="ru-RU" sz="2000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15. На работника распространяются льготы, гарантии и компенсации, установленные законодательством РФ, нормативными правовыми актами субъектов РФ, коллективным договором и локальными нормативными актами.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071813" y="0"/>
            <a:ext cx="6072187" cy="6858000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0" y="0"/>
            <a:ext cx="3214688" cy="68580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217488" y="1103313"/>
            <a:ext cx="8751887" cy="5522912"/>
          </a:xfrm>
          <a:prstGeom prst="roundRect">
            <a:avLst>
              <a:gd name="adj" fmla="val 9653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ru-RU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45" name="TextBox 10"/>
          <p:cNvSpPr txBox="1">
            <a:spLocks noChangeArrowheads="1"/>
          </p:cNvSpPr>
          <p:nvPr/>
        </p:nvSpPr>
        <p:spPr bwMode="auto">
          <a:xfrm>
            <a:off x="8858250" y="6500813"/>
            <a:ext cx="285750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ru-RU" altLang="ru-RU" sz="1500">
              <a:latin typeface="Calibri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03200" y="188686"/>
            <a:ext cx="8723086" cy="461665"/>
          </a:xfrm>
          <a:prstGeom prst="rect">
            <a:avLst/>
          </a:prstGeom>
          <a:solidFill>
            <a:srgbClr val="FFFF99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ru-RU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Рекомендуемый перечень стимулирующих выплат</a:t>
            </a:r>
            <a:r>
              <a:rPr lang="en-US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п.11</a:t>
            </a:r>
            <a:r>
              <a:rPr lang="en-US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ru-RU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3" name="Group 47"/>
          <p:cNvGraphicFramePr>
            <a:graphicFrameLocks noGrp="1"/>
          </p:cNvGraphicFramePr>
          <p:nvPr/>
        </p:nvGraphicFramePr>
        <p:xfrm>
          <a:off x="271463" y="712788"/>
          <a:ext cx="8693150" cy="5780086"/>
        </p:xfrm>
        <a:graphic>
          <a:graphicData uri="http://schemas.openxmlformats.org/drawingml/2006/table">
            <a:tbl>
              <a:tblPr/>
              <a:tblGrid>
                <a:gridCol w="3240174"/>
                <a:gridCol w="5452976"/>
              </a:tblGrid>
              <a:tr h="1710485">
                <a:tc>
                  <a:txBody>
                    <a:bodyPr/>
                    <a:lstStyle/>
                    <a:p>
                      <a:r>
                        <a:rPr lang="ru-RU" sz="2000" b="1" kern="120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а) </a:t>
                      </a:r>
                      <a:r>
                        <a:rPr lang="ru-RU" sz="2400" b="1" kern="120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выплаты за интенсивность и высокие результаты работы:</a:t>
                      </a:r>
                      <a:endParaRPr lang="ru-RU" sz="2400" b="1" kern="1200" dirty="0">
                        <a:solidFill>
                          <a:srgbClr val="C0000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7" marR="91447" marT="45726" marB="4572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kern="120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</a:t>
                      </a:r>
                      <a:r>
                        <a:rPr lang="ru-RU" sz="2100" b="1" kern="120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надбавка за интенсивность труда;</a:t>
                      </a:r>
                    </a:p>
                    <a:p>
                      <a:r>
                        <a:rPr lang="ru-RU" sz="2100" b="1" kern="120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-премия за высокие результаты работы; </a:t>
                      </a:r>
                    </a:p>
                    <a:p>
                      <a:r>
                        <a:rPr lang="ru-RU" sz="2100" b="1" kern="120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-премия за выполнение особо важных и ответственных работ;</a:t>
                      </a:r>
                      <a:endParaRPr lang="ru-RU" sz="2100" b="1" kern="1200" dirty="0">
                        <a:solidFill>
                          <a:srgbClr val="C0000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7" marR="91447" marT="45726" marB="4572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1691857">
                <a:tc>
                  <a:txBody>
                    <a:bodyPr/>
                    <a:lstStyle/>
                    <a:p>
                      <a:r>
                        <a:rPr lang="ru-RU" sz="2000" b="1" kern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б) </a:t>
                      </a:r>
                      <a:r>
                        <a:rPr lang="ru-RU" sz="2400" b="1" kern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выплаты за качество выполняемых работ:</a:t>
                      </a:r>
                      <a:endParaRPr lang="ru-RU" sz="2400" b="1" kern="1200" dirty="0">
                        <a:solidFill>
                          <a:srgbClr val="00206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7" marR="91447" marT="45726" marB="4572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100" b="1" kern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-надбавка за наличие квалификационной категории;</a:t>
                      </a:r>
                    </a:p>
                    <a:p>
                      <a:r>
                        <a:rPr lang="ru-RU" sz="2100" b="1" kern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-премия за образцовое выполнение государственного (муниципального) задания; </a:t>
                      </a:r>
                      <a:endParaRPr lang="ru-RU" sz="2100" b="1" kern="1200" dirty="0">
                        <a:solidFill>
                          <a:srgbClr val="00206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7" marR="91447" marT="45726" marB="4572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B9B8"/>
                    </a:solidFill>
                  </a:tcPr>
                </a:tc>
              </a:tr>
              <a:tr h="1188872">
                <a:tc>
                  <a:txBody>
                    <a:bodyPr/>
                    <a:lstStyle/>
                    <a:p>
                      <a:r>
                        <a:rPr lang="ru-RU" sz="2000" b="1" kern="120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</a:t>
                      </a:r>
                      <a:r>
                        <a:rPr lang="ru-RU" sz="2400" b="1" kern="120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) выплаты за стаж непрерывной работы, выслугу лет:</a:t>
                      </a:r>
                      <a:endParaRPr lang="ru-RU" sz="2400" b="1" kern="1200" dirty="0">
                        <a:solidFill>
                          <a:srgbClr val="C0000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7" marR="91447" marT="45726" marB="4572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100" b="1" kern="120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-надбавка за выслугу лет; </a:t>
                      </a:r>
                    </a:p>
                    <a:p>
                      <a:r>
                        <a:rPr lang="ru-RU" sz="2100" b="1" kern="120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-надбавка за стаж непрерывной работы;</a:t>
                      </a:r>
                      <a:endParaRPr lang="ru-RU" sz="2100" b="1" kern="1200" dirty="0">
                        <a:solidFill>
                          <a:srgbClr val="C0000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7" marR="91447" marT="45726" marB="4572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1188872">
                <a:tc>
                  <a:txBody>
                    <a:bodyPr/>
                    <a:lstStyle/>
                    <a:p>
                      <a:r>
                        <a:rPr lang="ru-RU" sz="2000" b="1" kern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г</a:t>
                      </a:r>
                      <a:r>
                        <a:rPr lang="ru-RU" sz="2400" b="1" kern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) премиальные выплаты по итогам работы:</a:t>
                      </a:r>
                      <a:endParaRPr lang="ru-RU" sz="2400" b="1" kern="1200" dirty="0">
                        <a:solidFill>
                          <a:srgbClr val="00206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7" marR="91447" marT="45726" marB="4572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100" b="1" kern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-премия по итогам работы за месяц; </a:t>
                      </a:r>
                    </a:p>
                    <a:p>
                      <a:r>
                        <a:rPr lang="ru-RU" sz="2100" b="1" kern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-премия по итогам работы за квартал;</a:t>
                      </a:r>
                    </a:p>
                    <a:p>
                      <a:r>
                        <a:rPr lang="ru-RU" sz="2100" b="1" kern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-премия по итогам работы за год;</a:t>
                      </a:r>
                      <a:endParaRPr lang="ru-RU" sz="2100" b="1" kern="1200" dirty="0">
                        <a:solidFill>
                          <a:srgbClr val="00206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7" marR="91447" marT="45726" marB="4572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B9B8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0678AF802EF95149BF187C17EB9DFB19" ma:contentTypeVersion="49" ma:contentTypeDescription="Создание документа." ma:contentTypeScope="" ma:versionID="f20300756c087c21b38d7977df1003c8">
  <xsd:schema xmlns:xsd="http://www.w3.org/2001/XMLSchema" xmlns:xs="http://www.w3.org/2001/XMLSchema" xmlns:p="http://schemas.microsoft.com/office/2006/metadata/properties" xmlns:ns2="4a252ca3-5a62-4c1c-90a6-29f4710e47f8" targetNamespace="http://schemas.microsoft.com/office/2006/metadata/properties" ma:root="true" ma:fieldsID="5c4f13c40a96413ccefc1a56f91fbc1e" ns2:_="">
    <xsd:import namespace="4a252ca3-5a62-4c1c-90a6-29f4710e47f8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a252ca3-5a62-4c1c-90a6-29f4710e47f8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9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pe:Receivers xmlns:spe="http://schemas.microsoft.com/sharepoint/events"/>
</file>

<file path=customXml/item3.xml><?xml version="1.0" encoding="utf-8"?>
<p:properties xmlns:p="http://schemas.microsoft.com/office/2006/metadata/properties" xmlns:xsi="http://www.w3.org/2001/XMLSchema-instance">
  <documentManagement>
    <_dlc_DocId xmlns="4a252ca3-5a62-4c1c-90a6-29f4710e47f8">AWJJH2MPE6E2-432187328-12</_dlc_DocId>
    <_dlc_DocIdUrl xmlns="4a252ca3-5a62-4c1c-90a6-29f4710e47f8">
      <Url>http://xn--44-6kcadhwnl3cfdx.xn--p1ai/Sharya/shool_7/_layouts/15/DocIdRedir.aspx?ID=AWJJH2MPE6E2-432187328-12</Url>
      <Description>AWJJH2MPE6E2-432187328-12</Description>
    </_dlc_DocIdUrl>
  </documentManagement>
</p:properties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FD2F33C-5D7E-45F0-B2F7-50B3F0A1522C}"/>
</file>

<file path=customXml/itemProps2.xml><?xml version="1.0" encoding="utf-8"?>
<ds:datastoreItem xmlns:ds="http://schemas.openxmlformats.org/officeDocument/2006/customXml" ds:itemID="{8BEC0C6A-CC23-4917-97B0-AD7A89F19F2B}"/>
</file>

<file path=customXml/itemProps3.xml><?xml version="1.0" encoding="utf-8"?>
<ds:datastoreItem xmlns:ds="http://schemas.openxmlformats.org/officeDocument/2006/customXml" ds:itemID="{2C3B2505-4853-40BA-8535-A356A6BECA91}"/>
</file>

<file path=customXml/itemProps4.xml><?xml version="1.0" encoding="utf-8"?>
<ds:datastoreItem xmlns:ds="http://schemas.openxmlformats.org/officeDocument/2006/customXml" ds:itemID="{2E2D53D6-4700-4196-B62E-01F51AE5DDD7}"/>
</file>

<file path=docProps/app.xml><?xml version="1.0" encoding="utf-8"?>
<Properties xmlns="http://schemas.openxmlformats.org/officeDocument/2006/extended-properties" xmlns:vt="http://schemas.openxmlformats.org/officeDocument/2006/docPropsVTypes">
  <TotalTime>9287</TotalTime>
  <Words>978</Words>
  <Application>Microsoft Office PowerPoint</Application>
  <PresentationFormat>Экран (4:3)</PresentationFormat>
  <Paragraphs>216</Paragraphs>
  <Slides>15</Slides>
  <Notes>14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21" baseType="lpstr">
      <vt:lpstr>Arial</vt:lpstr>
      <vt:lpstr>Calibri</vt:lpstr>
      <vt:lpstr>Times New Roman</vt:lpstr>
      <vt:lpstr>Wingdings</vt:lpstr>
      <vt:lpstr>Segoe UI Symbol</vt:lpstr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Лёвкина</dc:creator>
  <cp:lastModifiedBy>Кобец Андрей Владимирович</cp:lastModifiedBy>
  <cp:revision>1780</cp:revision>
  <dcterms:created xsi:type="dcterms:W3CDTF">2009-03-11T04:44:06Z</dcterms:created>
  <dcterms:modified xsi:type="dcterms:W3CDTF">2014-01-03T09:25:37Z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0x0101000678AF802EF95149BF187C17EB9DFB19</vt:lpwstr>
  </property>
  <property fmtid="{D5CDD505-2E9C-101B-9397-08002B2CF9AE}" pid="3" name="_dlc_DocIdItemGuid">
    <vt:lpwstr>f309c3d2-e3b5-48bd-ab47-605146c40677</vt:lpwstr>
  </property>
</Properties>
</file>