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9" r:id="rId2"/>
    <p:sldId id="270" r:id="rId3"/>
    <p:sldId id="290" r:id="rId4"/>
    <p:sldId id="288" r:id="rId5"/>
    <p:sldId id="292" r:id="rId6"/>
    <p:sldId id="291" r:id="rId7"/>
    <p:sldId id="293" r:id="rId8"/>
    <p:sldId id="294" r:id="rId9"/>
    <p:sldId id="296" r:id="rId10"/>
    <p:sldId id="29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74889-CD64-4E1E-A4C1-EC14F2325CCE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E1651-647A-4EA8-9087-070555CE57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74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5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06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827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531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0039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36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86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03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44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1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7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27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9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32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3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90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ТЕХНОЛОГИЯ ПРОБЛЕМНОГО ОБУЧЕНИЯ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как эффективный инструмент повышения познавательной активности учащихся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3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188640"/>
            <a:ext cx="4320480" cy="603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Фридрих Великий, король Пруссии, очень хотел, чтобы немцы стали есть картофель. Он понимал, если есть два источника углеводов — зерно и картофель — то цена на хлеб будет более устойчивой. И риск голода намного снижается, потому что у вас два продукта для пропитания, а не один. Но проблема была в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том,что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картошка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выглядит не очень. Более того, в XVIII веке пруссы вообще употребляли очень мало овощей. В-общем, он попробовал внедрить картофель в принудительном порядке. На что прусские крестьяне ответили: «Мы и собак не можем заставить есть эту гадость. Она отвратительна и никуда не годится». Архивы сохранили упоминания о казнях за отказ выращивать картофель.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он попробовал применить план Б.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Что это мог быть за план?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0" t="-155" r="6445" b="155"/>
          <a:stretch/>
        </p:blipFill>
        <p:spPr>
          <a:xfrm>
            <a:off x="467544" y="207005"/>
            <a:ext cx="4248472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5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6089"/>
            <a:ext cx="9144000" cy="25717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5517232"/>
            <a:ext cx="3168203" cy="528839"/>
          </a:xfrm>
          <a:prstGeom prst="rect">
            <a:avLst/>
          </a:prstGeom>
          <a:solidFill>
            <a:srgbClr val="2524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437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88640"/>
            <a:ext cx="74091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Обязательные условия развития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учебно-познавательной активности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636912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400" b="1" dirty="0" smtClean="0"/>
              <a:t>положительные эмоции </a:t>
            </a:r>
            <a:r>
              <a:rPr lang="ru-RU" sz="2400" b="1" dirty="0"/>
              <a:t>по отношению к </a:t>
            </a:r>
            <a:r>
              <a:rPr lang="ru-RU" sz="2400" b="1" dirty="0" smtClean="0"/>
              <a:t>деятельности.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2</a:t>
            </a:r>
            <a:r>
              <a:rPr lang="ru-RU" sz="2400" b="1" dirty="0"/>
              <a:t>) наличием познавательной стороны этой </a:t>
            </a:r>
            <a:r>
              <a:rPr lang="ru-RU" sz="2400" b="1" dirty="0" smtClean="0"/>
              <a:t>эмоции. </a:t>
            </a:r>
          </a:p>
          <a:p>
            <a:endParaRPr lang="ru-RU" sz="2400" dirty="0" smtClean="0"/>
          </a:p>
          <a:p>
            <a:r>
              <a:rPr lang="ru-RU" sz="2400" b="1" dirty="0" smtClean="0"/>
              <a:t>3</a:t>
            </a:r>
            <a:r>
              <a:rPr lang="ru-RU" sz="2400" b="1" dirty="0"/>
              <a:t>) наличием непосредственного мотива, идущего от самой деятельности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665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0648"/>
            <a:ext cx="6984776" cy="1136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6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урока проблемного обучения</a:t>
            </a:r>
            <a:endParaRPr lang="ru-RU" sz="3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3928" y="2114851"/>
            <a:ext cx="132440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Блоки </a:t>
            </a:r>
          </a:p>
          <a:p>
            <a:pPr algn="ctr"/>
            <a:r>
              <a:rPr lang="ru-RU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урока</a:t>
            </a:r>
            <a:endParaRPr lang="ru-RU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39552" y="2018555"/>
            <a:ext cx="3096344" cy="10504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проблемное введение нового материала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508105" y="2001534"/>
            <a:ext cx="3124926" cy="1067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воспроизведение субъективно новых знаний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251520" y="3520430"/>
            <a:ext cx="1872208" cy="988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постановка учебной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2226307" y="3520430"/>
            <a:ext cx="2057661" cy="988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решения этой проблемы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5108330" y="3520430"/>
            <a:ext cx="1767926" cy="988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выражение нового знания в новой форме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7112074" y="3520430"/>
            <a:ext cx="1636390" cy="988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продукта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1187624" y="3118457"/>
            <a:ext cx="216024" cy="3600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187624" y="3114673"/>
            <a:ext cx="216024" cy="3600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992293" y="3114673"/>
            <a:ext cx="216024" cy="3600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915816" y="3114673"/>
            <a:ext cx="144016" cy="3600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783433" y="3114673"/>
            <a:ext cx="144016" cy="360042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108330" y="2397025"/>
            <a:ext cx="331784" cy="12336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3664152" y="2381194"/>
            <a:ext cx="334434" cy="21071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9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60925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</a:rPr>
              <a:t>Постановка проблемы или создание проблемной ситуации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2479" y="1291747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  <a:ea typeface="Calibri" panose="020F0502020204030204" pitchFamily="34" charset="0"/>
              </a:rPr>
              <a:t>Задачи на анализ теоретических положений</a:t>
            </a:r>
            <a:r>
              <a:rPr lang="ru-RU" sz="2000" dirty="0" smtClean="0">
                <a:latin typeface="+mj-lt"/>
                <a:ea typeface="Calibri" panose="020F0502020204030204" pitchFamily="34" charset="0"/>
              </a:rPr>
              <a:t>,</a:t>
            </a:r>
            <a:r>
              <a:rPr lang="ru-RU" sz="2000" dirty="0">
                <a:latin typeface="+mj-lt"/>
              </a:rPr>
              <a:t> высказанных разными людьми по поводу одного события.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34534" y="2242889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Задачи на противоположные высказывания одного человека</a:t>
            </a:r>
            <a:endParaRPr lang="ru-RU" sz="20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5315" y="3188265"/>
            <a:ext cx="77760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Факты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, идеи, вызывающие удивление, кажущиеся парадоксальными, поражающие своей неожиданностью</a:t>
            </a:r>
            <a:endParaRPr lang="ru-RU" sz="20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1464" y="4077072"/>
            <a:ext cx="77768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  <a:ea typeface="Times New Roman" panose="02020603050405020304" pitchFamily="18" charset="0"/>
              </a:rPr>
              <a:t>Ситуация неопределенности возникает в случаях, когда проблемное задание содержит недостаточное количество данных для его решения. </a:t>
            </a:r>
            <a:endParaRPr lang="ru-RU" sz="2000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8211" y="5259937"/>
            <a:ext cx="7889505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 предположения основана на возможности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выдвинуть собственную </a:t>
            </a:r>
            <a:r>
              <a:rPr lang="ru-RU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версию о причинах, характере, последствиях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исторических событий</a:t>
            </a:r>
            <a:r>
              <a:rPr lang="ru-RU" sz="2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2552594" y="268839"/>
            <a:ext cx="3600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ЗАДАЧИ</a:t>
            </a:r>
            <a:endParaRPr lang="ru-RU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6" name="Прямая со стрелкой 25"/>
          <p:cNvCxnSpPr>
            <a:endCxn id="50" idx="0"/>
          </p:cNvCxnSpPr>
          <p:nvPr/>
        </p:nvCxnSpPr>
        <p:spPr>
          <a:xfrm flipH="1">
            <a:off x="2898557" y="1133455"/>
            <a:ext cx="521315" cy="49534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556976" y="1117996"/>
            <a:ext cx="743216" cy="53940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1641642" y="1628800"/>
            <a:ext cx="25138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ЗАКРЫТЫЕ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724128" y="1657400"/>
            <a:ext cx="25026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ОТКРЫТЫЕ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12667" y="2556833"/>
            <a:ext cx="37401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</a:t>
            </a:r>
            <a:r>
              <a:rPr lang="ru-RU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еткое условие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698575" y="2532154"/>
            <a:ext cx="44486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</a:t>
            </a:r>
            <a:r>
              <a:rPr lang="ru-RU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азмытые условия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75277" y="3531940"/>
            <a:ext cx="46490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</a:t>
            </a:r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лгоритм решения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370518" y="3573570"/>
            <a:ext cx="34099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</a:t>
            </a:r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ути решения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502989" y="4486056"/>
            <a:ext cx="23936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решение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314413" y="4453509"/>
            <a:ext cx="35221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</a:t>
            </a:r>
            <a:r>
              <a:rPr lang="ru-RU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абор ответов</a:t>
            </a:r>
            <a:endParaRPr lang="ru-RU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2771800" y="2233438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075472" y="2233438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759369" y="3178485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7075472" y="3178485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2771800" y="4175278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6804248" y="4155649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732240" y="3178485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6372200" y="3207848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7380312" y="3178485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7668344" y="3178485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5868144" y="4175278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6351711" y="4155649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7236296" y="4155649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7647121" y="4155649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8028384" y="4155649"/>
            <a:ext cx="0" cy="4745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3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136" y="0"/>
            <a:ext cx="7776864" cy="1108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dirty="0">
                <a:solidFill>
                  <a:srgbClr val="C00000"/>
                </a:solidFill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 учит решать закрытые задачи. </a:t>
            </a:r>
            <a:endParaRPr lang="ru-RU" sz="2800" dirty="0" smtClean="0">
              <a:solidFill>
                <a:srgbClr val="C00000"/>
              </a:solidFill>
              <a:latin typeface="Constantia" panose="020306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dirty="0" smtClean="0">
                <a:solidFill>
                  <a:srgbClr val="C00000"/>
                </a:solidFill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Жизнь </a:t>
            </a:r>
            <a:r>
              <a:rPr lang="ru-RU" sz="2800" dirty="0">
                <a:solidFill>
                  <a:srgbClr val="C00000"/>
                </a:solidFill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требует решения открытых задач.</a:t>
            </a:r>
            <a:endParaRPr lang="ru-RU" sz="2800" dirty="0">
              <a:solidFill>
                <a:srgbClr val="C00000"/>
              </a:solidFill>
              <a:effectLst/>
              <a:latin typeface="Constantia" panose="020306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332" y="1628800"/>
            <a:ext cx="6876256" cy="479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1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92696"/>
            <a:ext cx="7488832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i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 исторической открытой задачи: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Альпийского похода Суворова Павел решил выбить специальную медаль, на которой бы отражалось  и  участие австрийцев, которые лишь мешали общему делу. Нередко они забывали о своих обязательствах. В частности, в период Альпийского похода они оставили армию Суворова без какой-либо поддержки. Павел посоветовался с Суворовым, как, по его мнению, она должна выглядеть. Возникло противоречие: медали должны быть одинаковыми, но в то же время нужно было «уколоть» австрийцев. Он предложил на одной стороне выбить герб российский, а на другой — герб австрийский, а также сделать надписи с той и другой стороны? На российской стороне монеты Суворов приказал выбить надпись: «С нами Бог!» Что в этом случае было выбито на австрийской стороне?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56346" y="4653136"/>
            <a:ext cx="46714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Ответ: «Бог с нами»</a:t>
            </a:r>
            <a:endParaRPr lang="ru-RU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02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-1896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 время В</a:t>
            </a:r>
            <a:r>
              <a:rPr lang="ru-RU" sz="24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торой </a:t>
            </a:r>
            <a:r>
              <a:rPr lang="ru-RU" sz="2400" b="1" kern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мировой войны и у Германии, и у Великобритании существовали планы применения </a:t>
            </a:r>
            <a:r>
              <a:rPr lang="ru-RU" sz="2400" b="1" kern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отношении друг друга "бумажного оружия». Этот план мог нанести существенный ущерб экономикам этих государств. В чем суть этого плана?</a:t>
            </a: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136" y="2274598"/>
            <a:ext cx="7236296" cy="452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712968" cy="653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111DFB7D9BBCC46873AD81E49E28D72" ma:contentTypeVersion="49" ma:contentTypeDescription="Создание документа." ma:contentTypeScope="" ma:versionID="6b2bcc31a5b9d4267f7787420b95e61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AWJJH2MPE6E2-1395624809-435</_dlc_DocId>
    <_dlc_DocIdUrl xmlns="4a252ca3-5a62-4c1c-90a6-29f4710e47f8">
      <Url>http://edu-sps.koiro.local/Sharya/shool4/441/учитель%20истории%20Соколова%20ТА/_layouts/15/DocIdRedir.aspx?ID=AWJJH2MPE6E2-1395624809-435</Url>
      <Description>AWJJH2MPE6E2-1395624809-435</Description>
    </_dlc_DocIdUrl>
  </documentManagement>
</p:properties>
</file>

<file path=customXml/itemProps1.xml><?xml version="1.0" encoding="utf-8"?>
<ds:datastoreItem xmlns:ds="http://schemas.openxmlformats.org/officeDocument/2006/customXml" ds:itemID="{23D856DC-07C8-41CC-8646-E28B451CEE7A}"/>
</file>

<file path=customXml/itemProps2.xml><?xml version="1.0" encoding="utf-8"?>
<ds:datastoreItem xmlns:ds="http://schemas.openxmlformats.org/officeDocument/2006/customXml" ds:itemID="{CA62E2BC-DE6B-418C-B408-18E5C5ABDF31}"/>
</file>

<file path=customXml/itemProps3.xml><?xml version="1.0" encoding="utf-8"?>
<ds:datastoreItem xmlns:ds="http://schemas.openxmlformats.org/officeDocument/2006/customXml" ds:itemID="{382735B1-E8C0-443D-AE99-5A646B511F67}"/>
</file>

<file path=customXml/itemProps4.xml><?xml version="1.0" encoding="utf-8"?>
<ds:datastoreItem xmlns:ds="http://schemas.openxmlformats.org/officeDocument/2006/customXml" ds:itemID="{CBB976D5-92D3-4699-8A6D-9842F775F95F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295</TotalTime>
  <Words>361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Constantia</vt:lpstr>
      <vt:lpstr>Times New Roman</vt:lpstr>
      <vt:lpstr>Wingdings 3</vt:lpstr>
      <vt:lpstr>Легкий дым</vt:lpstr>
      <vt:lpstr>ТЕХНОЛОГИЯ ПРОБЛЕМНОГО ОБУЧЕНИЯ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27</cp:revision>
  <dcterms:created xsi:type="dcterms:W3CDTF">2019-01-22T15:48:06Z</dcterms:created>
  <dcterms:modified xsi:type="dcterms:W3CDTF">2019-10-15T17:11:15Z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0x0101002111DFB7D9BBCC46873AD81E49E28D72</vt:lpwstr>
  </property>
  <property fmtid="{D5CDD505-2E9C-101B-9397-08002B2CF9AE}" pid="3" name="_dlc_DocIdItemGuid">
    <vt:lpwstr>f6658fdb-951b-4bff-8272-e6a1edf0763f</vt:lpwstr>
  </property>
</Properties>
</file>