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8" r:id="rId4"/>
    <p:sldId id="289" r:id="rId5"/>
    <p:sldId id="291" r:id="rId6"/>
    <p:sldId id="290" r:id="rId7"/>
    <p:sldId id="302" r:id="rId8"/>
    <p:sldId id="292" r:id="rId9"/>
    <p:sldId id="304" r:id="rId10"/>
    <p:sldId id="293" r:id="rId11"/>
    <p:sldId id="294" r:id="rId12"/>
    <p:sldId id="287" r:id="rId13"/>
    <p:sldId id="306" r:id="rId14"/>
    <p:sldId id="295" r:id="rId15"/>
    <p:sldId id="296" r:id="rId16"/>
    <p:sldId id="297" r:id="rId17"/>
    <p:sldId id="299" r:id="rId18"/>
    <p:sldId id="303" r:id="rId19"/>
    <p:sldId id="300" r:id="rId20"/>
    <p:sldId id="298" r:id="rId21"/>
    <p:sldId id="305" r:id="rId22"/>
    <p:sldId id="286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5274" autoAdjust="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946035-5752-47FF-83C2-525ED257F670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6536C-9E4A-49E6-A81E-57E50B618651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34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84365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895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4987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951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806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6770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621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962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5259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725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8768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162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3857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998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980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838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386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9523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538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990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213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83383-B6BF-4DF5-9321-A615BB9B05FF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F9EF3-0218-43C3-84EC-451520FC5451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D61BD-9181-4528-B8C9-C7A912D57609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D74D49-0525-4F0C-BC4E-7E5E1470E019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FC7D64-8F41-416B-B956-8E45D6FC9E68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45466-FD56-4ABE-ADC3-9669DF5517A4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54661-BEC5-480E-9436-5687E48DC71C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41C67-035C-4CBB-98FC-8F15799E3174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97672-3BEE-47A7-98BD-BEA4B0C653AC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CEABE-CAAA-427A-B50D-20C50B1B8A02}" type="datetime1">
              <a:rPr lang="ru-RU" smtClean="0"/>
              <a:t>18.09.2022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 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0C3865C-54F8-42FC-910E-97C2D6F6567A}" type="datetime1">
              <a:rPr lang="ru-RU" noProof="0" smtClean="0"/>
              <a:t>18.09.2022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1047" y="2035814"/>
            <a:ext cx="9360418" cy="1385962"/>
          </a:xfrm>
        </p:spPr>
        <p:txBody>
          <a:bodyPr rtlCol="0">
            <a:normAutofit/>
          </a:bodyPr>
          <a:lstStyle/>
          <a:p>
            <a:pPr rtl="0"/>
            <a:r>
              <a:rPr lang="ru-RU" sz="3000" b="1" dirty="0"/>
              <a:t>Всероссийский конкурс педагогов и детей </a:t>
            </a:r>
            <a:br>
              <a:rPr lang="ru-RU" sz="3000" b="1" dirty="0"/>
            </a:br>
            <a:r>
              <a:rPr lang="ru-RU" sz="3000" b="1" dirty="0"/>
              <a:t>общеобразовательных организаций </a:t>
            </a:r>
            <a:br>
              <a:rPr lang="ru-RU" sz="3000" b="1" dirty="0"/>
            </a:br>
            <a:r>
              <a:rPr lang="ru-RU" sz="3000" b="1" dirty="0"/>
              <a:t>«Друзья надёжные – правила дорожные!»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52121" y="516713"/>
            <a:ext cx="6916336" cy="1771600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ru-RU" b="1" dirty="0"/>
              <a:t>Центр информационных технологий</a:t>
            </a:r>
            <a:br>
              <a:rPr lang="ru-RU" b="1" dirty="0"/>
            </a:br>
            <a:r>
              <a:rPr lang="ru-RU" b="1" dirty="0"/>
              <a:t>и методического обеспечения «Развитие»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D830FE47-2FFD-40B3-AB80-F7EFF028B27D}"/>
              </a:ext>
            </a:extLst>
          </p:cNvPr>
          <p:cNvSpPr txBox="1">
            <a:spLocks/>
          </p:cNvSpPr>
          <p:nvPr/>
        </p:nvSpPr>
        <p:spPr>
          <a:xfrm>
            <a:off x="4698825" y="5287634"/>
            <a:ext cx="5791655" cy="755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48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Москва</a:t>
            </a:r>
          </a:p>
          <a:p>
            <a:r>
              <a:rPr lang="ru-R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1663003"/>
            <a:ext cx="5233516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9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Везет, а не лошадь,</a:t>
            </a:r>
            <a:br>
              <a:rPr lang="ru-RU" sz="3200" b="1" dirty="0"/>
            </a:br>
            <a:r>
              <a:rPr lang="ru-RU" sz="3200" b="1" dirty="0"/>
              <a:t>Сам в калошах,</a:t>
            </a:r>
            <a:br>
              <a:rPr lang="ru-RU" sz="3200" b="1" dirty="0"/>
            </a:br>
            <a:r>
              <a:rPr lang="ru-RU" sz="3200" b="1" dirty="0"/>
              <a:t>На красный взглянет —</a:t>
            </a:r>
            <a:br>
              <a:rPr lang="ru-RU" sz="3200" b="1" dirty="0"/>
            </a:br>
            <a:r>
              <a:rPr lang="ru-RU" sz="3200" b="1" dirty="0"/>
              <a:t>Сразу встанет!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738" y="1288703"/>
            <a:ext cx="5057046" cy="357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2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36" y="1768510"/>
            <a:ext cx="5579033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10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Грозно мчат автомобили,</a:t>
            </a:r>
            <a:br>
              <a:rPr lang="ru-RU" sz="3200" b="1" dirty="0"/>
            </a:br>
            <a:r>
              <a:rPr lang="ru-RU" sz="3200" b="1" dirty="0"/>
              <a:t>Как железная река!</a:t>
            </a:r>
            <a:br>
              <a:rPr lang="ru-RU" sz="3200" b="1" dirty="0"/>
            </a:br>
            <a:r>
              <a:rPr lang="ru-RU" sz="3200" b="1" dirty="0"/>
              <a:t>Чтоб тебя не раздавили,</a:t>
            </a:r>
            <a:br>
              <a:rPr lang="ru-RU" sz="3200" b="1" dirty="0"/>
            </a:br>
            <a:r>
              <a:rPr lang="ru-RU" sz="3200" b="1" dirty="0"/>
              <a:t>Словно хрупкого жучка, –</a:t>
            </a:r>
            <a:br>
              <a:rPr lang="ru-RU" sz="3200" b="1" dirty="0"/>
            </a:br>
            <a:r>
              <a:rPr lang="ru-RU" sz="3200" b="1" dirty="0"/>
              <a:t>Под дорогой, словно грот,</a:t>
            </a:r>
            <a:br>
              <a:rPr lang="ru-RU" sz="3200" b="1" dirty="0"/>
            </a:br>
            <a:r>
              <a:rPr lang="ru-RU" sz="3200" b="1" dirty="0"/>
              <a:t>Есть…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1125" y1="22833" x2="79000" y2="43000"/>
                        <a14:foregroundMark x1="79000" y1="43000" x2="87125" y2="39000"/>
                        <a14:foregroundMark x1="87125" y1="39000" x2="84250" y2="26333"/>
                        <a14:foregroundMark x1="84250" y1="26333" x2="74125" y2="21833"/>
                        <a14:foregroundMark x1="74125" y1="21833" x2="71750" y2="23667"/>
                        <a14:foregroundMark x1="79750" y1="23833" x2="71500" y2="33167"/>
                        <a14:foregroundMark x1="71500" y1="33167" x2="81875" y2="30167"/>
                        <a14:foregroundMark x1="81875" y1="30167" x2="75250" y2="22500"/>
                        <a14:foregroundMark x1="88125" y1="36167" x2="88375" y2="39000"/>
                        <a14:foregroundMark x1="75750" y1="44333" x2="71625" y2="44833"/>
                        <a14:foregroundMark x1="70875" y1="46667" x2="69750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402" y="1557494"/>
            <a:ext cx="7676940" cy="57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80011"/>
            <a:ext cx="6435971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11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Всё водителю расскажет,</a:t>
            </a:r>
            <a:br>
              <a:rPr lang="ru-RU" sz="3200" b="1" dirty="0"/>
            </a:br>
            <a:r>
              <a:rPr lang="ru-RU" sz="3200" b="1" dirty="0"/>
              <a:t>Скорость верную укажет. </a:t>
            </a:r>
            <a:br>
              <a:rPr lang="ru-RU" sz="3200" b="1" dirty="0"/>
            </a:br>
            <a:r>
              <a:rPr lang="ru-RU" sz="3200" b="1" dirty="0"/>
              <a:t>У дороги, как маяк, </a:t>
            </a:r>
            <a:br>
              <a:rPr lang="ru-RU" sz="3200" b="1" dirty="0"/>
            </a:br>
            <a:r>
              <a:rPr lang="ru-RU" sz="3200" b="1" dirty="0"/>
              <a:t>Добрый друг — …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FA53B-FF5E-4DCB-8E0B-B2B91EEC6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9029" l="5000" r="95222">
                        <a14:foregroundMark x1="32889" y1="50000" x2="32889" y2="50000"/>
                        <a14:foregroundMark x1="48444" y1="52791" x2="48444" y2="52791"/>
                        <a14:foregroundMark x1="51333" y1="43811" x2="46778" y2="53277"/>
                        <a14:foregroundMark x1="46778" y1="53277" x2="55222" y2="55097"/>
                        <a14:foregroundMark x1="58111" y1="59830" x2="59444" y2="51214"/>
                        <a14:foregroundMark x1="59444" y1="51214" x2="58111" y2="50971"/>
                        <a14:foregroundMark x1="61000" y1="60316" x2="59667" y2="59345"/>
                        <a14:foregroundMark x1="52333" y1="63835" x2="57667" y2="63835"/>
                        <a14:foregroundMark x1="53222" y1="68568" x2="54000" y2="74029"/>
                        <a14:foregroundMark x1="44778" y1="78519" x2="45111" y2="90777"/>
                        <a14:foregroundMark x1="15333" y1="57646" x2="18333" y2="69539"/>
                        <a14:foregroundMark x1="26111" y1="52670" x2="26778" y2="58495"/>
                        <a14:foregroundMark x1="5000" y1="87379" x2="5444" y2="90534"/>
                        <a14:foregroundMark x1="5444" y1="98422" x2="84778" y2="99393"/>
                        <a14:foregroundMark x1="84778" y1="99393" x2="94333" y2="99029"/>
                        <a14:foregroundMark x1="94333" y1="99029" x2="95222" y2="99029"/>
                        <a14:foregroundMark x1="82222" y1="24636" x2="83667" y2="22573"/>
                        <a14:foregroundMark x1="82556" y1="60194" x2="91222" y2="65655"/>
                        <a14:foregroundMark x1="91222" y1="65655" x2="85000" y2="55097"/>
                        <a14:foregroundMark x1="85000" y1="55097" x2="79111" y2="56311"/>
                        <a14:foregroundMark x1="92111" y1="55825" x2="84333" y2="66262"/>
                        <a14:foregroundMark x1="84333" y1="66262" x2="87000" y2="60316"/>
                        <a14:foregroundMark x1="92667" y1="61044" x2="93778" y2="63956"/>
                        <a14:foregroundMark x1="81333" y1="62379" x2="83000" y2="65291"/>
                        <a14:foregroundMark x1="86667" y1="66141" x2="87667" y2="69296"/>
                        <a14:foregroundMark x1="70667" y1="79369" x2="73111" y2="83738"/>
                        <a14:foregroundMark x1="63889" y1="81675" x2="65444" y2="83738"/>
                        <a14:foregroundMark x1="62556" y1="82403" x2="65444" y2="88107"/>
                        <a14:foregroundMark x1="69556" y1="86893" x2="66333" y2="87743"/>
                        <a14:foregroundMark x1="93556" y1="84223" x2="93778" y2="86893"/>
                        <a14:foregroundMark x1="93778" y1="94053" x2="93778" y2="94053"/>
                        <a14:foregroundMark x1="13778" y1="62136" x2="13111" y2="66869"/>
                        <a14:foregroundMark x1="42000" y1="59345" x2="41778" y2="60801"/>
                        <a14:foregroundMark x1="8111" y1="42597" x2="9444" y2="44296"/>
                        <a14:foregroundMark x1="13000" y1="33981" x2="14556" y2="36650"/>
                        <a14:foregroundMark x1="6444" y1="37136" x2="6889" y2="40413"/>
                        <a14:foregroundMark x1="37889" y1="22937" x2="38222" y2="23908"/>
                        <a14:foregroundMark x1="35778" y1="27306" x2="36444" y2="28641"/>
                        <a14:foregroundMark x1="27333" y1="27913" x2="34778" y2="27913"/>
                        <a14:foregroundMark x1="34778" y1="27913" x2="39444" y2="28034"/>
                        <a14:foregroundMark x1="61778" y1="51820" x2="63889" y2="57524"/>
                        <a14:foregroundMark x1="16778" y1="53641" x2="17444" y2="54612"/>
                        <a14:foregroundMark x1="48333" y1="57039" x2="49444" y2="59830"/>
                        <a14:foregroundMark x1="58111" y1="44782" x2="59000" y2="47451"/>
                        <a14:foregroundMark x1="84222" y1="25121" x2="82556" y2="26942"/>
                        <a14:foregroundMark x1="80444" y1="23908" x2="80778" y2="27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47" r="-1543"/>
          <a:stretch/>
        </p:blipFill>
        <p:spPr>
          <a:xfrm>
            <a:off x="5590233" y="842716"/>
            <a:ext cx="6792686" cy="60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509" y="2371412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12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На дорожном знаке том</a:t>
            </a:r>
            <a:br>
              <a:rPr lang="ru-RU" sz="3200" b="1" dirty="0"/>
            </a:br>
            <a:r>
              <a:rPr lang="ru-RU" sz="3200" b="1" dirty="0"/>
              <a:t>Человек идет пешком.</a:t>
            </a:r>
            <a:br>
              <a:rPr lang="ru-RU" sz="3200" b="1" dirty="0"/>
            </a:br>
            <a:r>
              <a:rPr lang="ru-RU" sz="3200" b="1" dirty="0"/>
              <a:t>Полосатые дорожки</a:t>
            </a:r>
            <a:br>
              <a:rPr lang="ru-RU" sz="3200" b="1" dirty="0"/>
            </a:br>
            <a:r>
              <a:rPr lang="ru-RU" sz="3200" b="1" dirty="0"/>
              <a:t>Постелили нам под ножки.</a:t>
            </a:r>
            <a:br>
              <a:rPr lang="ru-RU" sz="3200" b="1" dirty="0"/>
            </a:br>
            <a:r>
              <a:rPr lang="ru-RU" sz="3200" b="1" dirty="0"/>
              <a:t>Чтобы мы забот не знали</a:t>
            </a:r>
            <a:br>
              <a:rPr lang="ru-RU" sz="3200" b="1" dirty="0"/>
            </a:br>
            <a:r>
              <a:rPr lang="ru-RU" sz="3200" b="1" dirty="0"/>
              <a:t>И по ним вперед шагали.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FA53B-FF5E-4DCB-8E0B-B2B91EEC6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121" y1="30599" x2="49121" y2="30599"/>
                        <a14:foregroundMark x1="51758" y1="27083" x2="51758" y2="27083"/>
                        <a14:foregroundMark x1="51758" y1="30599" x2="51758" y2="30599"/>
                        <a14:foregroundMark x1="47852" y1="23698" x2="44336" y2="26302"/>
                        <a14:foregroundMark x1="43945" y1="24609" x2="44336" y2="27604"/>
                        <a14:foregroundMark x1="47559" y1="27995" x2="47168" y2="28906"/>
                        <a14:foregroundMark x1="49805" y1="28385" x2="51367" y2="27995"/>
                        <a14:foregroundMark x1="53320" y1="32682" x2="53320" y2="32682"/>
                        <a14:foregroundMark x1="52637" y1="33594" x2="49805" y2="33594"/>
                        <a14:foregroundMark x1="51367" y1="32682" x2="45605" y2="31901"/>
                        <a14:foregroundMark x1="46875" y1="27083" x2="45605" y2="30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48" t="10055" r="33795" b="9731"/>
          <a:stretch/>
        </p:blipFill>
        <p:spPr>
          <a:xfrm>
            <a:off x="7084088" y="842716"/>
            <a:ext cx="3175279" cy="60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7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645" y="452176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13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Круглый знак, а в нем окошко,</a:t>
            </a:r>
            <a:br>
              <a:rPr lang="ru-RU" sz="3200" b="1" dirty="0"/>
            </a:br>
            <a:r>
              <a:rPr lang="ru-RU" sz="3200" b="1" dirty="0"/>
              <a:t>Не спешите сгоряча,</a:t>
            </a:r>
            <a:br>
              <a:rPr lang="ru-RU" sz="3200" b="1" dirty="0"/>
            </a:br>
            <a:r>
              <a:rPr lang="ru-RU" sz="3200" b="1" dirty="0"/>
              <a:t>А подумайте немножко,</a:t>
            </a:r>
            <a:br>
              <a:rPr lang="ru-RU" sz="3200" b="1" dirty="0"/>
            </a:br>
            <a:r>
              <a:rPr lang="ru-RU" sz="3200" b="1" dirty="0"/>
              <a:t>Что здесь, свалка кирпича?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7167" y="2816051"/>
            <a:ext cx="3137665" cy="31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0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21" y="2019719"/>
            <a:ext cx="604408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14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Тем прибором выявляют </a:t>
            </a:r>
            <a:br>
              <a:rPr lang="ru-RU" sz="3200" b="1" dirty="0"/>
            </a:br>
            <a:r>
              <a:rPr lang="ru-RU" sz="3200" b="1" dirty="0"/>
              <a:t>Тех, кто скорость превышает. </a:t>
            </a:r>
            <a:br>
              <a:rPr lang="ru-RU" sz="3200" b="1" dirty="0"/>
            </a:br>
            <a:r>
              <a:rPr lang="ru-RU" sz="3200" b="1" dirty="0"/>
              <a:t>Говорит локатор строгий: — </a:t>
            </a:r>
            <a:br>
              <a:rPr lang="ru-RU" sz="3200" b="1" dirty="0"/>
            </a:br>
            <a:r>
              <a:rPr lang="ru-RU" sz="3200" b="1" dirty="0"/>
              <a:t>Нарушитель на дороге!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6F1B8D-D843-4635-9661-D6DE6C4BA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6" r="17006"/>
          <a:stretch/>
        </p:blipFill>
        <p:spPr>
          <a:xfrm>
            <a:off x="7053020" y="1300851"/>
            <a:ext cx="4181037" cy="380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56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1" y="1683779"/>
            <a:ext cx="7249887" cy="1745221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15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Это что за чудо-юдо,</a:t>
            </a:r>
            <a:br>
              <a:rPr lang="ru-RU" sz="3200" b="1" dirty="0"/>
            </a:br>
            <a:r>
              <a:rPr lang="ru-RU" sz="3200" b="1" dirty="0"/>
              <a:t>Два горба, как у верблюда?</a:t>
            </a:r>
            <a:br>
              <a:rPr lang="ru-RU" sz="3200" b="1" dirty="0"/>
            </a:br>
            <a:r>
              <a:rPr lang="ru-RU" sz="3200" b="1" dirty="0"/>
              <a:t>Треугольный этот знак</a:t>
            </a:r>
            <a:br>
              <a:rPr lang="ru-RU" sz="3200" b="1" dirty="0"/>
            </a:br>
            <a:r>
              <a:rPr lang="ru-RU" sz="3200" b="1" dirty="0"/>
              <a:t>Называется он как?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BE62B-9D7A-4612-A852-AA2974EBA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19" y="1739677"/>
            <a:ext cx="4631680" cy="46201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CE26BD-D74C-479D-AC6D-1BACAC796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917" l="6034" r="89993">
                        <a14:foregroundMark x1="49301" y1="58167" x2="55776" y2="67750"/>
                        <a14:foregroundMark x1="55408" y1="38417" x2="54010" y2="63583"/>
                        <a14:foregroundMark x1="54010" y1="63583" x2="46873" y2="36917"/>
                        <a14:foregroundMark x1="46873" y1="36917" x2="50552" y2="36583"/>
                        <a14:foregroundMark x1="44886" y1="93833" x2="44077" y2="88833"/>
                        <a14:foregroundMark x1="62693" y1="89250" x2="19941" y2="74083"/>
                        <a14:foregroundMark x1="19941" y1="74083" x2="45695" y2="91083"/>
                        <a14:foregroundMark x1="42016" y1="71417" x2="19647" y2="83417"/>
                        <a14:foregroundMark x1="19647" y1="83417" x2="56071" y2="93917"/>
                        <a14:foregroundMark x1="56071" y1="93917" x2="59823" y2="64333"/>
                        <a14:foregroundMark x1="59823" y1="64333" x2="18617" y2="63333"/>
                        <a14:foregroundMark x1="18617" y1="63333" x2="16188" y2="79667"/>
                        <a14:foregroundMark x1="42826" y1="49917" x2="55776" y2="78167"/>
                        <a14:foregroundMark x1="55776" y1="78167" x2="48712" y2="55000"/>
                        <a14:foregroundMark x1="48712" y1="55000" x2="44886" y2="76417"/>
                        <a14:foregroundMark x1="48124" y1="50333" x2="54452" y2="88583"/>
                        <a14:foregroundMark x1="54452" y1="88583" x2="65931" y2="54583"/>
                        <a14:foregroundMark x1="65931" y1="54583" x2="41428" y2="47333"/>
                        <a14:foregroundMark x1="41428" y1="47333" x2="27373" y2="69917"/>
                        <a14:foregroundMark x1="27373" y1="69917" x2="27079" y2="75083"/>
                        <a14:foregroundMark x1="49301" y1="33417" x2="51508" y2="56500"/>
                        <a14:foregroundMark x1="51508" y1="56500" x2="68727" y2="84583"/>
                        <a14:foregroundMark x1="68727" y1="84583" x2="67329" y2="57500"/>
                        <a14:foregroundMark x1="67329" y1="57500" x2="65121" y2="59500"/>
                        <a14:foregroundMark x1="67918" y1="65000" x2="81825" y2="87667"/>
                        <a14:foregroundMark x1="81825" y1="87667" x2="66740" y2="64333"/>
                        <a14:foregroundMark x1="66740" y1="64333" x2="65931" y2="64083"/>
                        <a14:foregroundMark x1="62252" y1="78250" x2="51361" y2="82833"/>
                        <a14:foregroundMark x1="67918" y1="89250" x2="71597" y2="87417"/>
                        <a14:foregroundMark x1="45254" y1="87000" x2="60265" y2="87417"/>
                        <a14:foregroundMark x1="22664" y1="87917" x2="32377" y2="87917"/>
                        <a14:foregroundMark x1="6034" y1="87917" x2="7285" y2="91083"/>
                        <a14:foregroundMark x1="47682" y1="31083" x2="48124" y2="38417"/>
                        <a14:foregroundMark x1="50110" y1="29750" x2="54599" y2="38417"/>
                        <a14:foregroundMark x1="74025" y1="87417" x2="80427" y2="87417"/>
                        <a14:foregroundMark x1="63503" y1="89250" x2="74393" y2="87917"/>
                        <a14:foregroundMark x1="63870" y1="87000" x2="71597" y2="87000"/>
                        <a14:foregroundMark x1="16188" y1="87917" x2="20235" y2="8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79" y="2984863"/>
            <a:ext cx="2888089" cy="25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8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269" y="542611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16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У него суровый норов — </a:t>
            </a:r>
            <a:br>
              <a:rPr lang="ru-RU" sz="3200" b="1" dirty="0"/>
            </a:br>
            <a:r>
              <a:rPr lang="ru-RU" sz="3200" b="1" dirty="0"/>
              <a:t>Длинный, толстый, словно боров, </a:t>
            </a:r>
            <a:br>
              <a:rPr lang="ru-RU" sz="3200" b="1" dirty="0"/>
            </a:br>
            <a:r>
              <a:rPr lang="ru-RU" sz="3200" b="1" dirty="0"/>
              <a:t>Он залег у перехода,</a:t>
            </a:r>
            <a:br>
              <a:rPr lang="ru-RU" sz="3200" b="1" dirty="0"/>
            </a:br>
            <a:r>
              <a:rPr lang="ru-RU" sz="3200" b="1" dirty="0"/>
              <a:t>Защищая пешехода.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6F1B8D-D843-4635-9661-D6DE6C4BA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" b="4537"/>
          <a:stretch/>
        </p:blipFill>
        <p:spPr>
          <a:xfrm>
            <a:off x="8113666" y="2846195"/>
            <a:ext cx="2431278" cy="221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54BE35-92F2-400B-82B3-8157A55C0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3" y="2554794"/>
            <a:ext cx="6685503" cy="376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08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034" y="532561"/>
            <a:ext cx="5782828" cy="3376247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17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Изменив в окошке свет.</a:t>
            </a:r>
            <a:br>
              <a:rPr lang="ru-RU" sz="3200" b="1" dirty="0"/>
            </a:br>
            <a:r>
              <a:rPr lang="ru-RU" sz="3200" b="1" dirty="0"/>
              <a:t>Говорит: </a:t>
            </a:r>
            <a:br>
              <a:rPr lang="ru-RU" sz="3200" b="1" dirty="0"/>
            </a:br>
            <a:r>
              <a:rPr lang="ru-RU" sz="3200" b="1" dirty="0"/>
              <a:t>«Прохода нет!»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6F1B8D-D843-4635-9661-D6DE6C4BA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91250" l="4844" r="29297">
                        <a14:foregroundMark x1="8750" y1="7778" x2="8906" y2="8750"/>
                        <a14:foregroundMark x1="14844" y1="91250" x2="16406" y2="9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" r="67644"/>
          <a:stretch/>
        </p:blipFill>
        <p:spPr>
          <a:xfrm>
            <a:off x="7099159" y="1363643"/>
            <a:ext cx="2838660" cy="523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845" y="2531233"/>
            <a:ext cx="569815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18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Здесь не катится автобус.</a:t>
            </a:r>
            <a:br>
              <a:rPr lang="ru-RU" sz="3200" b="1" dirty="0"/>
            </a:br>
            <a:r>
              <a:rPr lang="ru-RU" sz="3200" b="1" dirty="0"/>
              <a:t>Здесь трамваи не пройдут.</a:t>
            </a:r>
            <a:br>
              <a:rPr lang="ru-RU" sz="3200" b="1" dirty="0"/>
            </a:br>
            <a:r>
              <a:rPr lang="ru-RU" sz="3200" b="1" dirty="0"/>
              <a:t>Здесь спокойно пешеходы</a:t>
            </a:r>
            <a:br>
              <a:rPr lang="ru-RU" sz="3200" b="1" dirty="0"/>
            </a:br>
            <a:r>
              <a:rPr lang="ru-RU" sz="3200" b="1" dirty="0"/>
              <a:t>Вдоль по улице идут.</a:t>
            </a:r>
            <a:br>
              <a:rPr lang="ru-RU" sz="3200" b="1" dirty="0"/>
            </a:br>
            <a:r>
              <a:rPr lang="ru-RU" sz="3200" b="1" dirty="0"/>
              <a:t>Для машин и для трамвая </a:t>
            </a:r>
            <a:br>
              <a:rPr lang="ru-RU" sz="3200" b="1" dirty="0"/>
            </a:br>
            <a:r>
              <a:rPr lang="ru-RU" sz="3200" b="1" dirty="0"/>
              <a:t>Путь дорога есть другая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75AA7B-B169-48BE-A665-091054ED8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07" y="1663306"/>
            <a:ext cx="5352648" cy="467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41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645" y="452176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Мой первый слог средь нот найдешь,</a:t>
            </a:r>
            <a:br>
              <a:rPr lang="ru-RU" sz="3200" b="1" dirty="0"/>
            </a:br>
            <a:r>
              <a:rPr lang="ru-RU" sz="3200" b="1" dirty="0"/>
              <a:t>Покажет лось второй и третий.</a:t>
            </a:r>
            <a:br>
              <a:rPr lang="ru-RU" sz="3200" b="1" dirty="0"/>
            </a:br>
            <a:r>
              <a:rPr lang="ru-RU" sz="3200" b="1" dirty="0"/>
              <a:t>Куда из дому не пойдешь,</a:t>
            </a:r>
            <a:br>
              <a:rPr lang="ru-RU" sz="3200" b="1" dirty="0"/>
            </a:br>
            <a:r>
              <a:rPr lang="ru-RU" sz="3200" b="1" dirty="0"/>
              <a:t>Ты сразу ЦЕЛОЕ заметишь.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6F1B8D-D843-4635-9661-D6DE6C4BA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r="72083" b="56889"/>
          <a:stretch/>
        </p:blipFill>
        <p:spPr>
          <a:xfrm>
            <a:off x="4128950" y="3429000"/>
            <a:ext cx="1737811" cy="158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5098" y1="70756" x2="25098" y2="70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89" y="2564226"/>
            <a:ext cx="6463012" cy="44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645" y="452176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19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Поезд быстро-быстро мчится! </a:t>
            </a:r>
            <a:br>
              <a:rPr lang="ru-RU" sz="3200" b="1" dirty="0"/>
            </a:br>
            <a:r>
              <a:rPr lang="ru-RU" sz="3200" b="1" dirty="0"/>
              <a:t>Чтоб несчастью не случиться, </a:t>
            </a:r>
            <a:br>
              <a:rPr lang="ru-RU" sz="3200" b="1" dirty="0"/>
            </a:br>
            <a:r>
              <a:rPr lang="ru-RU" sz="3200" b="1" dirty="0"/>
              <a:t>Закрываю переезд — </a:t>
            </a:r>
            <a:br>
              <a:rPr lang="ru-RU" sz="3200" b="1" dirty="0"/>
            </a:br>
            <a:r>
              <a:rPr lang="ru-RU" sz="3200" b="1" dirty="0"/>
              <a:t>Запрещен машинам въезд!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879" y="2518248"/>
            <a:ext cx="6112242" cy="36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01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87830" y="2017645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20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Я хочу спросить про знак,</a:t>
            </a:r>
            <a:br>
              <a:rPr lang="ru-RU" sz="3200" b="1" dirty="0"/>
            </a:br>
            <a:r>
              <a:rPr lang="ru-RU" sz="3200" b="1" dirty="0"/>
              <a:t>Нарисован знак вот так:</a:t>
            </a:r>
            <a:br>
              <a:rPr lang="ru-RU" sz="3200" b="1" dirty="0"/>
            </a:br>
            <a:r>
              <a:rPr lang="ru-RU" sz="3200" b="1" dirty="0"/>
              <a:t>В треугольнике ребята</a:t>
            </a:r>
            <a:br>
              <a:rPr lang="ru-RU" sz="3200" b="1" dirty="0"/>
            </a:br>
            <a:r>
              <a:rPr lang="ru-RU" sz="3200" b="1" dirty="0"/>
              <a:t>Со всех ног бегут куда-то.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93D31-5182-47C5-847B-0670C8F8B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6" b="92697" l="9930" r="89914">
                        <a14:foregroundMark x1="60360" y1="21910" x2="61142" y2="36938"/>
                        <a14:foregroundMark x1="61142" y1="91152" x2="61298" y2="92837"/>
                        <a14:foregroundMark x1="58952" y1="8006" x2="58952" y2="9691"/>
                        <a14:foregroundMark x1="60047" y1="19101" x2="60047" y2="23315"/>
                        <a14:foregroundMark x1="53401" y1="35253" x2="53401" y2="35253"/>
                        <a14:backgroundMark x1="22909" y1="20506" x2="24472" y2="3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92" y="944545"/>
            <a:ext cx="9924752" cy="5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b="1" dirty="0">
                <a:solidFill>
                  <a:srgbClr val="9C5525"/>
                </a:solidFill>
              </a:rPr>
              <a:t>Молодцы! Будьте внимательны!</a:t>
            </a:r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841" y="130629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2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Какое животное помогает нам</a:t>
            </a:r>
            <a:br>
              <a:rPr lang="ru-RU" sz="3200" b="1" dirty="0"/>
            </a:br>
            <a:r>
              <a:rPr lang="ru-RU" sz="3200" b="1" dirty="0"/>
              <a:t>переходить улицу?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222" y1="65200" x2="29889" y2="70200"/>
                        <a14:foregroundMark x1="41556" y1="60400" x2="41111" y2="77200"/>
                        <a14:foregroundMark x1="58667" y1="75200" x2="55222" y2="86800"/>
                        <a14:foregroundMark x1="35000" y1="23800" x2="36000" y2="26600"/>
                        <a14:foregroundMark x1="30222" y1="19200" x2="31111" y2="26400"/>
                        <a14:foregroundMark x1="26667" y1="14600" x2="28111" y2="19000"/>
                        <a14:foregroundMark x1="36000" y1="28800" x2="37778" y2="3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4216" y="2339825"/>
            <a:ext cx="8090844" cy="449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451" y="1482396"/>
            <a:ext cx="6580919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3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Раньше счёта и письма, </a:t>
            </a:r>
            <a:br>
              <a:rPr lang="ru-RU" sz="3200" b="1" dirty="0"/>
            </a:br>
            <a:r>
              <a:rPr lang="ru-RU" sz="3200" b="1" dirty="0"/>
              <a:t>Рисованья, чтенья,</a:t>
            </a:r>
            <a:br>
              <a:rPr lang="ru-RU" sz="3200" b="1" dirty="0"/>
            </a:br>
            <a:r>
              <a:rPr lang="ru-RU" sz="3200" b="1" dirty="0"/>
              <a:t>Всем ребятам нужно знать </a:t>
            </a:r>
            <a:br>
              <a:rPr lang="ru-RU" sz="3200" b="1" dirty="0"/>
            </a:br>
            <a:r>
              <a:rPr lang="ru-RU" sz="3200" b="1" dirty="0"/>
              <a:t>Азбуку…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E139EC-E056-434E-9C0F-D414D539D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6" y="1179160"/>
            <a:ext cx="4133230" cy="362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384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9619" y="2903974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4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Встало с краю улицы</a:t>
            </a:r>
            <a:br>
              <a:rPr lang="ru-RU" sz="3200" b="1" dirty="0"/>
            </a:br>
            <a:r>
              <a:rPr lang="ru-RU" sz="3200" b="1" dirty="0"/>
              <a:t>В длинном сапоге</a:t>
            </a:r>
            <a:br>
              <a:rPr lang="ru-RU" sz="3200" b="1" dirty="0"/>
            </a:br>
            <a:r>
              <a:rPr lang="ru-RU" sz="3200" b="1" dirty="0"/>
              <a:t>Чучело трёхглазое</a:t>
            </a:r>
            <a:br>
              <a:rPr lang="ru-RU" sz="3200" b="1" dirty="0"/>
            </a:br>
            <a:r>
              <a:rPr lang="ru-RU" sz="3200" b="1" dirty="0"/>
              <a:t>На одной ноге.</a:t>
            </a:r>
            <a:br>
              <a:rPr lang="ru-RU" sz="3200" b="1" dirty="0"/>
            </a:br>
            <a:r>
              <a:rPr lang="ru-RU" sz="3200" b="1" dirty="0"/>
              <a:t>Где машины движутся,</a:t>
            </a:r>
            <a:br>
              <a:rPr lang="ru-RU" sz="3200" b="1" dirty="0"/>
            </a:br>
            <a:r>
              <a:rPr lang="ru-RU" sz="3200" b="1" dirty="0"/>
              <a:t>Где сошлись пути,</a:t>
            </a:r>
            <a:br>
              <a:rPr lang="ru-RU" sz="3200" b="1" dirty="0"/>
            </a:br>
            <a:r>
              <a:rPr lang="ru-RU" sz="3200" b="1" dirty="0"/>
              <a:t>Помогает улицу</a:t>
            </a:r>
            <a:br>
              <a:rPr lang="ru-RU" sz="3200" b="1" dirty="0"/>
            </a:br>
            <a:r>
              <a:rPr lang="ru-RU" sz="3200" b="1" dirty="0"/>
              <a:t>Людям перейти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453EE3-86CE-47D6-9AA5-D6AD8D41D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7" b="97277" l="5417" r="93056">
                        <a14:foregroundMark x1="6667" y1="65658" x2="6806" y2="64750"/>
                        <a14:foregroundMark x1="24861" y1="75038" x2="34306" y2="78971"/>
                        <a14:foregroundMark x1="34306" y1="78971" x2="34861" y2="78366"/>
                        <a14:foregroundMark x1="31806" y1="85325" x2="30000" y2="92133"/>
                        <a14:foregroundMark x1="34444" y1="93343" x2="35556" y2="91225"/>
                        <a14:foregroundMark x1="25694" y1="95159" x2="27917" y2="95613"/>
                        <a14:foregroundMark x1="5417" y1="88502" x2="6389" y2="88805"/>
                        <a14:foregroundMark x1="72222" y1="97277" x2="75000" y2="96520"/>
                        <a14:foregroundMark x1="50833" y1="3328" x2="57639" y2="6203"/>
                        <a14:foregroundMark x1="50556" y1="4992" x2="55972" y2="14221"/>
                        <a14:foregroundMark x1="55972" y1="14221" x2="51250" y2="7110"/>
                        <a14:foregroundMark x1="21250" y1="28896" x2="17361" y2="39486"/>
                        <a14:foregroundMark x1="17361" y1="39486" x2="23194" y2="29501"/>
                        <a14:foregroundMark x1="23194" y1="29501" x2="23194" y2="28896"/>
                        <a14:foregroundMark x1="22083" y1="36914" x2="20000" y2="43570"/>
                        <a14:foregroundMark x1="20000" y1="43570" x2="23889" y2="31014"/>
                        <a14:foregroundMark x1="23889" y1="31014" x2="12222" y2="34947"/>
                        <a14:foregroundMark x1="12222" y1="34947" x2="18611" y2="42814"/>
                        <a14:foregroundMark x1="48472" y1="13162" x2="56667" y2="27231"/>
                        <a14:foregroundMark x1="56667" y1="27231" x2="76111" y2="40696"/>
                        <a14:foregroundMark x1="76111" y1="40696" x2="68472" y2="21180"/>
                        <a14:foregroundMark x1="68472" y1="21180" x2="54861" y2="9380"/>
                        <a14:foregroundMark x1="54861" y1="9380" x2="49167" y2="14070"/>
                        <a14:foregroundMark x1="49167" y1="14070" x2="50417" y2="15734"/>
                        <a14:foregroundMark x1="59583" y1="37519" x2="61806" y2="45386"/>
                        <a14:foregroundMark x1="61806" y1="45386" x2="69861" y2="42511"/>
                        <a14:foregroundMark x1="69861" y1="42511" x2="65278" y2="36914"/>
                        <a14:foregroundMark x1="74306" y1="51286" x2="80556" y2="64750"/>
                        <a14:foregroundMark x1="80556" y1="64750" x2="76944" y2="83359"/>
                        <a14:foregroundMark x1="77500" y1="86989" x2="85556" y2="93041"/>
                        <a14:foregroundMark x1="93056" y1="55068" x2="87222" y2="63843"/>
                        <a14:foregroundMark x1="87222" y1="63843" x2="81944" y2="62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19" y="834013"/>
            <a:ext cx="5954218" cy="54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527" y="1868994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5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Там, где сложный перекресток, </a:t>
            </a:r>
            <a:br>
              <a:rPr lang="ru-RU" sz="3200" b="1" dirty="0"/>
            </a:br>
            <a:r>
              <a:rPr lang="ru-RU" sz="3200" b="1" dirty="0"/>
              <a:t>Он — машин руководитель. </a:t>
            </a:r>
            <a:br>
              <a:rPr lang="ru-RU" sz="3200" b="1" dirty="0"/>
            </a:br>
            <a:r>
              <a:rPr lang="ru-RU" sz="3200" b="1" dirty="0"/>
              <a:t>Там, где он, легко и просто, </a:t>
            </a:r>
            <a:br>
              <a:rPr lang="ru-RU" sz="3200" b="1" dirty="0"/>
            </a:br>
            <a:r>
              <a:rPr lang="ru-RU" sz="3200" b="1" dirty="0"/>
              <a:t>Он для всех — путеводитель.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49" y="392782"/>
            <a:ext cx="4046360" cy="60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1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050" y="728502"/>
            <a:ext cx="9329896" cy="2994409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6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На какой мне ехать свет,</a:t>
            </a:r>
            <a:br>
              <a:rPr lang="ru-RU" sz="3200" b="1" dirty="0"/>
            </a:br>
            <a:r>
              <a:rPr lang="ru-RU" sz="3200" b="1" dirty="0"/>
              <a:t>Чтобы не наделать бед?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4D89A2-C9E4-4C9E-9544-EA2A774918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2" b="94028" l="36875" r="64688">
                        <a14:foregroundMark x1="50781" y1="87778" x2="51406" y2="88333"/>
                        <a14:foregroundMark x1="53125" y1="94028" x2="54297" y2="93889"/>
                        <a14:foregroundMark x1="60625" y1="58194" x2="61406" y2="58611"/>
                        <a14:foregroundMark x1="55781" y1="57083" x2="56563" y2="58333"/>
                        <a14:foregroundMark x1="57344" y1="58333" x2="58359" y2="58889"/>
                        <a14:foregroundMark x1="54922" y1="8472" x2="51484" y2="10972"/>
                        <a14:foregroundMark x1="47891" y1="4722" x2="49141" y2="5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1" r="31759"/>
          <a:stretch/>
        </p:blipFill>
        <p:spPr>
          <a:xfrm>
            <a:off x="836148" y="510715"/>
            <a:ext cx="3725804" cy="60257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79FD8A-C633-463E-B799-0E6BFA80C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29" b="91429" l="2286" r="95857">
                        <a14:foregroundMark x1="50143" y1="53214" x2="34286" y2="60357"/>
                        <a14:foregroundMark x1="52857" y1="49286" x2="56143" y2="53393"/>
                        <a14:foregroundMark x1="50714" y1="51071" x2="53857" y2="54107"/>
                        <a14:foregroundMark x1="29714" y1="68393" x2="38857" y2="62857"/>
                        <a14:foregroundMark x1="38857" y1="62857" x2="39429" y2="62143"/>
                        <a14:foregroundMark x1="60571" y1="50000" x2="55857" y2="56607"/>
                        <a14:foregroundMark x1="55857" y1="56607" x2="55857" y2="56607"/>
                        <a14:foregroundMark x1="61571" y1="59821" x2="63000" y2="62500"/>
                        <a14:foregroundMark x1="53857" y1="83036" x2="56857" y2="88214"/>
                        <a14:foregroundMark x1="61714" y1="81607" x2="64143" y2="91607"/>
                        <a14:foregroundMark x1="64143" y1="91607" x2="64143" y2="91607"/>
                        <a14:foregroundMark x1="6143" y1="68214" x2="11571" y2="80357"/>
                        <a14:foregroundMark x1="11571" y1="80357" x2="12000" y2="80357"/>
                        <a14:foregroundMark x1="10000" y1="51786" x2="15714" y2="57143"/>
                        <a14:foregroundMark x1="15714" y1="57143" x2="15714" y2="57143"/>
                        <a14:foregroundMark x1="2286" y1="70357" x2="3000" y2="72321"/>
                        <a14:foregroundMark x1="50714" y1="7679" x2="61429" y2="6429"/>
                        <a14:foregroundMark x1="61429" y1="6429" x2="72571" y2="8929"/>
                        <a14:foregroundMark x1="7714" y1="53571" x2="17571" y2="58393"/>
                        <a14:foregroundMark x1="92714" y1="48750" x2="91143" y2="67500"/>
                        <a14:foregroundMark x1="95857" y1="61429" x2="92857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95" y="3886198"/>
            <a:ext cx="3108709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645" y="452176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7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Выходя на улицу </a:t>
            </a:r>
            <a:br>
              <a:rPr lang="ru-RU" sz="3200" b="1" dirty="0"/>
            </a:br>
            <a:r>
              <a:rPr lang="ru-RU" sz="3200" b="1" dirty="0"/>
              <a:t>Приготовь заранее </a:t>
            </a:r>
            <a:br>
              <a:rPr lang="ru-RU" sz="3200" b="1" dirty="0"/>
            </a:br>
            <a:r>
              <a:rPr lang="ru-RU" sz="3200" b="1" dirty="0"/>
              <a:t>Вежливость и сдержанность , </a:t>
            </a:r>
            <a:br>
              <a:rPr lang="ru-RU" sz="3200" b="1" dirty="0"/>
            </a:br>
            <a:r>
              <a:rPr lang="ru-RU" sz="3200" b="1" dirty="0"/>
              <a:t>А главное — …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9917" l="10000" r="90000">
                        <a14:foregroundMark x1="38802" y1="9417" x2="28958" y2="21000"/>
                        <a14:foregroundMark x1="28958" y1="21000" x2="20781" y2="52333"/>
                        <a14:foregroundMark x1="20781" y1="52333" x2="24740" y2="81250"/>
                        <a14:foregroundMark x1="24740" y1="81250" x2="41719" y2="91167"/>
                        <a14:foregroundMark x1="41719" y1="91167" x2="55781" y2="93000"/>
                        <a14:foregroundMark x1="55781" y1="93000" x2="66979" y2="83083"/>
                        <a14:foregroundMark x1="66979" y1="83083" x2="78021" y2="52500"/>
                        <a14:foregroundMark x1="78021" y1="52500" x2="78750" y2="27833"/>
                        <a14:foregroundMark x1="78750" y1="27833" x2="55990" y2="10167"/>
                        <a14:foregroundMark x1="55990" y1="10167" x2="35313" y2="12417"/>
                        <a14:foregroundMark x1="35313" y1="12417" x2="31094" y2="20417"/>
                        <a14:foregroundMark x1="59219" y1="7333" x2="66979" y2="5500"/>
                        <a14:foregroundMark x1="66979" y1="5500" x2="49479" y2="4667"/>
                        <a14:foregroundMark x1="78281" y1="14917" x2="69948" y2="18333"/>
                        <a14:foregroundMark x1="69948" y1="18333" x2="83438" y2="21167"/>
                        <a14:foregroundMark x1="83438" y1="21167" x2="65781" y2="16917"/>
                        <a14:foregroundMark x1="65781" y1="16917" x2="65625" y2="17000"/>
                        <a14:foregroundMark x1="56719" y1="25417" x2="70521" y2="30417"/>
                        <a14:foregroundMark x1="70521" y1="30417" x2="59531" y2="24333"/>
                        <a14:foregroundMark x1="59531" y1="24333" x2="47760" y2="23833"/>
                        <a14:foregroundMark x1="47760" y1="23833" x2="47708" y2="24167"/>
                        <a14:foregroundMark x1="53594" y1="15750" x2="42917" y2="16500"/>
                        <a14:foregroundMark x1="56719" y1="16750" x2="51146" y2="19417"/>
                        <a14:foregroundMark x1="68750" y1="5750" x2="67604" y2="7333"/>
                        <a14:foregroundMark x1="39167" y1="24917" x2="30781" y2="29833"/>
                        <a14:foregroundMark x1="30781" y1="29833" x2="24740" y2="37833"/>
                        <a14:foregroundMark x1="24740" y1="37833" x2="38177" y2="39667"/>
                        <a14:foregroundMark x1="38177" y1="39667" x2="53490" y2="21833"/>
                        <a14:foregroundMark x1="53490" y1="21833" x2="35104" y2="24833"/>
                        <a14:foregroundMark x1="35104" y1="24833" x2="26979" y2="33833"/>
                        <a14:foregroundMark x1="26979" y1="33833" x2="26823" y2="34667"/>
                        <a14:foregroundMark x1="54740" y1="22583" x2="39792" y2="34250"/>
                        <a14:foregroundMark x1="39792" y1="34250" x2="36510" y2="59750"/>
                        <a14:foregroundMark x1="36510" y1="59750" x2="64844" y2="52417"/>
                        <a14:foregroundMark x1="64844" y1="52417" x2="76146" y2="28583"/>
                        <a14:foregroundMark x1="76146" y1="28583" x2="65417" y2="20000"/>
                        <a14:foregroundMark x1="65417" y1="20000" x2="44479" y2="28167"/>
                        <a14:foregroundMark x1="44479" y1="28167" x2="42917" y2="29917"/>
                        <a14:foregroundMark x1="30260" y1="34167" x2="18646" y2="48917"/>
                        <a14:foregroundMark x1="18646" y1="48917" x2="20938" y2="75083"/>
                        <a14:foregroundMark x1="20938" y1="75083" x2="29167" y2="85167"/>
                        <a14:foregroundMark x1="29167" y1="85167" x2="43490" y2="92167"/>
                        <a14:foregroundMark x1="43490" y1="92167" x2="59115" y2="68167"/>
                        <a14:foregroundMark x1="59115" y1="68167" x2="59479" y2="32833"/>
                        <a14:foregroundMark x1="59479" y1="32833" x2="42396" y2="35583"/>
                        <a14:foregroundMark x1="42396" y1="35583" x2="37188" y2="44917"/>
                        <a14:foregroundMark x1="51615" y1="36000" x2="43594" y2="52000"/>
                        <a14:foregroundMark x1="43594" y1="52000" x2="48177" y2="81500"/>
                        <a14:foregroundMark x1="48177" y1="81500" x2="65052" y2="51167"/>
                        <a14:foregroundMark x1="65052" y1="51167" x2="46979" y2="34000"/>
                        <a14:foregroundMark x1="46979" y1="34000" x2="32552" y2="50667"/>
                        <a14:foregroundMark x1="50833" y1="36750" x2="42865" y2="54083"/>
                        <a14:foregroundMark x1="42865" y1="54083" x2="53958" y2="36250"/>
                        <a14:foregroundMark x1="53958" y1="36250" x2="47344" y2="44667"/>
                        <a14:foregroundMark x1="47344" y1="44667" x2="47188" y2="47250"/>
                        <a14:foregroundMark x1="52135" y1="39167" x2="45365" y2="56583"/>
                        <a14:foregroundMark x1="45365" y1="56583" x2="53750" y2="63500"/>
                        <a14:foregroundMark x1="53750" y1="63500" x2="53125" y2="47083"/>
                        <a14:foregroundMark x1="53125" y1="47083" x2="42083" y2="65167"/>
                        <a14:foregroundMark x1="42083" y1="65167" x2="42083" y2="65917"/>
                        <a14:foregroundMark x1="51302" y1="53083" x2="42083" y2="76667"/>
                        <a14:foregroundMark x1="42083" y1="76667" x2="57969" y2="83250"/>
                        <a14:foregroundMark x1="57969" y1="83250" x2="54219" y2="54417"/>
                        <a14:foregroundMark x1="54219" y1="54417" x2="45573" y2="63333"/>
                        <a14:foregroundMark x1="45573" y1="63333" x2="45365" y2="63833"/>
                        <a14:foregroundMark x1="21198" y1="73583" x2="26458" y2="88917"/>
                        <a14:foregroundMark x1="26458" y1="88917" x2="40208" y2="84167"/>
                        <a14:foregroundMark x1="40208" y1="84167" x2="38594" y2="65167"/>
                        <a14:foregroundMark x1="38594" y1="65167" x2="25781" y2="66750"/>
                        <a14:foregroundMark x1="25781" y1="66750" x2="21563" y2="77000"/>
                        <a14:foregroundMark x1="29583" y1="70417" x2="38906" y2="80667"/>
                        <a14:foregroundMark x1="38906" y1="80667" x2="31094" y2="63250"/>
                        <a14:foregroundMark x1="31094" y1="63250" x2="21042" y2="75667"/>
                        <a14:foregroundMark x1="21042" y1="75667" x2="21042" y2="76500"/>
                        <a14:foregroundMark x1="24167" y1="69417" x2="26563" y2="81250"/>
                        <a14:foregroundMark x1="26563" y1="81250" x2="42083" y2="83333"/>
                        <a14:foregroundMark x1="42083" y1="83333" x2="24635" y2="62500"/>
                        <a14:foregroundMark x1="24635" y1="62500" x2="14479" y2="71250"/>
                        <a14:foregroundMark x1="14479" y1="71250" x2="14479" y2="72250"/>
                        <a14:foregroundMark x1="27813" y1="71250" x2="35156" y2="80500"/>
                        <a14:foregroundMark x1="35156" y1="80500" x2="30573" y2="69417"/>
                        <a14:foregroundMark x1="30573" y1="69417" x2="26667" y2="77000"/>
                        <a14:foregroundMark x1="30104" y1="38583" x2="41563" y2="56083"/>
                        <a14:foregroundMark x1="41563" y1="56083" x2="25833" y2="40833"/>
                        <a14:foregroundMark x1="25833" y1="40833" x2="20729" y2="52000"/>
                        <a14:foregroundMark x1="26302" y1="93083" x2="39688" y2="99333"/>
                        <a14:foregroundMark x1="39688" y1="99333" x2="47500" y2="93083"/>
                        <a14:foregroundMark x1="47500" y1="93083" x2="36198" y2="88333"/>
                        <a14:foregroundMark x1="36198" y1="88333" x2="27500" y2="92917"/>
                        <a14:foregroundMark x1="27500" y1="92917" x2="28438" y2="95667"/>
                        <a14:foregroundMark x1="44219" y1="94333" x2="55156" y2="96500"/>
                        <a14:foregroundMark x1="55156" y1="96500" x2="43854" y2="94000"/>
                        <a14:foregroundMark x1="43854" y1="94000" x2="42917" y2="95667"/>
                        <a14:foregroundMark x1="59375" y1="91750" x2="43958" y2="94417"/>
                        <a14:foregroundMark x1="43958" y1="94417" x2="35833" y2="99917"/>
                        <a14:foregroundMark x1="35833" y1="99917" x2="68906" y2="94167"/>
                        <a14:foregroundMark x1="68906" y1="94167" x2="44063" y2="96167"/>
                        <a14:foregroundMark x1="52292" y1="22833" x2="46875" y2="35583"/>
                        <a14:foregroundMark x1="46875" y1="35583" x2="57760" y2="37333"/>
                        <a14:foregroundMark x1="57760" y1="37333" x2="47604" y2="23667"/>
                        <a14:foregroundMark x1="47604" y1="23667" x2="42917" y2="32833"/>
                        <a14:foregroundMark x1="48490" y1="54917" x2="63125" y2="70917"/>
                        <a14:foregroundMark x1="63125" y1="70917" x2="50000" y2="52583"/>
                        <a14:foregroundMark x1="50000" y1="52583" x2="41458" y2="63833"/>
                        <a14:foregroundMark x1="41458" y1="63833" x2="41458" y2="64083"/>
                        <a14:foregroundMark x1="49844" y1="59417" x2="49167" y2="70167"/>
                        <a14:foregroundMark x1="62500" y1="9417" x2="61667" y2="10167"/>
                        <a14:foregroundMark x1="69219" y1="7583" x2="69063" y2="9667"/>
                        <a14:foregroundMark x1="80729" y1="16250" x2="80729" y2="1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745" y="2852842"/>
            <a:ext cx="6408253" cy="40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6524" y="2247062"/>
            <a:ext cx="8383675" cy="2363875"/>
          </a:xfrm>
        </p:spPr>
        <p:txBody>
          <a:bodyPr rtlCol="0">
            <a:noAutofit/>
          </a:bodyPr>
          <a:lstStyle/>
          <a:p>
            <a:pPr algn="ctr"/>
            <a:br>
              <a:rPr lang="ru-RU" sz="3200" b="1" dirty="0"/>
            </a:br>
            <a:br>
              <a:rPr lang="ru-RU" sz="3200" b="1" dirty="0"/>
            </a:br>
            <a:r>
              <a:rPr lang="ru-RU" sz="3200" b="1" i="1" dirty="0"/>
              <a:t>Задание 8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А когда, скажите мне,</a:t>
            </a:r>
            <a:br>
              <a:rPr lang="ru-RU" sz="3200" b="1" dirty="0"/>
            </a:br>
            <a:r>
              <a:rPr lang="ru-RU" sz="3200" b="1" dirty="0"/>
              <a:t>Изменив свой цвет в окне,</a:t>
            </a:r>
            <a:br>
              <a:rPr lang="ru-RU" sz="3200" b="1" dirty="0"/>
            </a:br>
            <a:r>
              <a:rPr lang="ru-RU" sz="3200" b="1" dirty="0"/>
              <a:t>Светофор нам говорит:</a:t>
            </a:r>
            <a:br>
              <a:rPr lang="ru-RU" sz="3200" b="1" dirty="0"/>
            </a:br>
            <a:r>
              <a:rPr lang="ru-RU" sz="3200" b="1" dirty="0"/>
              <a:t>«Скоро будет путь открыт»?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327D-E2C9-4977-8C1B-078DB4539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528" l="68984" r="96484">
                        <a14:foregroundMark x1="81875" y1="91528" x2="81094" y2="9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0"/>
          <a:stretch/>
        </p:blipFill>
        <p:spPr>
          <a:xfrm>
            <a:off x="6189785" y="-375791"/>
            <a:ext cx="4652388" cy="76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28_TF02895270" id="{EDADA7D7-5728-495F-8FBC-D04C087FB434}" vid="{F66C6106-380C-435D-804E-16F649057CBA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A143FB-9307-4F1E-B008-5C3DC9443E5C}"/>
</file>

<file path=customXml/itemProps2.xml><?xml version="1.0" encoding="utf-8"?>
<ds:datastoreItem xmlns:ds="http://schemas.openxmlformats.org/officeDocument/2006/customXml" ds:itemID="{AA4C9F9A-9188-44C5-9334-4F1FC889C1AD}"/>
</file>

<file path=customXml/itemProps3.xml><?xml version="1.0" encoding="utf-8"?>
<ds:datastoreItem xmlns:ds="http://schemas.openxmlformats.org/officeDocument/2006/customXml" ds:itemID="{35C6C549-515D-4B69-9CA9-4601307EA410}"/>
</file>

<file path=customXml/itemProps4.xml><?xml version="1.0" encoding="utf-8"?>
<ds:datastoreItem xmlns:ds="http://schemas.openxmlformats.org/officeDocument/2006/customXml" ds:itemID="{11515641-9DCF-4142-B081-3048EFC057F1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Назад в начальную школу (широкоэкранный формат)</Template>
  <TotalTime>362</TotalTime>
  <Words>622</Words>
  <Application>Microsoft Office PowerPoint</Application>
  <PresentationFormat>Широкоэкранный</PresentationFormat>
  <Paragraphs>47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Назад в школу (16x9)</vt:lpstr>
      <vt:lpstr>Всероссийский конкурс педагогов и детей  общеобразовательных организаций  «Друзья надёжные – правила дорожные!»</vt:lpstr>
      <vt:lpstr>  Задание 1 Мой первый слог средь нот найдешь, Покажет лось второй и третий. Куда из дому не пойдешь, Ты сразу ЦЕЛОЕ заметишь.</vt:lpstr>
      <vt:lpstr>  Задание 2 Какое животное помогает нам переходить улицу? </vt:lpstr>
      <vt:lpstr>  Задание 3 Раньше счёта и письма,  Рисованья, чтенья, Всем ребятам нужно знать  Азбуку…  </vt:lpstr>
      <vt:lpstr>  Задание 4 Встало с краю улицы В длинном сапоге Чучело трёхглазое На одной ноге. Где машины движутся, Где сошлись пути, Помогает улицу Людям перейти </vt:lpstr>
      <vt:lpstr>  Задание 5 Там, где сложный перекресток,  Он — машин руководитель.  Там, где он, легко и просто,  Он для всех — путеводитель.  </vt:lpstr>
      <vt:lpstr>  Задание 6 На какой мне ехать свет, Чтобы не наделать бед? </vt:lpstr>
      <vt:lpstr>  Задание 7 Выходя на улицу  Приготовь заранее  Вежливость и сдержанность ,  А главное — …  </vt:lpstr>
      <vt:lpstr>  Задание 8 А когда, скажите мне, Изменив свой цвет в окне, Светофор нам говорит: «Скоро будет путь открыт»? </vt:lpstr>
      <vt:lpstr>  Задание 9 Везет, а не лошадь, Сам в калошах, На красный взглянет — Сразу встанет! </vt:lpstr>
      <vt:lpstr>  Задание 10 Грозно мчат автомобили, Как железная река! Чтоб тебя не раздавили, Словно хрупкого жучка, – Под дорогой, словно грот, Есть… </vt:lpstr>
      <vt:lpstr>  Задание 11 Всё водителю расскажет, Скорость верную укажет.  У дороги, как маяк,  Добрый друг — …  </vt:lpstr>
      <vt:lpstr>  Задание 12 На дорожном знаке том Человек идет пешком. Полосатые дорожки Постелили нам под ножки. Чтобы мы забот не знали И по ним вперед шагали. </vt:lpstr>
      <vt:lpstr>  Задание 13 Круглый знак, а в нем окошко, Не спешите сгоряча, А подумайте немножко, Что здесь, свалка кирпича? </vt:lpstr>
      <vt:lpstr>  Задание 14 Тем прибором выявляют  Тех, кто скорость превышает.  Говорит локатор строгий: —  Нарушитель на дороге!  </vt:lpstr>
      <vt:lpstr>  Задание 15 Это что за чудо-юдо, Два горба, как у верблюда? Треугольный этот знак Называется он как? </vt:lpstr>
      <vt:lpstr>  Задание 16 У него суровый норов —  Длинный, толстый, словно боров,  Он залег у перехода, Защищая пешехода.  </vt:lpstr>
      <vt:lpstr>  Задание 17 Изменив в окошке свет. Говорит:  «Прохода нет!» </vt:lpstr>
      <vt:lpstr>  Задание 18 Здесь не катится автобус. Здесь трамваи не пройдут. Здесь спокойно пешеходы Вдоль по улице идут. Для машин и для трамвая  Путь дорога есть другая  </vt:lpstr>
      <vt:lpstr>  Задание 19 Поезд быстро-быстро мчится!  Чтоб несчастью не случиться,  Закрываю переезд —  Запрещен машинам въезд!  </vt:lpstr>
      <vt:lpstr>  Задание 20 Я хочу спросить про знак, Нарисован знак вот так: В треугольнике ребята Со всех ног бегут куда-то.  </vt:lpstr>
      <vt:lpstr>Молодцы! Будьте внимательны!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пожаловать, ученики!</dc:title>
  <dc:creator>Irina Kamilovna</dc:creator>
  <cp:lastModifiedBy>Irina Kamilovna</cp:lastModifiedBy>
  <cp:revision>18</cp:revision>
  <dcterms:created xsi:type="dcterms:W3CDTF">2022-09-18T14:16:39Z</dcterms:created>
  <dcterms:modified xsi:type="dcterms:W3CDTF">2022-09-18T20:18:48Z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</Properties>
</file>