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slides/slide47.xml" ContentType="application/vnd.openxmlformats-officedocument.presentationml.slide+xml"/>
  <Override PartName="/ppt/slides/slide27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5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6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2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0"/>
  </p:notesMasterIdLst>
  <p:sldIdLst>
    <p:sldId id="317" r:id="rId3"/>
    <p:sldId id="316" r:id="rId4"/>
    <p:sldId id="283" r:id="rId5"/>
    <p:sldId id="284" r:id="rId6"/>
    <p:sldId id="263" r:id="rId7"/>
    <p:sldId id="257" r:id="rId8"/>
    <p:sldId id="264" r:id="rId9"/>
    <p:sldId id="261" r:id="rId10"/>
    <p:sldId id="265" r:id="rId11"/>
    <p:sldId id="266" r:id="rId12"/>
    <p:sldId id="271" r:id="rId13"/>
    <p:sldId id="268" r:id="rId14"/>
    <p:sldId id="270" r:id="rId15"/>
    <p:sldId id="277" r:id="rId16"/>
    <p:sldId id="272" r:id="rId17"/>
    <p:sldId id="276" r:id="rId18"/>
    <p:sldId id="285" r:id="rId19"/>
    <p:sldId id="273" r:id="rId20"/>
    <p:sldId id="274" r:id="rId21"/>
    <p:sldId id="278" r:id="rId22"/>
    <p:sldId id="286" r:id="rId23"/>
    <p:sldId id="275" r:id="rId24"/>
    <p:sldId id="260" r:id="rId25"/>
    <p:sldId id="288" r:id="rId26"/>
    <p:sldId id="287" r:id="rId27"/>
    <p:sldId id="289" r:id="rId28"/>
    <p:sldId id="292" r:id="rId29"/>
    <p:sldId id="290" r:id="rId30"/>
    <p:sldId id="293" r:id="rId31"/>
    <p:sldId id="294" r:id="rId32"/>
    <p:sldId id="295" r:id="rId33"/>
    <p:sldId id="291" r:id="rId34"/>
    <p:sldId id="297" r:id="rId35"/>
    <p:sldId id="298" r:id="rId36"/>
    <p:sldId id="300" r:id="rId37"/>
    <p:sldId id="302" r:id="rId38"/>
    <p:sldId id="301" r:id="rId39"/>
    <p:sldId id="296" r:id="rId40"/>
    <p:sldId id="303" r:id="rId41"/>
    <p:sldId id="304" r:id="rId42"/>
    <p:sldId id="309" r:id="rId43"/>
    <p:sldId id="310" r:id="rId44"/>
    <p:sldId id="311" r:id="rId45"/>
    <p:sldId id="313" r:id="rId46"/>
    <p:sldId id="314" r:id="rId47"/>
    <p:sldId id="306" r:id="rId48"/>
    <p:sldId id="307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customXml" Target="../customXml/item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8" Type="http://schemas.openxmlformats.org/officeDocument/2006/relationships/customXml" Target="../customXml/item4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customXml" Target="../customXml/item2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customXml" Target="../customXml/item3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FAA167-626D-4BA8-BF6B-44DD8AD25F12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561AC-8A76-4FF6-BF49-5F1089C035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063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561AC-8A76-4FF6-BF49-5F1089C0354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250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561AC-8A76-4FF6-BF49-5F1089C0354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834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561AC-8A76-4FF6-BF49-5F1089C03544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834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561AC-8A76-4FF6-BF49-5F1089C03544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834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8A75-30C9-4B92-99C3-65C08C9C597D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5182C-900C-4C69-A828-B65FF11E2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13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8A75-30C9-4B92-99C3-65C08C9C597D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5182C-900C-4C69-A828-B65FF11E2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760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8A75-30C9-4B92-99C3-65C08C9C597D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5182C-900C-4C69-A828-B65FF11E2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012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A5B7DDE-D413-4C54-997B-6E34FA5F128B}" type="datetimeFigureOut">
              <a:rPr lang="ru-RU"/>
              <a:pPr>
                <a:defRPr/>
              </a:pPr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A2CDF32-29AF-4C10-8D2C-21A645202C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876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5196116-0379-4846-8529-71D621A5767A}" type="datetimeFigureOut">
              <a:rPr lang="ru-RU"/>
              <a:pPr>
                <a:defRPr/>
              </a:pPr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7EDAB2D-BA3F-45E5-A37B-EF1D71B470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156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82EB5B4-037F-434A-8751-D050ADAC8023}" type="datetimeFigureOut">
              <a:rPr lang="ru-RU"/>
              <a:pPr>
                <a:defRPr/>
              </a:pPr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E126F19-C2A2-4F5E-B887-D45519FDAC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96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680302C-DFD4-4125-A921-7B13C563C027}" type="datetimeFigureOut">
              <a:rPr lang="ru-RU"/>
              <a:pPr>
                <a:defRPr/>
              </a:pPr>
              <a:t>07.12.2016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183ADA4-2A5D-407F-97D5-A1AAA51E7F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800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45B707D-B053-4895-8A76-B7F7C486C970}" type="datetimeFigureOut">
              <a:rPr lang="ru-RU"/>
              <a:pPr>
                <a:defRPr/>
              </a:pPr>
              <a:t>07.12.2016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3C5E496-A843-4FB2-B7B5-293995E51B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158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9A14F8D-D6C9-43C4-8411-A8DD7297500B}" type="datetimeFigureOut">
              <a:rPr lang="ru-RU"/>
              <a:pPr>
                <a:defRPr/>
              </a:pPr>
              <a:t>07.12.2016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87353DA-9FE5-4C0D-8186-2A7E9EF9F3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587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01B765F-AA4A-4018-BB9D-01FB47B3914F}" type="datetimeFigureOut">
              <a:rPr lang="ru-RU"/>
              <a:pPr>
                <a:defRPr/>
              </a:pPr>
              <a:t>07.12.2016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1F489A6-1F9C-4ECA-AA23-B96CAD1087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84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7457783-275B-4385-8879-E9E3E46B54CB}" type="datetimeFigureOut">
              <a:rPr lang="ru-RU"/>
              <a:pPr>
                <a:defRPr/>
              </a:pPr>
              <a:t>07.12.2016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6D677D3-7FC0-4E36-9983-3CA87D88FC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70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8A75-30C9-4B92-99C3-65C08C9C597D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5182C-900C-4C69-A828-B65FF11E2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370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D6560BA-6F56-4637-A8BC-8089890C7CBB}" type="datetimeFigureOut">
              <a:rPr lang="ru-RU"/>
              <a:pPr>
                <a:defRPr/>
              </a:pPr>
              <a:t>07.12.2016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51797C8-CDC6-466A-9E7E-7D1C068D02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7383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899553D-2E0F-4D1D-8771-665FC8E2399A}" type="datetimeFigureOut">
              <a:rPr lang="ru-RU"/>
              <a:pPr>
                <a:defRPr/>
              </a:pPr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E9E68F4-6C90-4964-A4E7-376A0FF8DF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264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9F45274-EAE2-45ED-BBE9-381CA9CE1954}" type="datetimeFigureOut">
              <a:rPr lang="ru-RU"/>
              <a:pPr>
                <a:defRPr/>
              </a:pPr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EFE3C6D-3F9A-4C1F-BA29-4F395968DD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596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8A75-30C9-4B92-99C3-65C08C9C597D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5182C-900C-4C69-A828-B65FF11E2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132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8A75-30C9-4B92-99C3-65C08C9C597D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5182C-900C-4C69-A828-B65FF11E2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225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8A75-30C9-4B92-99C3-65C08C9C597D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5182C-900C-4C69-A828-B65FF11E2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389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8A75-30C9-4B92-99C3-65C08C9C597D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5182C-900C-4C69-A828-B65FF11E2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304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8A75-30C9-4B92-99C3-65C08C9C597D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5182C-900C-4C69-A828-B65FF11E2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141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8A75-30C9-4B92-99C3-65C08C9C597D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5182C-900C-4C69-A828-B65FF11E2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284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8A75-30C9-4B92-99C3-65C08C9C597D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5182C-900C-4C69-A828-B65FF11E2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85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78A75-30C9-4B92-99C3-65C08C9C597D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5182C-900C-4C69-A828-B65FF11E2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452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B509260-9CD9-4B4A-88A9-616AB17B9ECF}" type="datetimeFigureOut">
              <a:rPr lang="ru-RU">
                <a:cs typeface="Arial" charset="0"/>
              </a:rPr>
              <a:pPr>
                <a:defRPr/>
              </a:pPr>
              <a:t>07.12.2016</a:t>
            </a:fld>
            <a:endParaRPr lang="ru-RU"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E3C9910-452F-419F-96B8-EFFBBCA82C81}" type="slidenum">
              <a:rPr lang="ru-RU">
                <a:cs typeface="Arial" charset="0"/>
              </a:rPr>
              <a:pPr>
                <a:defRPr/>
              </a:pPr>
              <a:t>‹#›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5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15.jpe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7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0.jpeg"/><Relationship Id="rId4" Type="http://schemas.openxmlformats.org/officeDocument/2006/relationships/image" Target="../media/image5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gif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381000" y="914400"/>
            <a:ext cx="8534400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dirty="0">
                <a:solidFill>
                  <a:prstClr val="black"/>
                </a:solidFill>
                <a:latin typeface="Arial" charset="0"/>
                <a:cs typeface="Arial" charset="0"/>
              </a:rPr>
              <a:t>Презентация к уроку окружающего мира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dirty="0">
                <a:solidFill>
                  <a:prstClr val="black"/>
                </a:solidFill>
                <a:latin typeface="Arial" charset="0"/>
                <a:cs typeface="Arial" charset="0"/>
              </a:rPr>
              <a:t> в 1 классе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«Что </a:t>
            </a:r>
            <a:r>
              <a:rPr lang="ru-RU" altLang="ru-RU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растёт на клумбе</a:t>
            </a:r>
            <a:r>
              <a:rPr lang="ru-RU" altLang="ru-RU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»</a:t>
            </a:r>
            <a:endParaRPr lang="ru-RU" altLang="ru-RU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dirty="0">
                <a:solidFill>
                  <a:prstClr val="black"/>
                </a:solidFill>
                <a:latin typeface="Arial" charset="0"/>
                <a:cs typeface="Arial" charset="0"/>
              </a:rPr>
              <a:t>по системе «Школа России».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dirty="0">
                <a:solidFill>
                  <a:prstClr val="black"/>
                </a:solidFill>
                <a:latin typeface="Arial" charset="0"/>
                <a:cs typeface="Arial" charset="0"/>
              </a:rPr>
              <a:t>Подготовила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ru-RU" altLang="ru-RU" dirty="0" err="1">
                <a:solidFill>
                  <a:prstClr val="black"/>
                </a:solidFill>
                <a:latin typeface="Arial" charset="0"/>
                <a:cs typeface="Arial" charset="0"/>
              </a:rPr>
              <a:t>Цепелева</a:t>
            </a:r>
            <a:r>
              <a:rPr lang="ru-RU" altLang="ru-RU" dirty="0">
                <a:solidFill>
                  <a:prstClr val="black"/>
                </a:solidFill>
                <a:latin typeface="Arial" charset="0"/>
                <a:cs typeface="Arial" charset="0"/>
              </a:rPr>
              <a:t> Татьяна Анатольевна,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dirty="0">
                <a:solidFill>
                  <a:prstClr val="black"/>
                </a:solidFill>
                <a:latin typeface="Arial" charset="0"/>
                <a:cs typeface="Arial" charset="0"/>
              </a:rPr>
              <a:t>учитель начальных классов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dirty="0">
                <a:solidFill>
                  <a:prstClr val="black"/>
                </a:solidFill>
                <a:latin typeface="Arial" charset="0"/>
                <a:cs typeface="Arial" charset="0"/>
              </a:rPr>
              <a:t>МБОУ «СОШ № 41» г. Братска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4142945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0"/>
            <a:ext cx="63578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err="1" smtClean="0">
                <a:solidFill>
                  <a:prstClr val="black"/>
                </a:solidFill>
              </a:rPr>
              <a:t>Сан</a:t>
            </a:r>
            <a:r>
              <a:rPr lang="ru-RU" sz="9600" b="1" dirty="0" err="1" smtClean="0">
                <a:solidFill>
                  <a:srgbClr val="0070C0"/>
                </a:solidFill>
              </a:rPr>
              <a:t>севь</a:t>
            </a:r>
            <a:r>
              <a:rPr lang="ru-RU" sz="9600" b="1" dirty="0" err="1" smtClean="0">
                <a:solidFill>
                  <a:prstClr val="black"/>
                </a:solidFill>
              </a:rPr>
              <a:t>е</a:t>
            </a:r>
            <a:r>
              <a:rPr lang="ru-RU" sz="9600" b="1" dirty="0" err="1" smtClean="0">
                <a:solidFill>
                  <a:srgbClr val="0070C0"/>
                </a:solidFill>
              </a:rPr>
              <a:t>ра</a:t>
            </a:r>
            <a:endParaRPr lang="ru-RU" sz="9600" b="1" dirty="0">
              <a:solidFill>
                <a:srgbClr val="0070C0"/>
              </a:solidFill>
            </a:endParaRPr>
          </a:p>
        </p:txBody>
      </p:sp>
      <p:pic>
        <p:nvPicPr>
          <p:cNvPr id="10242" name="Picture 2" descr="http://fon2.ru/LIST/List-image/Sansevier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4931"/>
            <a:ext cx="4983066" cy="498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exotic-world.ru/goods_img/small/121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42426"/>
            <a:ext cx="2241820" cy="479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807" y="1290052"/>
            <a:ext cx="35746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/>
              <a:t>Щучий хвост</a:t>
            </a:r>
            <a:endParaRPr lang="ru-RU" sz="4800" b="1" dirty="0"/>
          </a:p>
        </p:txBody>
      </p:sp>
      <p:pic>
        <p:nvPicPr>
          <p:cNvPr id="6" name="Picture 2" descr="http://www.zooclub.ru/attach/fotogal/clip/fish/3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82609" y="3891502"/>
            <a:ext cx="3496661" cy="9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3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116632"/>
            <a:ext cx="36603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prstClr val="black"/>
                </a:solidFill>
              </a:rPr>
              <a:t>Как</a:t>
            </a:r>
            <a:r>
              <a:rPr lang="ru-RU" sz="9600" b="1" dirty="0" smtClean="0">
                <a:solidFill>
                  <a:srgbClr val="0070C0"/>
                </a:solidFill>
              </a:rPr>
              <a:t>тус</a:t>
            </a:r>
            <a:endParaRPr lang="ru-RU" sz="9600" b="1" dirty="0">
              <a:solidFill>
                <a:srgbClr val="0070C0"/>
              </a:solidFill>
            </a:endParaRPr>
          </a:p>
        </p:txBody>
      </p:sp>
      <p:pic>
        <p:nvPicPr>
          <p:cNvPr id="15362" name="Picture 2" descr="http://econet.ru/media/937/kindeditor/image/201311/201311302108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8629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dyhanie-zemli.ru/images/rubrics/nash-sad/ab1f47eb1888695bc05733e8a2b87a80_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332" y="1916832"/>
            <a:ext cx="3365591" cy="467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9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116632"/>
            <a:ext cx="63578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err="1" smtClean="0">
                <a:solidFill>
                  <a:prstClr val="black"/>
                </a:solidFill>
              </a:rPr>
              <a:t>Сан</a:t>
            </a:r>
            <a:r>
              <a:rPr lang="ru-RU" sz="9600" b="1" dirty="0" err="1" smtClean="0">
                <a:solidFill>
                  <a:srgbClr val="0070C0"/>
                </a:solidFill>
              </a:rPr>
              <a:t>севь</a:t>
            </a:r>
            <a:r>
              <a:rPr lang="ru-RU" sz="9600" b="1" dirty="0" err="1" smtClean="0">
                <a:solidFill>
                  <a:prstClr val="black"/>
                </a:solidFill>
              </a:rPr>
              <a:t>е</a:t>
            </a:r>
            <a:r>
              <a:rPr lang="ru-RU" sz="9600" b="1" dirty="0" err="1" smtClean="0">
                <a:solidFill>
                  <a:srgbClr val="0070C0"/>
                </a:solidFill>
              </a:rPr>
              <a:t>ра</a:t>
            </a:r>
            <a:endParaRPr lang="ru-RU" sz="9600" b="1" dirty="0">
              <a:solidFill>
                <a:srgbClr val="0070C0"/>
              </a:solidFill>
            </a:endParaRPr>
          </a:p>
        </p:txBody>
      </p:sp>
      <p:pic>
        <p:nvPicPr>
          <p:cNvPr id="12290" name="Picture 2" descr="http://ukrflowers.info/img/Shhuchij_hvo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6292"/>
            <a:ext cx="4036117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lady.gazeta.kz/getImage/?id=73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44824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5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116632"/>
            <a:ext cx="33844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err="1" smtClean="0">
                <a:solidFill>
                  <a:prstClr val="black"/>
                </a:solidFill>
              </a:rPr>
              <a:t>Кал</a:t>
            </a:r>
            <a:r>
              <a:rPr lang="ru-RU" sz="9600" b="1" dirty="0" err="1" smtClean="0">
                <a:solidFill>
                  <a:srgbClr val="0070C0"/>
                </a:solidFill>
              </a:rPr>
              <a:t>ла</a:t>
            </a:r>
            <a:endParaRPr lang="ru-RU" sz="9600" b="1" dirty="0">
              <a:solidFill>
                <a:srgbClr val="0070C0"/>
              </a:solidFill>
            </a:endParaRPr>
          </a:p>
        </p:txBody>
      </p:sp>
      <p:pic>
        <p:nvPicPr>
          <p:cNvPr id="14338" name="Picture 2" descr="http://i.otzovik.com/product/2013/06/1373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3" y="1691972"/>
            <a:ext cx="4788532" cy="478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sazhaemsad.ru/wp-content/uploads/2010/10/Zantedeschia-Spark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62660"/>
            <a:ext cx="3959131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33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kita.com.ua/uploads/tiny_mce/loadimg/th_f834e0f83b12c13903bb5d217d7d1ec5.gif?hash=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685" y="14748"/>
            <a:ext cx="17526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4748"/>
            <a:ext cx="69749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err="1" smtClean="0">
                <a:solidFill>
                  <a:prstClr val="black"/>
                </a:solidFill>
              </a:rPr>
              <a:t>Гиппе</a:t>
            </a:r>
            <a:r>
              <a:rPr lang="ru-RU" sz="9600" b="1" dirty="0" err="1" smtClean="0">
                <a:solidFill>
                  <a:srgbClr val="0070C0"/>
                </a:solidFill>
              </a:rPr>
              <a:t>аструм</a:t>
            </a:r>
            <a:endParaRPr lang="ru-RU" sz="9600" b="1" dirty="0">
              <a:solidFill>
                <a:srgbClr val="0070C0"/>
              </a:solidFill>
            </a:endParaRPr>
          </a:p>
        </p:txBody>
      </p:sp>
      <p:pic>
        <p:nvPicPr>
          <p:cNvPr id="20484" name="Picture 4" descr="http://www.flonature.ru/img/gippeastrum/gippeastrum%2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715" y="1858065"/>
            <a:ext cx="3600400" cy="449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Картинка 100 из 76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0084" y="1584408"/>
            <a:ext cx="3353962" cy="5043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22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0"/>
            <a:ext cx="59307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err="1" smtClean="0">
                <a:solidFill>
                  <a:srgbClr val="0070C0"/>
                </a:solidFill>
              </a:rPr>
              <a:t>Зиго</a:t>
            </a:r>
            <a:r>
              <a:rPr lang="ru-RU" sz="9600" b="1" dirty="0" err="1" smtClean="0">
                <a:solidFill>
                  <a:prstClr val="black"/>
                </a:solidFill>
              </a:rPr>
              <a:t>кактус</a:t>
            </a:r>
            <a:endParaRPr lang="ru-RU" sz="9600" b="1" dirty="0">
              <a:solidFill>
                <a:prstClr val="black"/>
              </a:solidFill>
            </a:endParaRPr>
          </a:p>
        </p:txBody>
      </p:sp>
      <p:pic>
        <p:nvPicPr>
          <p:cNvPr id="19460" name="Picture 4" descr="http://greenhome.org.ua/wp-content/uploads/2009/11/00574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060848"/>
            <a:ext cx="4719354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liveissue.ru/images/stories/priroda/dekabrist-uhod-v-domashnih-usloviya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381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31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116632"/>
            <a:ext cx="27783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prstClr val="black"/>
                </a:solidFill>
              </a:rPr>
              <a:t>А</a:t>
            </a:r>
            <a:r>
              <a:rPr lang="ru-RU" sz="9600" b="1" dirty="0" smtClean="0">
                <a:solidFill>
                  <a:srgbClr val="0070C0"/>
                </a:solidFill>
              </a:rPr>
              <a:t>ло</a:t>
            </a:r>
            <a:r>
              <a:rPr lang="ru-RU" sz="9600" b="1" dirty="0" smtClean="0">
                <a:solidFill>
                  <a:prstClr val="black"/>
                </a:solidFill>
              </a:rPr>
              <a:t>э</a:t>
            </a:r>
            <a:endParaRPr lang="ru-RU" sz="9600" b="1" dirty="0">
              <a:solidFill>
                <a:prstClr val="black"/>
              </a:solidFill>
            </a:endParaRPr>
          </a:p>
        </p:txBody>
      </p:sp>
      <p:pic>
        <p:nvPicPr>
          <p:cNvPr id="21506" name="Picture 2" descr="http://giftaway.ru/images/presents/img_29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1" y="1333143"/>
            <a:ext cx="4411522" cy="441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://yagotova.ru/wp-content/uploads/2015/06/alo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08920"/>
            <a:ext cx="5256584" cy="262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97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0375" y="24076"/>
            <a:ext cx="37807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rgbClr val="0070C0"/>
                </a:solidFill>
              </a:rPr>
              <a:t>Ге</a:t>
            </a:r>
            <a:r>
              <a:rPr lang="ru-RU" sz="9600" b="1" dirty="0" smtClean="0">
                <a:solidFill>
                  <a:prstClr val="black"/>
                </a:solidFill>
              </a:rPr>
              <a:t>рань</a:t>
            </a:r>
            <a:endParaRPr lang="ru-RU" sz="9600" b="1" dirty="0">
              <a:solidFill>
                <a:prstClr val="black"/>
              </a:solidFill>
            </a:endParaRPr>
          </a:p>
        </p:txBody>
      </p:sp>
      <p:pic>
        <p:nvPicPr>
          <p:cNvPr id="29698" name="Picture 2" descr="http://m.interfax.by/files/2013-03/20130325-115509-4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1593736"/>
            <a:ext cx="4887147" cy="486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47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://glorioza.ru/images/88263215472728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852" y="1124744"/>
            <a:ext cx="4608512" cy="521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9792" y="116632"/>
            <a:ext cx="27783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rgbClr val="0070C0"/>
                </a:solidFill>
              </a:rPr>
              <a:t>А</a:t>
            </a:r>
            <a:r>
              <a:rPr lang="ru-RU" sz="9600" b="1" dirty="0" smtClean="0">
                <a:solidFill>
                  <a:prstClr val="black"/>
                </a:solidFill>
              </a:rPr>
              <a:t>ло</a:t>
            </a:r>
            <a:r>
              <a:rPr lang="ru-RU" sz="9600" b="1" dirty="0" smtClean="0">
                <a:solidFill>
                  <a:srgbClr val="0070C0"/>
                </a:solidFill>
              </a:rPr>
              <a:t>э</a:t>
            </a:r>
            <a:endParaRPr lang="ru-RU" sz="9600" b="1" dirty="0">
              <a:solidFill>
                <a:srgbClr val="0070C0"/>
              </a:solidFill>
            </a:endParaRPr>
          </a:p>
        </p:txBody>
      </p:sp>
      <p:pic>
        <p:nvPicPr>
          <p:cNvPr id="18434" name="Picture 2" descr="http://www.topcell.ru/content/img/wmc_pictures/2005/11/img/aloe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17" y="1696297"/>
            <a:ext cx="3734145" cy="530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74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171560"/>
            <a:ext cx="69469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err="1" smtClean="0">
                <a:solidFill>
                  <a:prstClr val="black"/>
                </a:solidFill>
              </a:rPr>
              <a:t>Хло</a:t>
            </a:r>
            <a:r>
              <a:rPr lang="ru-RU" sz="9600" b="1" dirty="0" err="1" smtClean="0">
                <a:solidFill>
                  <a:srgbClr val="0070C0"/>
                </a:solidFill>
              </a:rPr>
              <a:t>ро</a:t>
            </a:r>
            <a:r>
              <a:rPr lang="ru-RU" sz="9600" b="1" dirty="0" err="1" smtClean="0">
                <a:solidFill>
                  <a:prstClr val="black"/>
                </a:solidFill>
              </a:rPr>
              <a:t>фи</a:t>
            </a:r>
            <a:r>
              <a:rPr lang="ru-RU" sz="9600" b="1" dirty="0" err="1" smtClean="0">
                <a:solidFill>
                  <a:srgbClr val="0070C0"/>
                </a:solidFill>
              </a:rPr>
              <a:t>тум</a:t>
            </a:r>
            <a:endParaRPr lang="ru-RU" sz="9600" b="1" dirty="0">
              <a:solidFill>
                <a:srgbClr val="0070C0"/>
              </a:solidFill>
            </a:endParaRPr>
          </a:p>
        </p:txBody>
      </p:sp>
      <p:pic>
        <p:nvPicPr>
          <p:cNvPr id="17414" name="Picture 6" descr="http://fb.ru/misc/i/gallery/26487/5779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05401"/>
            <a:ext cx="4230974" cy="423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469" y="1605938"/>
            <a:ext cx="4824536" cy="482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06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3"/>
          <p:cNvSpPr txBox="1">
            <a:spLocks noChangeArrowheads="1"/>
          </p:cNvSpPr>
          <p:nvPr/>
        </p:nvSpPr>
        <p:spPr bwMode="auto">
          <a:xfrm>
            <a:off x="468313" y="26988"/>
            <a:ext cx="84709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8000" b="1" smtClean="0">
                <a:solidFill>
                  <a:srgbClr val="00B050"/>
                </a:solidFill>
                <a:cs typeface="Arial" charset="0"/>
              </a:rPr>
              <a:t>Окружающий мир</a:t>
            </a:r>
          </a:p>
        </p:txBody>
      </p:sp>
      <p:pic>
        <p:nvPicPr>
          <p:cNvPr id="30723" name="Picture 4" descr="http://shop.bookmirs.ru/media/Pic/3cc8b791-dc82-11e3-b377-00e0813289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557338"/>
            <a:ext cx="3778250" cy="4967287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70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14748"/>
            <a:ext cx="69749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err="1" smtClean="0">
                <a:solidFill>
                  <a:prstClr val="black"/>
                </a:solidFill>
              </a:rPr>
              <a:t>Гиппе</a:t>
            </a:r>
            <a:r>
              <a:rPr lang="ru-RU" sz="9600" b="1" dirty="0" err="1" smtClean="0">
                <a:solidFill>
                  <a:srgbClr val="0070C0"/>
                </a:solidFill>
              </a:rPr>
              <a:t>аструм</a:t>
            </a:r>
            <a:endParaRPr lang="ru-RU" sz="9600" b="1" dirty="0">
              <a:solidFill>
                <a:srgbClr val="0070C0"/>
              </a:solidFill>
            </a:endParaRPr>
          </a:p>
        </p:txBody>
      </p:sp>
      <p:pic>
        <p:nvPicPr>
          <p:cNvPr id="22530" name="Picture 2" descr="http://cyberland.ws/uploads/posts/2013-07/1372683416_gippeastrum-i-amarill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85392"/>
            <a:ext cx="547260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01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0375" y="24076"/>
            <a:ext cx="37807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prstClr val="black"/>
                </a:solidFill>
              </a:rPr>
              <a:t>Ге</a:t>
            </a:r>
            <a:r>
              <a:rPr lang="ru-RU" sz="9600" b="1" dirty="0" smtClean="0">
                <a:solidFill>
                  <a:srgbClr val="0070C0"/>
                </a:solidFill>
              </a:rPr>
              <a:t>рань</a:t>
            </a:r>
            <a:endParaRPr lang="ru-RU" sz="9600" b="1" dirty="0">
              <a:solidFill>
                <a:srgbClr val="0070C0"/>
              </a:solidFill>
            </a:endParaRPr>
          </a:p>
        </p:txBody>
      </p:sp>
      <p:pic>
        <p:nvPicPr>
          <p:cNvPr id="30722" name="Picture 2" descr="http://www.pepiniere-fleurs-terre.com/wp-content/uploads/2013/02/geran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5610067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80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g1.liveinternet.ru/images/attach/c/0/118/984/118984439_fial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7872"/>
            <a:ext cx="2777958" cy="208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fb.ru/misc/i/gallery/26487/5779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69467"/>
            <a:ext cx="25202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flonature.ru/img/gippeastrum/gippeastrum%2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507" y="987872"/>
            <a:ext cx="1807130" cy="225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dyhanie-zemli.ru/images/rubrics/nash-sad/ab1f47eb1888695bc05733e8a2b87a80_6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3324407"/>
            <a:ext cx="2088232" cy="290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giftaway.ru/images/presents/img_29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127" y="3427189"/>
            <a:ext cx="3024335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sazhaemsad.ru/wp-content/uploads/2010/10/Zantedeschia-Sparkl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727" y="4077072"/>
            <a:ext cx="2331280" cy="237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14239" y="-9383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/>
              <a:t>1</a:t>
            </a:r>
            <a:endParaRPr lang="ru-RU" sz="8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575467" y="167547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0" b="1" dirty="0" smtClean="0">
                <a:solidFill>
                  <a:prstClr val="black"/>
                </a:solidFill>
              </a:rPr>
              <a:t>2</a:t>
            </a:r>
            <a:endParaRPr lang="ru-RU" sz="8000" b="1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313099" y="5365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0" b="1" dirty="0" smtClean="0">
                <a:solidFill>
                  <a:prstClr val="black"/>
                </a:solidFill>
              </a:rPr>
              <a:t>3</a:t>
            </a:r>
            <a:endParaRPr lang="ru-RU" sz="8000" b="1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9541" y="3284331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0" b="1" dirty="0" smtClean="0">
                <a:solidFill>
                  <a:prstClr val="black"/>
                </a:solidFill>
              </a:rPr>
              <a:t>4</a:t>
            </a:r>
            <a:endParaRPr lang="ru-RU" sz="8000" b="1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71204" y="3326798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0" b="1" dirty="0" smtClean="0">
                <a:solidFill>
                  <a:prstClr val="black"/>
                </a:solidFill>
              </a:rPr>
              <a:t>5</a:t>
            </a:r>
            <a:endParaRPr lang="ru-RU" sz="8000" b="1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28183" y="3212776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0" b="1" dirty="0" smtClean="0">
                <a:solidFill>
                  <a:prstClr val="black"/>
                </a:solidFill>
              </a:rPr>
              <a:t>6</a:t>
            </a:r>
            <a:endParaRPr lang="ru-RU" sz="8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36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liveissue.ru/images/stories/priroda/dekabrist-uhod-v-domashnih-usloviya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2232248" cy="251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lady.gazeta.kz/getImage/?id=73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440" y="3668931"/>
            <a:ext cx="2085696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cvety-doma.ru/uploads/posts/2012-05/1336922327_begoniy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689" y="1036988"/>
            <a:ext cx="2448272" cy="253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cvetochki.net/sites/default/files/u4/304_flamingo-453x453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16" y="3660462"/>
            <a:ext cx="2547935" cy="254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flomaster.tomsk.ru/image/cache/500-500/data/%D0%B3%D0%BE%D1%80%D1%88%D0%B5%D1%87%D0%BD%D1%8B%D0%B5/%D1%88%D0%BB%D1%8E%D0%BC%D0%B1%D0%B5%D1%80%D0%B3%D0%B5%D1%80%D0%B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588" y="3684378"/>
            <a:ext cx="3157900" cy="31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m.interfax.by/files/2013-03/20130325-115509-40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714" y="910235"/>
            <a:ext cx="2531422" cy="251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21833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0" b="1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01267" y="12541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0" b="1" dirty="0" smtClean="0">
                <a:solidFill>
                  <a:prstClr val="black"/>
                </a:solidFill>
              </a:rPr>
              <a:t>2</a:t>
            </a:r>
            <a:endParaRPr lang="ru-RU" sz="80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69840" y="3568586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0" b="1" dirty="0" smtClean="0">
                <a:solidFill>
                  <a:prstClr val="black"/>
                </a:solidFill>
              </a:rPr>
              <a:t>6</a:t>
            </a:r>
            <a:endParaRPr lang="ru-RU" sz="8000" b="1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27450" y="3492007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0" b="1" dirty="0" smtClean="0">
                <a:solidFill>
                  <a:prstClr val="black"/>
                </a:solidFill>
              </a:rPr>
              <a:t>5</a:t>
            </a:r>
            <a:endParaRPr lang="ru-RU" sz="8000" b="1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1696" y="3438333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0" b="1" dirty="0" smtClean="0">
                <a:solidFill>
                  <a:prstClr val="black"/>
                </a:solidFill>
              </a:rPr>
              <a:t>4</a:t>
            </a:r>
            <a:endParaRPr lang="ru-RU" sz="8000" b="1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75609" y="248515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0" b="1" dirty="0" smtClean="0">
                <a:solidFill>
                  <a:prstClr val="black"/>
                </a:solidFill>
              </a:rPr>
              <a:t>3</a:t>
            </a:r>
            <a:endParaRPr lang="ru-RU" sz="8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08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260648"/>
            <a:ext cx="75937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Что растёт на клумбе?</a:t>
            </a:r>
            <a:endParaRPr lang="ru-RU" sz="6000" b="1" dirty="0"/>
          </a:p>
        </p:txBody>
      </p:sp>
      <p:pic>
        <p:nvPicPr>
          <p:cNvPr id="2050" name="Picture 2" descr="http://www.playcast.ru/uploads/2014/09/11/97994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971" y="1276311"/>
            <a:ext cx="6169372" cy="535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86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etov.ua/storage/640x640/3/8/7/b/387bf99c12f8a4059181f14a3ee78b1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84784"/>
            <a:ext cx="4752528" cy="475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116632"/>
            <a:ext cx="651133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b="1" dirty="0">
                <a:solidFill>
                  <a:prstClr val="black"/>
                </a:solidFill>
              </a:rPr>
              <a:t>Г</a:t>
            </a:r>
            <a:r>
              <a:rPr lang="ru-RU" sz="9600" b="1" dirty="0" smtClean="0">
                <a:solidFill>
                  <a:prstClr val="black"/>
                </a:solidFill>
              </a:rPr>
              <a:t>ла</a:t>
            </a:r>
            <a:r>
              <a:rPr lang="ru-RU" sz="9600" b="1" dirty="0" smtClean="0">
                <a:solidFill>
                  <a:srgbClr val="0070C0"/>
                </a:solidFill>
              </a:rPr>
              <a:t>ди</a:t>
            </a:r>
            <a:r>
              <a:rPr lang="ru-RU" sz="9600" b="1" dirty="0" smtClean="0">
                <a:solidFill>
                  <a:prstClr val="black"/>
                </a:solidFill>
              </a:rPr>
              <a:t>о</a:t>
            </a:r>
            <a:r>
              <a:rPr lang="ru-RU" sz="9600" b="1" dirty="0" smtClean="0">
                <a:solidFill>
                  <a:srgbClr val="0070C0"/>
                </a:solidFill>
              </a:rPr>
              <a:t>лу</a:t>
            </a:r>
            <a:r>
              <a:rPr lang="ru-RU" sz="9600" b="1" dirty="0" smtClean="0">
                <a:solidFill>
                  <a:prstClr val="black"/>
                </a:solidFill>
              </a:rPr>
              <a:t>сы</a:t>
            </a:r>
            <a:endParaRPr lang="ru-RU" sz="9600" b="1" dirty="0">
              <a:solidFill>
                <a:srgbClr val="0070C0"/>
              </a:solidFill>
            </a:endParaRPr>
          </a:p>
        </p:txBody>
      </p:sp>
      <p:pic>
        <p:nvPicPr>
          <p:cNvPr id="1028" name="Picture 4" descr="http://abload.de/img/flatcastsonsuzadek-ieiyjv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747187"/>
            <a:ext cx="201764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playcast.ru/uploads/2015/01/21/1171308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5943"/>
            <a:ext cx="2544541" cy="404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46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116632"/>
            <a:ext cx="41490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b="1" dirty="0" err="1" smtClean="0">
                <a:solidFill>
                  <a:srgbClr val="0070C0"/>
                </a:solidFill>
              </a:rPr>
              <a:t>Кос</a:t>
            </a:r>
            <a:r>
              <a:rPr lang="ru-RU" sz="9600" b="1" dirty="0" err="1" smtClean="0">
                <a:solidFill>
                  <a:prstClr val="black"/>
                </a:solidFill>
              </a:rPr>
              <a:t>ме</a:t>
            </a:r>
            <a:r>
              <a:rPr lang="ru-RU" sz="9600" b="1" dirty="0" err="1" smtClean="0">
                <a:solidFill>
                  <a:srgbClr val="0070C0"/>
                </a:solidFill>
              </a:rPr>
              <a:t>я</a:t>
            </a:r>
            <a:endParaRPr lang="ru-RU" sz="9600" b="1" dirty="0">
              <a:solidFill>
                <a:srgbClr val="0070C0"/>
              </a:solidFill>
            </a:endParaRPr>
          </a:p>
        </p:txBody>
      </p:sp>
      <p:pic>
        <p:nvPicPr>
          <p:cNvPr id="5122" name="Picture 2" descr="http://content.foto.mail.ru/mail/alla_gaikovich/_answers/i-140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098" y="1412776"/>
            <a:ext cx="3684188" cy="503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48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5" y="0"/>
            <a:ext cx="41490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b="1" dirty="0" err="1" smtClean="0">
                <a:solidFill>
                  <a:srgbClr val="0070C0"/>
                </a:solidFill>
              </a:rPr>
              <a:t>Кос</a:t>
            </a:r>
            <a:r>
              <a:rPr lang="ru-RU" sz="9600" b="1" dirty="0" err="1" smtClean="0">
                <a:solidFill>
                  <a:prstClr val="black"/>
                </a:solidFill>
              </a:rPr>
              <a:t>ме</a:t>
            </a:r>
            <a:r>
              <a:rPr lang="ru-RU" sz="9600" b="1" dirty="0" err="1" smtClean="0">
                <a:solidFill>
                  <a:srgbClr val="0070C0"/>
                </a:solidFill>
              </a:rPr>
              <a:t>я</a:t>
            </a:r>
            <a:endParaRPr lang="ru-RU" sz="9600" b="1" dirty="0">
              <a:solidFill>
                <a:srgbClr val="0070C0"/>
              </a:solidFill>
            </a:endParaRPr>
          </a:p>
        </p:txBody>
      </p:sp>
      <p:pic>
        <p:nvPicPr>
          <p:cNvPr id="6146" name="Picture 2" descr="http://static.biserok.org/wp-content/uploads/2013/04/kosme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61" y="1293916"/>
            <a:ext cx="8208912" cy="544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00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16632"/>
            <a:ext cx="53405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b="1" dirty="0" smtClean="0">
                <a:solidFill>
                  <a:srgbClr val="0070C0"/>
                </a:solidFill>
              </a:rPr>
              <a:t>Бар</a:t>
            </a:r>
            <a:r>
              <a:rPr lang="ru-RU" sz="9600" b="1" dirty="0" smtClean="0">
                <a:solidFill>
                  <a:prstClr val="black"/>
                </a:solidFill>
              </a:rPr>
              <a:t>хат</a:t>
            </a:r>
            <a:r>
              <a:rPr lang="ru-RU" sz="9600" b="1" dirty="0" smtClean="0">
                <a:solidFill>
                  <a:srgbClr val="0070C0"/>
                </a:solidFill>
              </a:rPr>
              <a:t>цы</a:t>
            </a:r>
            <a:endParaRPr lang="ru-RU" sz="9600" b="1" dirty="0">
              <a:solidFill>
                <a:srgbClr val="0070C0"/>
              </a:solidFill>
            </a:endParaRPr>
          </a:p>
        </p:txBody>
      </p:sp>
      <p:sp>
        <p:nvSpPr>
          <p:cNvPr id="3" name="AutoShape 2" descr="http://rassada.agronationale.ru/upload/goods/2014/05/04/1b/1bbed3ae8831b86c0b8b453fdabc4947.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rassada.agronationale.ru/upload/goods/2014/05/04/1b/1bbed3ae8831b86c0b8b453fdabc4947.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://rassada.agronationale.ru/upload/goods/2014/05/04/1b/1bbed3ae8831b86c0b8b453fdabc4947.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://rassada.agronationale.ru/upload/goods/2014/05/04/1b/1bbed3ae8831b86c0b8b453fdabc4947.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8" name="Picture 12" descr="http://theakumalian.com/images/2008/10-2008/Marigol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82" y="1437529"/>
            <a:ext cx="5124477" cy="512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img-fotki.yandex.ru/get/9320/47407354.c7b/0_12bb25_b25a63c8_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024" y="2203090"/>
            <a:ext cx="4462543" cy="359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8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4817" y="116632"/>
            <a:ext cx="53405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b="1" dirty="0" smtClean="0">
                <a:solidFill>
                  <a:srgbClr val="0070C0"/>
                </a:solidFill>
              </a:rPr>
              <a:t>Бар</a:t>
            </a:r>
            <a:r>
              <a:rPr lang="ru-RU" sz="9600" b="1" dirty="0" smtClean="0">
                <a:solidFill>
                  <a:prstClr val="black"/>
                </a:solidFill>
              </a:rPr>
              <a:t>хат</a:t>
            </a:r>
            <a:r>
              <a:rPr lang="ru-RU" sz="9600" b="1" dirty="0" smtClean="0">
                <a:solidFill>
                  <a:srgbClr val="0070C0"/>
                </a:solidFill>
              </a:rPr>
              <a:t>цы</a:t>
            </a:r>
            <a:endParaRPr lang="ru-RU" sz="9600" b="1" dirty="0">
              <a:solidFill>
                <a:srgbClr val="0070C0"/>
              </a:solidFill>
            </a:endParaRPr>
          </a:p>
        </p:txBody>
      </p:sp>
      <p:sp>
        <p:nvSpPr>
          <p:cNvPr id="3" name="AutoShape 2" descr="http://rassada.agronationale.ru/upload/goods/2014/05/04/1b/1bbed3ae8831b86c0b8b453fdabc4947.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rassada.agronationale.ru/upload/goods/2014/05/04/1b/1bbed3ae8831b86c0b8b453fdabc4947.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://rassada.agronationale.ru/upload/goods/2014/05/04/1b/1bbed3ae8831b86c0b8b453fdabc4947.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://rassada.agronationale.ru/upload/goods/2014/05/04/1b/1bbed3ae8831b86c0b8b453fdabc4947.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 descr="http://www.vashsad.ua/downloads/image/00000/Tagetes%20patu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574888" cy="493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87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4674"/>
            <a:ext cx="83521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rgbClr val="00B050"/>
                </a:solidFill>
              </a:rPr>
              <a:t>Виды</a:t>
            </a:r>
            <a:r>
              <a:rPr lang="ru-RU" sz="9600" b="1" dirty="0" smtClean="0">
                <a:solidFill>
                  <a:srgbClr val="00B050"/>
                </a:solidFill>
              </a:rPr>
              <a:t> </a:t>
            </a:r>
            <a:r>
              <a:rPr lang="ru-RU" sz="9600" b="1" dirty="0" smtClean="0">
                <a:solidFill>
                  <a:srgbClr val="00B050"/>
                </a:solidFill>
              </a:rPr>
              <a:t>растений</a:t>
            </a:r>
            <a:endParaRPr lang="ru-RU" sz="9600" b="1" dirty="0">
              <a:solidFill>
                <a:srgbClr val="00B050"/>
              </a:solidFill>
            </a:endParaRPr>
          </a:p>
        </p:txBody>
      </p:sp>
      <p:pic>
        <p:nvPicPr>
          <p:cNvPr id="28674" name="Picture 2" descr="http://player.myshared.ru/886895/data/images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7833"/>
            <a:ext cx="3826584" cy="368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://steshka.ru/wp-content/uploads/2012/10/%D0%91%D0%B5%D0%B7-%D0%B8%D0%BC%D0%B5%D0%BD%D0%B8-9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17"/>
          <a:stretch/>
        </p:blipFill>
        <p:spPr bwMode="auto">
          <a:xfrm>
            <a:off x="3559254" y="2564904"/>
            <a:ext cx="2448000" cy="332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http://cs622023.vk.me/v622023902/4712c/9RAvjlux7i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615907"/>
            <a:ext cx="2507391" cy="208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65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16632"/>
            <a:ext cx="591520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b="1" dirty="0" smtClean="0">
                <a:solidFill>
                  <a:srgbClr val="0070C0"/>
                </a:solidFill>
              </a:rPr>
              <a:t>Ка</a:t>
            </a:r>
            <a:r>
              <a:rPr lang="ru-RU" sz="9600" b="1" dirty="0" smtClean="0">
                <a:solidFill>
                  <a:prstClr val="black"/>
                </a:solidFill>
              </a:rPr>
              <a:t>лен</a:t>
            </a:r>
            <a:r>
              <a:rPr lang="ru-RU" sz="9600" b="1" dirty="0" smtClean="0">
                <a:solidFill>
                  <a:srgbClr val="0070C0"/>
                </a:solidFill>
              </a:rPr>
              <a:t>ду</a:t>
            </a:r>
            <a:r>
              <a:rPr lang="ru-RU" sz="9600" b="1" dirty="0" smtClean="0">
                <a:solidFill>
                  <a:prstClr val="black"/>
                </a:solidFill>
              </a:rPr>
              <a:t>ла</a:t>
            </a:r>
            <a:endParaRPr lang="ru-RU" sz="9600" b="1" dirty="0">
              <a:solidFill>
                <a:srgbClr val="0070C0"/>
              </a:solidFill>
            </a:endParaRPr>
          </a:p>
        </p:txBody>
      </p:sp>
      <p:pic>
        <p:nvPicPr>
          <p:cNvPr id="8196" name="Picture 4" descr="http://www.forestessentials.ru/images/cms/headers/97ece748009e7d64396bd14ac2e2c9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87" y="1657254"/>
            <a:ext cx="7620000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47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5" y="-16598"/>
            <a:ext cx="591520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b="1" dirty="0" smtClean="0">
                <a:solidFill>
                  <a:srgbClr val="0070C0"/>
                </a:solidFill>
              </a:rPr>
              <a:t>Ка</a:t>
            </a:r>
            <a:r>
              <a:rPr lang="ru-RU" sz="9600" b="1" dirty="0" smtClean="0">
                <a:solidFill>
                  <a:prstClr val="black"/>
                </a:solidFill>
              </a:rPr>
              <a:t>лен</a:t>
            </a:r>
            <a:r>
              <a:rPr lang="ru-RU" sz="9600" b="1" dirty="0" smtClean="0">
                <a:solidFill>
                  <a:srgbClr val="0070C0"/>
                </a:solidFill>
              </a:rPr>
              <a:t>ду</a:t>
            </a:r>
            <a:r>
              <a:rPr lang="ru-RU" sz="9600" b="1" dirty="0" smtClean="0">
                <a:solidFill>
                  <a:prstClr val="black"/>
                </a:solidFill>
              </a:rPr>
              <a:t>ла</a:t>
            </a:r>
            <a:endParaRPr lang="ru-RU" sz="9600" b="1" dirty="0">
              <a:solidFill>
                <a:srgbClr val="0070C0"/>
              </a:solidFill>
            </a:endParaRPr>
          </a:p>
        </p:txBody>
      </p:sp>
      <p:pic>
        <p:nvPicPr>
          <p:cNvPr id="9220" name="Picture 4" descr="http://nifdugu.ru/uploads/posts/2012-06/1338722130_chudesnieoboinatemupriroda-2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95424"/>
            <a:ext cx="8572500" cy="536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64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159522"/>
            <a:ext cx="461235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b="1" dirty="0" smtClean="0">
                <a:solidFill>
                  <a:srgbClr val="0070C0"/>
                </a:solidFill>
              </a:rPr>
              <a:t>Пе</a:t>
            </a:r>
            <a:r>
              <a:rPr lang="ru-RU" sz="9600" b="1" dirty="0" smtClean="0">
                <a:solidFill>
                  <a:prstClr val="black"/>
                </a:solidFill>
              </a:rPr>
              <a:t>ту</a:t>
            </a:r>
            <a:r>
              <a:rPr lang="ru-RU" sz="9600" b="1" dirty="0" smtClean="0">
                <a:solidFill>
                  <a:srgbClr val="0070C0"/>
                </a:solidFill>
              </a:rPr>
              <a:t>ни</a:t>
            </a:r>
            <a:r>
              <a:rPr lang="ru-RU" sz="9600" b="1" dirty="0" smtClean="0">
                <a:solidFill>
                  <a:prstClr val="black"/>
                </a:solidFill>
              </a:rPr>
              <a:t>я</a:t>
            </a:r>
            <a:endParaRPr lang="ru-RU" sz="96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http://www.handwerker-magazin.com/wp-content/uploads/2013/12/Petunia-Hybrid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12" y="1484784"/>
            <a:ext cx="511256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78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159522"/>
            <a:ext cx="461235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b="1" dirty="0" smtClean="0">
                <a:solidFill>
                  <a:srgbClr val="0070C0"/>
                </a:solidFill>
              </a:rPr>
              <a:t>Пе</a:t>
            </a:r>
            <a:r>
              <a:rPr lang="ru-RU" sz="9600" b="1" dirty="0" smtClean="0">
                <a:solidFill>
                  <a:prstClr val="black"/>
                </a:solidFill>
              </a:rPr>
              <a:t>ту</a:t>
            </a:r>
            <a:r>
              <a:rPr lang="ru-RU" sz="9600" b="1" dirty="0" smtClean="0">
                <a:solidFill>
                  <a:srgbClr val="0070C0"/>
                </a:solidFill>
              </a:rPr>
              <a:t>ни</a:t>
            </a:r>
            <a:r>
              <a:rPr lang="ru-RU" sz="9600" b="1" dirty="0" smtClean="0">
                <a:solidFill>
                  <a:prstClr val="black"/>
                </a:solidFill>
              </a:rPr>
              <a:t>я</a:t>
            </a:r>
            <a:endParaRPr lang="ru-RU" sz="9600" b="1" dirty="0">
              <a:solidFill>
                <a:srgbClr val="0070C0"/>
              </a:solidFill>
            </a:endParaRPr>
          </a:p>
        </p:txBody>
      </p:sp>
      <p:pic>
        <p:nvPicPr>
          <p:cNvPr id="11266" name="Picture 2" descr="http://82.img.avito.st/1280x960/16396721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656283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45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41381" y="201057"/>
            <a:ext cx="345819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b="1" dirty="0" smtClean="0"/>
              <a:t>А</a:t>
            </a:r>
            <a:r>
              <a:rPr lang="ru-RU" sz="9600" b="1" dirty="0" smtClean="0">
                <a:solidFill>
                  <a:srgbClr val="0070C0"/>
                </a:solidFill>
              </a:rPr>
              <a:t>стра </a:t>
            </a:r>
            <a:endParaRPr lang="ru-RU" sz="9600" b="1" dirty="0">
              <a:solidFill>
                <a:srgbClr val="0070C0"/>
              </a:solidFill>
            </a:endParaRPr>
          </a:p>
        </p:txBody>
      </p:sp>
      <p:pic>
        <p:nvPicPr>
          <p:cNvPr id="12292" name="Picture 4" descr="http://strana-detctva.narod.ru/index.files/astr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24" y="1412183"/>
            <a:ext cx="386991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whatsmybirthflower.com/wp-content/uploads/2014/01/As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140968"/>
            <a:ext cx="2266950" cy="32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pixelbrush.ru/uploads/posts/2013-05/1369727633_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1093">
            <a:off x="5647379" y="1705007"/>
            <a:ext cx="3589810" cy="374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71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41380" y="-18288"/>
            <a:ext cx="345819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b="1" dirty="0" smtClean="0"/>
              <a:t>А</a:t>
            </a:r>
            <a:r>
              <a:rPr lang="ru-RU" sz="9600" b="1" dirty="0" smtClean="0">
                <a:solidFill>
                  <a:srgbClr val="0070C0"/>
                </a:solidFill>
              </a:rPr>
              <a:t>стра </a:t>
            </a:r>
            <a:endParaRPr lang="ru-RU" sz="9600" b="1" dirty="0">
              <a:solidFill>
                <a:srgbClr val="0070C0"/>
              </a:solidFill>
            </a:endParaRPr>
          </a:p>
        </p:txBody>
      </p:sp>
      <p:pic>
        <p:nvPicPr>
          <p:cNvPr id="13316" name="Picture 4" descr="http://wiki.iteach.ru/images/thumb/8/87/013.JPG/800px-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095" y="1340768"/>
            <a:ext cx="6840760" cy="513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65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840" y="159522"/>
            <a:ext cx="29803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b="1" dirty="0" smtClean="0">
                <a:solidFill>
                  <a:srgbClr val="0070C0"/>
                </a:solidFill>
              </a:rPr>
              <a:t>Пи</a:t>
            </a:r>
            <a:r>
              <a:rPr lang="ru-RU" sz="9600" b="1" dirty="0" smtClean="0">
                <a:solidFill>
                  <a:prstClr val="black"/>
                </a:solidFill>
              </a:rPr>
              <a:t>он</a:t>
            </a:r>
            <a:endParaRPr lang="ru-RU" sz="9600" b="1" dirty="0">
              <a:solidFill>
                <a:srgbClr val="0070C0"/>
              </a:solidFill>
            </a:endParaRPr>
          </a:p>
        </p:txBody>
      </p:sp>
      <p:sp>
        <p:nvSpPr>
          <p:cNvPr id="3" name="AutoShape 2" descr="http://s020.radikal.ru/i713/1403/e3/f70676dff43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s020.radikal.ru/i713/1403/e3/f70676dff43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 descr="http://photo.qip.ru/photo/giboshi/115736590/xlarge/1375353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553" y="1556792"/>
            <a:ext cx="6424876" cy="498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05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840" y="159522"/>
            <a:ext cx="29803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b="1" dirty="0" smtClean="0">
                <a:solidFill>
                  <a:srgbClr val="0070C0"/>
                </a:solidFill>
              </a:rPr>
              <a:t>Пи</a:t>
            </a:r>
            <a:r>
              <a:rPr lang="ru-RU" sz="9600" b="1" dirty="0" smtClean="0">
                <a:solidFill>
                  <a:prstClr val="black"/>
                </a:solidFill>
              </a:rPr>
              <a:t>он</a:t>
            </a:r>
            <a:endParaRPr lang="ru-RU" sz="9600" b="1" dirty="0">
              <a:solidFill>
                <a:srgbClr val="0070C0"/>
              </a:solidFill>
            </a:endParaRPr>
          </a:p>
        </p:txBody>
      </p:sp>
      <p:sp>
        <p:nvSpPr>
          <p:cNvPr id="3" name="AutoShape 2" descr="http://s020.radikal.ru/i713/1403/e3/f70676dff43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s020.radikal.ru/i713/1403/e3/f70676dff43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6" name="Picture 6" descr="http://s020.radikal.ru/i713/1403/e3/f70676dff4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24439"/>
            <a:ext cx="5992257" cy="449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67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21206"/>
            <a:ext cx="431579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b="1" dirty="0" smtClean="0">
                <a:solidFill>
                  <a:prstClr val="black"/>
                </a:solidFill>
              </a:rPr>
              <a:t>Флок</a:t>
            </a:r>
            <a:r>
              <a:rPr lang="ru-RU" sz="9600" b="1" dirty="0" smtClean="0">
                <a:solidFill>
                  <a:srgbClr val="0070C0"/>
                </a:solidFill>
              </a:rPr>
              <a:t>сы</a:t>
            </a:r>
            <a:endParaRPr lang="ru-RU" sz="9600" b="1" dirty="0">
              <a:solidFill>
                <a:srgbClr val="0070C0"/>
              </a:solidFill>
            </a:endParaRPr>
          </a:p>
        </p:txBody>
      </p:sp>
      <p:sp>
        <p:nvSpPr>
          <p:cNvPr id="3" name="AutoShape 4" descr="http://img-fotki.yandex.ru/get/4701/111234189.28/0_6e310_51facb0f_X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://img-fotki.yandex.ru/get/4701/111234189.28/0_6e310_51facb0f_X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://img-fotki.yandex.ru/get/4701/111234189.28/0_6e310_51facb0f_X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://www.7dach.ru/uploads/images/00/00/48/2013/05/21/703e60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http://www.7dach.ru/uploads/images/00/00/48/2013/05/21/703e60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http://www.7dach.ru/uploads/images/00/00/48/2013/05/21/703e60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://img-fotki.yandex.ru/get/4701/111234189.28/0_6e310_51facb0f_X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58" name="Picture 18" descr="http://www.diveevo.ru/objects/gallery_dir_0/gallery_file_2634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80" y="1590866"/>
            <a:ext cx="8014179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50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21206"/>
            <a:ext cx="431579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b="1" dirty="0" smtClean="0">
                <a:solidFill>
                  <a:prstClr val="black"/>
                </a:solidFill>
              </a:rPr>
              <a:t>Флок</a:t>
            </a:r>
            <a:r>
              <a:rPr lang="ru-RU" sz="9600" b="1" dirty="0" smtClean="0">
                <a:solidFill>
                  <a:srgbClr val="0070C0"/>
                </a:solidFill>
              </a:rPr>
              <a:t>сы</a:t>
            </a:r>
            <a:endParaRPr lang="ru-RU" sz="9600" b="1" dirty="0">
              <a:solidFill>
                <a:srgbClr val="0070C0"/>
              </a:solidFill>
            </a:endParaRPr>
          </a:p>
        </p:txBody>
      </p:sp>
      <p:pic>
        <p:nvPicPr>
          <p:cNvPr id="17410" name="Picture 2" descr="http://cs405831.vk.me/v405831413/4f39/HnSTfsy61Z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777" y="1412776"/>
            <a:ext cx="3785713" cy="506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09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8874" y="0"/>
            <a:ext cx="83697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rgbClr val="00B050"/>
                </a:solidFill>
              </a:rPr>
              <a:t>Части растений</a:t>
            </a:r>
            <a:endParaRPr lang="ru-RU" sz="9600" b="1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1631663"/>
            <a:ext cx="4681346" cy="4801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4800" b="1" dirty="0" smtClean="0"/>
              <a:t>К</a:t>
            </a:r>
            <a:r>
              <a:rPr lang="ru-RU" sz="4800" dirty="0" smtClean="0"/>
              <a:t>орень</a:t>
            </a:r>
          </a:p>
          <a:p>
            <a:pPr marL="342900" indent="-342900">
              <a:buAutoNum type="arabicPeriod" startAt="2"/>
            </a:pPr>
            <a:r>
              <a:rPr lang="ru-RU" sz="4800" b="1" dirty="0" smtClean="0"/>
              <a:t>С</a:t>
            </a:r>
            <a:r>
              <a:rPr lang="ru-RU" sz="4800" dirty="0" smtClean="0"/>
              <a:t>тебель (ствол)</a:t>
            </a:r>
          </a:p>
          <a:p>
            <a:pPr marL="342900" indent="-342900">
              <a:buAutoNum type="arabicPeriod" startAt="2"/>
            </a:pPr>
            <a:r>
              <a:rPr lang="ru-RU" sz="4800" b="1" dirty="0" smtClean="0"/>
              <a:t>Л</a:t>
            </a:r>
            <a:r>
              <a:rPr lang="ru-RU" sz="4800" dirty="0" smtClean="0"/>
              <a:t>истья</a:t>
            </a:r>
          </a:p>
          <a:p>
            <a:pPr marL="342900" indent="-342900">
              <a:buAutoNum type="arabicPeriod" startAt="2"/>
            </a:pPr>
            <a:r>
              <a:rPr lang="ru-RU" sz="4800" b="1" dirty="0" smtClean="0"/>
              <a:t>Ц</a:t>
            </a:r>
            <a:r>
              <a:rPr lang="ru-RU" sz="4800" dirty="0" smtClean="0"/>
              <a:t>ветки</a:t>
            </a:r>
          </a:p>
          <a:p>
            <a:pPr marL="342900" indent="-342900">
              <a:buAutoNum type="arabicPeriod" startAt="2"/>
            </a:pPr>
            <a:r>
              <a:rPr lang="ru-RU" sz="4800" b="1" dirty="0" smtClean="0"/>
              <a:t>П</a:t>
            </a:r>
            <a:r>
              <a:rPr lang="ru-RU" sz="4800" dirty="0" smtClean="0"/>
              <a:t>лоды</a:t>
            </a:r>
          </a:p>
          <a:p>
            <a:pPr marL="342900" indent="-342900">
              <a:buAutoNum type="arabicPeriod" startAt="2"/>
            </a:pPr>
            <a:r>
              <a:rPr lang="ru-RU" sz="4800" b="1" dirty="0" smtClean="0"/>
              <a:t>С</a:t>
            </a:r>
            <a:r>
              <a:rPr lang="ru-RU" sz="4800" dirty="0" smtClean="0"/>
              <a:t>емена </a:t>
            </a:r>
          </a:p>
          <a:p>
            <a:pPr marL="342900" indent="-342900">
              <a:buAutoNum type="arabicPeriod" startAt="2"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04317" y="1827883"/>
            <a:ext cx="1800200" cy="6392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70834" y="2467119"/>
            <a:ext cx="3856793" cy="6392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939341" y="3258755"/>
            <a:ext cx="3856793" cy="6392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939343" y="3897991"/>
            <a:ext cx="3856793" cy="6392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939343" y="4797152"/>
            <a:ext cx="3856793" cy="6392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853175" y="5356952"/>
            <a:ext cx="3856793" cy="6392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82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-84876"/>
            <a:ext cx="579998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b="1" dirty="0" smtClean="0">
                <a:solidFill>
                  <a:prstClr val="black"/>
                </a:solidFill>
              </a:rPr>
              <a:t>Нас</a:t>
            </a:r>
            <a:r>
              <a:rPr lang="ru-RU" sz="9600" b="1" dirty="0" smtClean="0">
                <a:solidFill>
                  <a:srgbClr val="0070C0"/>
                </a:solidFill>
              </a:rPr>
              <a:t>тур</a:t>
            </a:r>
            <a:r>
              <a:rPr lang="ru-RU" sz="9600" b="1" dirty="0" smtClean="0">
                <a:solidFill>
                  <a:prstClr val="black"/>
                </a:solidFill>
              </a:rPr>
              <a:t>ция</a:t>
            </a:r>
            <a:endParaRPr lang="ru-RU" sz="9600" b="1" dirty="0">
              <a:solidFill>
                <a:srgbClr val="0070C0"/>
              </a:solidFill>
            </a:endParaRPr>
          </a:p>
        </p:txBody>
      </p:sp>
      <p:sp>
        <p:nvSpPr>
          <p:cNvPr id="3" name="AutoShape 2" descr="http://www.mamac.ru/images/pm/00000643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www.mamac.ru/images/pm/00000643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://www.mamac.ru/images/pm/000006439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://foto-cvetov.com/foto-cvetov/foto-cvetov_4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42" name="Picture 10" descr="http://foto-cvetov.com/foto-cvetov/foto-cvetov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268760"/>
            <a:ext cx="74295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53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3614"/>
            <a:ext cx="28488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b="1" dirty="0" smtClean="0">
                <a:solidFill>
                  <a:prstClr val="black"/>
                </a:solidFill>
              </a:rPr>
              <a:t>Ирис</a:t>
            </a:r>
            <a:endParaRPr lang="ru-RU" sz="9600" b="1" dirty="0">
              <a:solidFill>
                <a:srgbClr val="0070C0"/>
              </a:solidFill>
            </a:endParaRPr>
          </a:p>
        </p:txBody>
      </p:sp>
      <p:sp>
        <p:nvSpPr>
          <p:cNvPr id="3" name="AutoShape 2" descr="http://www.mamac.ru/images/pm/00000643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www.mamac.ru/images/pm/00000643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://www.mamac.ru/images/pm/000006439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://foto-cvetov.com/foto-cvetov/foto-cvetov_4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http://img-fotki.yandex.ru/get/5624/47407354.bbc/0_11d46b_166e4300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259" y="1340768"/>
            <a:ext cx="4210050" cy="535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92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3614"/>
            <a:ext cx="28488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b="1" dirty="0" smtClean="0">
                <a:solidFill>
                  <a:prstClr val="black"/>
                </a:solidFill>
              </a:rPr>
              <a:t>Ирис</a:t>
            </a:r>
            <a:endParaRPr lang="ru-RU" sz="9600" b="1" dirty="0">
              <a:solidFill>
                <a:srgbClr val="0070C0"/>
              </a:solidFill>
            </a:endParaRPr>
          </a:p>
        </p:txBody>
      </p:sp>
      <p:sp>
        <p:nvSpPr>
          <p:cNvPr id="3" name="AutoShape 2" descr="http://www.mamac.ru/images/pm/00000643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www.mamac.ru/images/pm/00000643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://www.mamac.ru/images/pm/000006439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://foto-cvetov.com/foto-cvetov/foto-cvetov_4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78" name="Picture 2" descr="http://img-fotki.yandex.ru/get/5628/47407354.bbd/0_11d499_d97465ed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40768"/>
            <a:ext cx="5375529" cy="463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60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22685"/>
            <a:ext cx="482754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b="1" dirty="0" smtClean="0">
                <a:solidFill>
                  <a:srgbClr val="0070C0"/>
                </a:solidFill>
              </a:rPr>
              <a:t>Тюль</a:t>
            </a:r>
            <a:r>
              <a:rPr lang="ru-RU" sz="9600" b="1" dirty="0" smtClean="0">
                <a:solidFill>
                  <a:prstClr val="black"/>
                </a:solidFill>
              </a:rPr>
              <a:t>пан</a:t>
            </a:r>
            <a:endParaRPr lang="ru-RU" sz="9600" b="1" dirty="0">
              <a:solidFill>
                <a:srgbClr val="0070C0"/>
              </a:solidFill>
            </a:endParaRPr>
          </a:p>
        </p:txBody>
      </p:sp>
      <p:sp>
        <p:nvSpPr>
          <p:cNvPr id="3" name="AutoShape 2" descr="http://www.mamac.ru/images/pm/00000643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www.mamac.ru/images/pm/00000643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://www.mamac.ru/images/pm/000006439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://foto-cvetov.com/foto-cvetov/foto-cvetov_4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2" name="Picture 2" descr="http://lenagold.narod.ru/fon/clipart/t/tulp/kras/krastulp03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39045" y="2024844"/>
            <a:ext cx="108601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://www.playcast.ru/uploads/2015/02/20/122176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08820"/>
            <a:ext cx="297033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58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22685"/>
            <a:ext cx="3592650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b="1" dirty="0" smtClean="0">
                <a:solidFill>
                  <a:prstClr val="black"/>
                </a:solidFill>
              </a:rPr>
              <a:t>Ли</a:t>
            </a:r>
            <a:r>
              <a:rPr lang="ru-RU" sz="9600" b="1" dirty="0" smtClean="0">
                <a:solidFill>
                  <a:srgbClr val="0070C0"/>
                </a:solidFill>
              </a:rPr>
              <a:t>ли</a:t>
            </a:r>
            <a:r>
              <a:rPr lang="ru-RU" sz="9600" b="1" dirty="0" smtClean="0">
                <a:solidFill>
                  <a:prstClr val="black"/>
                </a:solidFill>
              </a:rPr>
              <a:t>я</a:t>
            </a:r>
          </a:p>
          <a:p>
            <a:pPr lvl="0"/>
            <a:endParaRPr lang="ru-RU" sz="9600" b="1" dirty="0">
              <a:solidFill>
                <a:srgbClr val="0070C0"/>
              </a:solidFill>
            </a:endParaRPr>
          </a:p>
        </p:txBody>
      </p:sp>
      <p:sp>
        <p:nvSpPr>
          <p:cNvPr id="3" name="AutoShape 2" descr="http://www.mamac.ru/images/pm/00000643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www.mamac.ru/images/pm/00000643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://www.mamac.ru/images/pm/000006439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://foto-cvetov.com/foto-cvetov/foto-cvetov_4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2" descr="http://www.coollady.ru/pic/0002/070/62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498314" y="1340768"/>
            <a:ext cx="385159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98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22685"/>
            <a:ext cx="3664786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b="1" dirty="0" smtClean="0">
                <a:solidFill>
                  <a:prstClr val="black"/>
                </a:solidFill>
              </a:rPr>
              <a:t>Ли</a:t>
            </a:r>
            <a:r>
              <a:rPr lang="ru-RU" sz="9600" b="1" dirty="0" smtClean="0">
                <a:solidFill>
                  <a:srgbClr val="0070C0"/>
                </a:solidFill>
              </a:rPr>
              <a:t>ли</a:t>
            </a:r>
            <a:r>
              <a:rPr lang="ru-RU" sz="9600" b="1" dirty="0">
                <a:solidFill>
                  <a:prstClr val="black"/>
                </a:solidFill>
              </a:rPr>
              <a:t>и</a:t>
            </a:r>
            <a:endParaRPr lang="ru-RU" sz="9600" b="1" dirty="0" smtClean="0">
              <a:solidFill>
                <a:prstClr val="black"/>
              </a:solidFill>
            </a:endParaRPr>
          </a:p>
          <a:p>
            <a:pPr lvl="0"/>
            <a:endParaRPr lang="ru-RU" sz="9600" b="1" dirty="0">
              <a:solidFill>
                <a:srgbClr val="0070C0"/>
              </a:solidFill>
            </a:endParaRPr>
          </a:p>
        </p:txBody>
      </p:sp>
      <p:sp>
        <p:nvSpPr>
          <p:cNvPr id="3" name="AutoShape 2" descr="http://www.mamac.ru/images/pm/00000643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www.mamac.ru/images/pm/00000643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://www.mamac.ru/images/pm/000006439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://foto-cvetov.com/foto-cvetov/foto-cvetov_4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76" name="Picture 4" descr="http://www.playcast.ru/uploads/2015/05/16/136145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21" y="2153265"/>
            <a:ext cx="458032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http://img-fotki.yandex.ru/get/6304/36014149.9f/0_6e143_17bb7794_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355" y="1991561"/>
            <a:ext cx="4594384" cy="402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1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www.handwerker-magazin.com/wp-content/uploads/2013/12/Petunia-Hybrid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41" y="4149080"/>
            <a:ext cx="2421630" cy="242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14239" y="-9383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prstClr val="black"/>
                </a:solidFill>
              </a:rPr>
              <a:t>1</a:t>
            </a:r>
            <a:endParaRPr lang="ru-RU" sz="8000" b="1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33642" y="172862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 smtClean="0">
                <a:solidFill>
                  <a:prstClr val="black"/>
                </a:solidFill>
              </a:rPr>
              <a:t>2</a:t>
            </a:r>
            <a:endParaRPr lang="ru-RU" sz="8000" b="1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313099" y="5365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 smtClean="0">
                <a:solidFill>
                  <a:prstClr val="black"/>
                </a:solidFill>
              </a:rPr>
              <a:t>3</a:t>
            </a:r>
            <a:endParaRPr lang="ru-RU" sz="8000" b="1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9541" y="3284331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 smtClean="0">
                <a:solidFill>
                  <a:prstClr val="black"/>
                </a:solidFill>
              </a:rPr>
              <a:t>4</a:t>
            </a:r>
            <a:endParaRPr lang="ru-RU" sz="8000" b="1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71204" y="3326798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 smtClean="0">
                <a:solidFill>
                  <a:prstClr val="black"/>
                </a:solidFill>
              </a:rPr>
              <a:t>5</a:t>
            </a:r>
            <a:endParaRPr lang="ru-RU" sz="8000" b="1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28183" y="3212776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 smtClean="0">
                <a:solidFill>
                  <a:prstClr val="black"/>
                </a:solidFill>
              </a:rPr>
              <a:t>6</a:t>
            </a:r>
            <a:endParaRPr lang="ru-RU" sz="8000" b="1" dirty="0">
              <a:solidFill>
                <a:prstClr val="black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743" y="3152124"/>
            <a:ext cx="1354750" cy="299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 descr="http://s020.radikal.ru/i713/1403/e3/f70676dff4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" y="1196752"/>
            <a:ext cx="2464769" cy="184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www.whatsmybirthflower.com/wp-content/uploads/2014/01/Ast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107273"/>
            <a:ext cx="1429179" cy="202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cs405831.vk.me/v405831413/4f39/HnSTfsy61Z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81" y="455851"/>
            <a:ext cx="1934213" cy="258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www.forestessentials.ru/images/cms/headers/97ece748009e7d64396bd14ac2e2c9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658" y="4366010"/>
            <a:ext cx="3142719" cy="198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73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http://www.coollady.ru/pic/0002/070/62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334730" y="3670598"/>
            <a:ext cx="217698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://fotoham.ru/img/picture/Oct/23/b9214a8beaaa9e3e2657b8e024921ed2/mini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329" y="3865971"/>
            <a:ext cx="3615981" cy="282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www.sibsemena.ru/static/uploaded/images/catalog/full/2nasturtsiy_v_ny_9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526" y="519502"/>
            <a:ext cx="2333434" cy="233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strana-detctva.narod.ru/index.files/astra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40" y="667084"/>
            <a:ext cx="1900378" cy="233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http://theakumalian.com/images/2008/10-2008/Marigold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78" y="3218496"/>
            <a:ext cx="3223959" cy="322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14239" y="-9383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prstClr val="black"/>
                </a:solidFill>
              </a:rPr>
              <a:t>1</a:t>
            </a:r>
            <a:endParaRPr lang="ru-RU" sz="8000" b="1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15532" y="20790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 smtClean="0">
                <a:solidFill>
                  <a:prstClr val="black"/>
                </a:solidFill>
              </a:rPr>
              <a:t>2</a:t>
            </a:r>
            <a:endParaRPr lang="ru-RU" sz="8000" b="1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34272" y="160337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 smtClean="0">
                <a:solidFill>
                  <a:prstClr val="black"/>
                </a:solidFill>
              </a:rPr>
              <a:t>3</a:t>
            </a:r>
            <a:endParaRPr lang="ru-RU" sz="8000" b="1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9541" y="3284331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 smtClean="0">
                <a:solidFill>
                  <a:prstClr val="black"/>
                </a:solidFill>
              </a:rPr>
              <a:t>4</a:t>
            </a:r>
            <a:endParaRPr lang="ru-RU" sz="8000" b="1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85460" y="5127427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 smtClean="0">
                <a:solidFill>
                  <a:prstClr val="black"/>
                </a:solidFill>
              </a:rPr>
              <a:t>5</a:t>
            </a:r>
            <a:endParaRPr lang="ru-RU" sz="8000" b="1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28183" y="3212776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 smtClean="0">
                <a:solidFill>
                  <a:prstClr val="black"/>
                </a:solidFill>
              </a:rPr>
              <a:t>6</a:t>
            </a:r>
            <a:endParaRPr lang="ru-RU" sz="8000" b="1" dirty="0">
              <a:solidFill>
                <a:prstClr val="black"/>
              </a:solidFill>
            </a:endParaRPr>
          </a:p>
        </p:txBody>
      </p:sp>
      <p:sp>
        <p:nvSpPr>
          <p:cNvPr id="2" name="AutoShape 2" descr="http://www.sibsemena.ru/static/uploaded/images/catalog/full/2nasturtsiy_v_ny_92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://www.sibsemena.ru/static/uploaded/images/catalog/full/2nasturtsiy_v_ny_92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Picture 2" descr="http://lenagold.narod.ru/fon/clipart/t/tulp/kras/krastulp03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262506"/>
            <a:ext cx="825855" cy="284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55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23856"/>
            <a:ext cx="45484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>
                <a:solidFill>
                  <a:prstClr val="black"/>
                </a:solidFill>
              </a:rPr>
              <a:t>Б</a:t>
            </a:r>
            <a:r>
              <a:rPr lang="ru-RU" sz="9600" b="1" dirty="0" smtClean="0">
                <a:solidFill>
                  <a:prstClr val="black"/>
                </a:solidFill>
              </a:rPr>
              <a:t>е</a:t>
            </a:r>
            <a:r>
              <a:rPr lang="ru-RU" sz="9600" b="1" dirty="0" smtClean="0">
                <a:solidFill>
                  <a:srgbClr val="0070C0"/>
                </a:solidFill>
              </a:rPr>
              <a:t>го</a:t>
            </a:r>
            <a:r>
              <a:rPr lang="ru-RU" sz="9600" b="1" dirty="0" smtClean="0">
                <a:solidFill>
                  <a:prstClr val="black"/>
                </a:solidFill>
              </a:rPr>
              <a:t>ни</a:t>
            </a:r>
            <a:r>
              <a:rPr lang="ru-RU" sz="9600" b="1" dirty="0" smtClean="0">
                <a:solidFill>
                  <a:srgbClr val="0070C0"/>
                </a:solidFill>
              </a:rPr>
              <a:t>я</a:t>
            </a:r>
            <a:endParaRPr lang="ru-RU" sz="9600" b="1" dirty="0">
              <a:solidFill>
                <a:srgbClr val="0070C0"/>
              </a:solidFill>
            </a:endParaRPr>
          </a:p>
        </p:txBody>
      </p:sp>
      <p:pic>
        <p:nvPicPr>
          <p:cNvPr id="4" name="Picture 2" descr="http://images.ua.prom.st/117298336_w640_h640_begoniy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9388"/>
            <a:ext cx="7344816" cy="55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30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1.liveinternet.ru/images/attach/c/0/118/984/118984439_fial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643271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129561"/>
            <a:ext cx="56539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err="1" smtClean="0"/>
              <a:t>Сен</a:t>
            </a:r>
            <a:r>
              <a:rPr lang="ru-RU" sz="9600" b="1" dirty="0" err="1" smtClean="0">
                <a:solidFill>
                  <a:srgbClr val="0070C0"/>
                </a:solidFill>
              </a:rPr>
              <a:t>по</a:t>
            </a:r>
            <a:r>
              <a:rPr lang="ru-RU" sz="9600" b="1" dirty="0" err="1" smtClean="0"/>
              <a:t>ли</a:t>
            </a:r>
            <a:r>
              <a:rPr lang="ru-RU" sz="9600" b="1" dirty="0" err="1" smtClean="0">
                <a:solidFill>
                  <a:srgbClr val="0070C0"/>
                </a:solidFill>
              </a:rPr>
              <a:t>я</a:t>
            </a:r>
            <a:r>
              <a:rPr lang="ru-RU" sz="9600" b="1" dirty="0" smtClean="0"/>
              <a:t> </a:t>
            </a:r>
            <a:endParaRPr lang="ru-RU" sz="9600" b="1" dirty="0"/>
          </a:p>
        </p:txBody>
      </p:sp>
    </p:spTree>
    <p:extLst>
      <p:ext uri="{BB962C8B-B14F-4D97-AF65-F5344CB8AC3E}">
        <p14:creationId xmlns:p14="http://schemas.microsoft.com/office/powerpoint/2010/main" val="152021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img0.liveinternet.ru/images/attach/c/3/93/948/93948248_large_begoni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8884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23856"/>
            <a:ext cx="45484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>
                <a:solidFill>
                  <a:prstClr val="black"/>
                </a:solidFill>
              </a:rPr>
              <a:t>Б</a:t>
            </a:r>
            <a:r>
              <a:rPr lang="ru-RU" sz="9600" b="1" dirty="0" smtClean="0">
                <a:solidFill>
                  <a:prstClr val="black"/>
                </a:solidFill>
              </a:rPr>
              <a:t>е</a:t>
            </a:r>
            <a:r>
              <a:rPr lang="ru-RU" sz="9600" b="1" dirty="0" smtClean="0">
                <a:solidFill>
                  <a:srgbClr val="0070C0"/>
                </a:solidFill>
              </a:rPr>
              <a:t>го</a:t>
            </a:r>
            <a:r>
              <a:rPr lang="ru-RU" sz="9600" b="1" dirty="0" smtClean="0">
                <a:solidFill>
                  <a:prstClr val="black"/>
                </a:solidFill>
              </a:rPr>
              <a:t>ни</a:t>
            </a:r>
            <a:r>
              <a:rPr lang="ru-RU" sz="9600" b="1" dirty="0" smtClean="0">
                <a:solidFill>
                  <a:srgbClr val="0070C0"/>
                </a:solidFill>
              </a:rPr>
              <a:t>я</a:t>
            </a:r>
            <a:endParaRPr lang="ru-RU" sz="9600" b="1" dirty="0">
              <a:solidFill>
                <a:srgbClr val="0070C0"/>
              </a:solidFill>
            </a:endParaRPr>
          </a:p>
        </p:txBody>
      </p:sp>
      <p:pic>
        <p:nvPicPr>
          <p:cNvPr id="7170" name="Picture 2" descr="http://x-flowers.ru/uploads/posts/2012-01/1326740145_begonija-vechnocvetushhaj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44" y="1576615"/>
            <a:ext cx="429521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23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4572" y="129561"/>
            <a:ext cx="42182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/>
              <a:t>Ф</a:t>
            </a:r>
            <a:r>
              <a:rPr lang="ru-RU" sz="9600" b="1" dirty="0" smtClean="0"/>
              <a:t>и</a:t>
            </a:r>
            <a:r>
              <a:rPr lang="ru-RU" sz="9600" b="1" dirty="0" smtClean="0">
                <a:solidFill>
                  <a:srgbClr val="0070C0"/>
                </a:solidFill>
              </a:rPr>
              <a:t>ал</a:t>
            </a:r>
            <a:r>
              <a:rPr lang="ru-RU" sz="9600" b="1" dirty="0" smtClean="0"/>
              <a:t>ка</a:t>
            </a:r>
            <a:endParaRPr lang="ru-RU" sz="9600" b="1" dirty="0"/>
          </a:p>
        </p:txBody>
      </p:sp>
      <p:pic>
        <p:nvPicPr>
          <p:cNvPr id="4" name="Picture 4" descr="http://img1.liveinternet.ru/images/attach/c/11/117/302/117302665_flowersfialk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692816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84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23856"/>
            <a:ext cx="45484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>
                <a:solidFill>
                  <a:prstClr val="black"/>
                </a:solidFill>
              </a:rPr>
              <a:t>Б</a:t>
            </a:r>
            <a:r>
              <a:rPr lang="ru-RU" sz="9600" b="1" dirty="0" smtClean="0">
                <a:solidFill>
                  <a:prstClr val="black"/>
                </a:solidFill>
              </a:rPr>
              <a:t>е</a:t>
            </a:r>
            <a:r>
              <a:rPr lang="ru-RU" sz="9600" b="1" dirty="0" smtClean="0">
                <a:solidFill>
                  <a:srgbClr val="0070C0"/>
                </a:solidFill>
              </a:rPr>
              <a:t>го</a:t>
            </a:r>
            <a:r>
              <a:rPr lang="ru-RU" sz="9600" b="1" dirty="0" smtClean="0">
                <a:solidFill>
                  <a:prstClr val="black"/>
                </a:solidFill>
              </a:rPr>
              <a:t>ни</a:t>
            </a:r>
            <a:r>
              <a:rPr lang="ru-RU" sz="9600" b="1" dirty="0" smtClean="0">
                <a:solidFill>
                  <a:srgbClr val="0070C0"/>
                </a:solidFill>
              </a:rPr>
              <a:t>я</a:t>
            </a:r>
            <a:endParaRPr lang="ru-RU" sz="9600" b="1" dirty="0">
              <a:solidFill>
                <a:srgbClr val="0070C0"/>
              </a:solidFill>
            </a:endParaRPr>
          </a:p>
        </p:txBody>
      </p:sp>
      <p:pic>
        <p:nvPicPr>
          <p:cNvPr id="9218" name="Picture 2" descr="http://cvety-doma.ru/uploads/posts/2012-05/1336922327_begoni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680" y="1593516"/>
            <a:ext cx="5106608" cy="528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65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AWJJH2MPE6E2-779065247-1559</_dlc_DocId>
    <_dlc_DocIdUrl xmlns="4a252ca3-5a62-4c1c-90a6-29f4710e47f8">
      <Url>http://edu-sps.koiro.local/Sharya/shool4/441/_layouts/15/DocIdRedir.aspx?ID=AWJJH2MPE6E2-779065247-1559</Url>
      <Description>AWJJH2MPE6E2-779065247-1559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EE342BE921FE345AA2C4E626B6C8027" ma:contentTypeVersion="49" ma:contentTypeDescription="Создание документа." ma:contentTypeScope="" ma:versionID="4202149f9512fb954ac1725619acf4a2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1153093c964433108f50878cc9bfbd9b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9B1F3E-2531-4E6C-BD12-901351868E37}"/>
</file>

<file path=customXml/itemProps2.xml><?xml version="1.0" encoding="utf-8"?>
<ds:datastoreItem xmlns:ds="http://schemas.openxmlformats.org/officeDocument/2006/customXml" ds:itemID="{03882535-D6E8-4525-940F-9C65CC4515CF}"/>
</file>

<file path=customXml/itemProps3.xml><?xml version="1.0" encoding="utf-8"?>
<ds:datastoreItem xmlns:ds="http://schemas.openxmlformats.org/officeDocument/2006/customXml" ds:itemID="{D358DB61-A491-496B-B5C5-917D5D681D87}"/>
</file>

<file path=customXml/itemProps4.xml><?xml version="1.0" encoding="utf-8"?>
<ds:datastoreItem xmlns:ds="http://schemas.openxmlformats.org/officeDocument/2006/customXml" ds:itemID="{5E7E2AE0-ACC3-4F35-8F9A-53102D4864F1}"/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128</Words>
  <Application>Microsoft Office PowerPoint</Application>
  <PresentationFormat>Экран (4:3)</PresentationFormat>
  <Paragraphs>86</Paragraphs>
  <Slides>47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47</vt:i4>
      </vt:variant>
    </vt:vector>
  </HeadingPairs>
  <TitlesOfParts>
    <vt:vector size="49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Alexey1</dc:creator>
  <cp:lastModifiedBy>Alexey1</cp:lastModifiedBy>
  <cp:revision>24</cp:revision>
  <dcterms:created xsi:type="dcterms:W3CDTF">2015-10-16T15:24:30Z</dcterms:created>
  <dcterms:modified xsi:type="dcterms:W3CDTF">2016-12-07T13:23:10Z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0x0101004EE342BE921FE345AA2C4E626B6C8027</vt:lpwstr>
  </property>
  <property fmtid="{D5CDD505-2E9C-101B-9397-08002B2CF9AE}" pid="3" name="_dlc_DocIdItemGuid">
    <vt:lpwstr>055ffdf8-63b8-49ee-afa6-819d504fcb25</vt:lpwstr>
  </property>
</Properties>
</file>