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1.xml" ContentType="application/vnd.ms-office.drawingml.diagramDrawing+xml"/>
  <Override PartName="/ppt/diagrams/drawing2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09" r:id="rId2"/>
    <p:sldId id="263" r:id="rId3"/>
    <p:sldId id="264" r:id="rId4"/>
    <p:sldId id="265" r:id="rId5"/>
    <p:sldId id="280" r:id="rId6"/>
    <p:sldId id="273" r:id="rId7"/>
    <p:sldId id="283" r:id="rId8"/>
    <p:sldId id="282" r:id="rId9"/>
    <p:sldId id="288" r:id="rId10"/>
    <p:sldId id="271" r:id="rId11"/>
    <p:sldId id="310" r:id="rId12"/>
    <p:sldId id="311" r:id="rId13"/>
    <p:sldId id="313" r:id="rId14"/>
    <p:sldId id="314" r:id="rId15"/>
    <p:sldId id="312" r:id="rId16"/>
    <p:sldId id="289" r:id="rId17"/>
    <p:sldId id="293" r:id="rId18"/>
    <p:sldId id="305" r:id="rId19"/>
    <p:sldId id="307" r:id="rId20"/>
    <p:sldId id="306" r:id="rId21"/>
    <p:sldId id="266" r:id="rId22"/>
    <p:sldId id="291" r:id="rId23"/>
    <p:sldId id="292" r:id="rId24"/>
    <p:sldId id="290" r:id="rId25"/>
    <p:sldId id="281" r:id="rId26"/>
    <p:sldId id="267" r:id="rId27"/>
    <p:sldId id="295" r:id="rId28"/>
    <p:sldId id="294" r:id="rId29"/>
    <p:sldId id="270" r:id="rId30"/>
    <p:sldId id="284" r:id="rId31"/>
    <p:sldId id="286" r:id="rId32"/>
    <p:sldId id="296" r:id="rId33"/>
    <p:sldId id="268" r:id="rId34"/>
    <p:sldId id="287" r:id="rId35"/>
    <p:sldId id="298" r:id="rId36"/>
    <p:sldId id="269" r:id="rId37"/>
    <p:sldId id="285" r:id="rId38"/>
    <p:sldId id="299" r:id="rId39"/>
    <p:sldId id="297" r:id="rId40"/>
    <p:sldId id="304" r:id="rId41"/>
    <p:sldId id="303" r:id="rId42"/>
    <p:sldId id="300" r:id="rId43"/>
    <p:sldId id="308" r:id="rId44"/>
    <p:sldId id="272" r:id="rId45"/>
    <p:sldId id="277" r:id="rId46"/>
    <p:sldId id="262" r:id="rId47"/>
    <p:sldId id="279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DEF6E4"/>
    <a:srgbClr val="9DE3AE"/>
    <a:srgbClr val="66FF33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9024" autoAdjust="0"/>
  </p:normalViewPr>
  <p:slideViewPr>
    <p:cSldViewPr>
      <p:cViewPr>
        <p:scale>
          <a:sx n="70" d="100"/>
          <a:sy n="70" d="100"/>
        </p:scale>
        <p:origin x="-141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72849-B879-4CC8-ACBE-C126FFEB3E58}" type="presOf" srcId="{D831D0E8-FC2F-417C-8A50-B7132907CF42}" destId="{7639CDC6-C8AB-48DF-84F2-A06C8023F0E7}" srcOrd="0" destOrd="0" presId="urn:microsoft.com/office/officeart/2005/8/layout/venn3"/>
    <dgm:cxn modelId="{8F53D267-6B4F-47FA-B6F0-E264C03BEC15}" type="presOf" srcId="{66612BEF-459C-4E4F-BD0C-352D325DEF40}" destId="{446CA65D-CB69-46F3-B3D9-11BB3C3F4571}" srcOrd="0" destOrd="0" presId="urn:microsoft.com/office/officeart/2005/8/layout/venn3"/>
    <dgm:cxn modelId="{0D06FD6E-2671-4F96-8A29-383D72AE485A}" type="presOf" srcId="{8FDD254B-A7A3-4B97-9FBB-6289B1A1C2D8}" destId="{F714F26A-66E6-47A5-BA72-4D05BE71D5ED}" srcOrd="0" destOrd="0" presId="urn:microsoft.com/office/officeart/2005/8/layout/venn3"/>
    <dgm:cxn modelId="{0FE66656-2843-47AB-B33D-D0A9E2D9CF4C}" type="presOf" srcId="{EF3DA76C-D868-4446-A08E-A80CAB3A147C}" destId="{71C6594F-E037-4259-BCD1-AAD3B842C68C}" srcOrd="0" destOrd="0" presId="urn:microsoft.com/office/officeart/2005/8/layout/venn3"/>
    <dgm:cxn modelId="{D5DD336B-6B3A-4824-969B-7B5998490921}" type="presOf" srcId="{9E53B189-0707-4064-9012-2711E3FFAF51}" destId="{5E98A81F-6172-48FF-A315-DC20E1D6D860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BCE75504-E8E2-4DBE-8A06-57FCBCA1AC70}" type="presParOf" srcId="{446CA65D-CB69-46F3-B3D9-11BB3C3F4571}" destId="{5E98A81F-6172-48FF-A315-DC20E1D6D860}" srcOrd="0" destOrd="0" presId="urn:microsoft.com/office/officeart/2005/8/layout/venn3"/>
    <dgm:cxn modelId="{721A5421-57E3-43A9-9E7E-1DB6E8CAE242}" type="presParOf" srcId="{446CA65D-CB69-46F3-B3D9-11BB3C3F4571}" destId="{233A0F06-B176-4222-B794-F8A2ACEF7896}" srcOrd="1" destOrd="0" presId="urn:microsoft.com/office/officeart/2005/8/layout/venn3"/>
    <dgm:cxn modelId="{435DF3C6-2BBD-48D9-97AF-4678E105CA8D}" type="presParOf" srcId="{446CA65D-CB69-46F3-B3D9-11BB3C3F4571}" destId="{F714F26A-66E6-47A5-BA72-4D05BE71D5ED}" srcOrd="2" destOrd="0" presId="urn:microsoft.com/office/officeart/2005/8/layout/venn3"/>
    <dgm:cxn modelId="{0EFA3FF1-DA1E-4992-B6AF-CEEC634A353F}" type="presParOf" srcId="{446CA65D-CB69-46F3-B3D9-11BB3C3F4571}" destId="{C1BB16E1-7DA5-48EB-B3D7-8BC424EC9F8B}" srcOrd="3" destOrd="0" presId="urn:microsoft.com/office/officeart/2005/8/layout/venn3"/>
    <dgm:cxn modelId="{32E3E964-F5E7-44FD-B936-CB89D78CE850}" type="presParOf" srcId="{446CA65D-CB69-46F3-B3D9-11BB3C3F4571}" destId="{71C6594F-E037-4259-BCD1-AAD3B842C68C}" srcOrd="4" destOrd="0" presId="urn:microsoft.com/office/officeart/2005/8/layout/venn3"/>
    <dgm:cxn modelId="{4B3DDD7D-7C48-47A7-A1ED-9F8934180A47}" type="presParOf" srcId="{446CA65D-CB69-46F3-B3D9-11BB3C3F4571}" destId="{DEE0814D-27E9-4EA5-92C4-69241B91B41B}" srcOrd="5" destOrd="0" presId="urn:microsoft.com/office/officeart/2005/8/layout/venn3"/>
    <dgm:cxn modelId="{0B3F3DC7-B382-45AE-B7CB-5646A97136F5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B81A0-E577-4E13-A0CB-D62FE6711EF5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DDA7373-558C-451C-A140-4B7BCE53BE4F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0C4E9D9-267F-4D1E-8826-8E2C72331376}" type="presOf" srcId="{EAE1088C-D00C-4178-B118-09F4A6B86C1F}" destId="{F0D1C6A0-6AE3-4478-BCA0-1963AF8130D5}" srcOrd="0" destOrd="0" presId="urn:microsoft.com/office/officeart/2005/8/layout/venn3"/>
    <dgm:cxn modelId="{F26F3885-9C2F-47AB-B262-94716C819E1F}" type="presOf" srcId="{55503469-2CDB-46B9-B6CD-6814AE157330}" destId="{6FC185DC-2AFF-4C48-ABA6-A267AA6D91B6}" srcOrd="0" destOrd="0" presId="urn:microsoft.com/office/officeart/2005/8/layout/venn3"/>
    <dgm:cxn modelId="{92628820-625A-411B-9DBB-4D9CF7617B43}" type="presOf" srcId="{9B28D258-7D84-4D3E-A4D6-4DC2CAD20B9A}" destId="{218F0263-153A-4B8C-B3FB-8AB83B00CF86}" srcOrd="0" destOrd="0" presId="urn:microsoft.com/office/officeart/2005/8/layout/venn3"/>
    <dgm:cxn modelId="{D884DFD9-3B74-427F-B8D6-BCFFEEF6BB2C}" type="presParOf" srcId="{F0D1C6A0-6AE3-4478-BCA0-1963AF8130D5}" destId="{F9C5F6B0-4D31-493A-9460-1EC566C3BB84}" srcOrd="0" destOrd="0" presId="urn:microsoft.com/office/officeart/2005/8/layout/venn3"/>
    <dgm:cxn modelId="{000EB954-86D9-40D5-8248-105D3018798C}" type="presParOf" srcId="{F0D1C6A0-6AE3-4478-BCA0-1963AF8130D5}" destId="{B842DF3E-E78D-462F-A5CC-E16C67B01821}" srcOrd="1" destOrd="0" presId="urn:microsoft.com/office/officeart/2005/8/layout/venn3"/>
    <dgm:cxn modelId="{43A6A3D0-6CD1-44B7-9B4A-9BB97973CC05}" type="presParOf" srcId="{F0D1C6A0-6AE3-4478-BCA0-1963AF8130D5}" destId="{6EF1AF08-9334-480F-9092-2F9E329DD69C}" srcOrd="2" destOrd="0" presId="urn:microsoft.com/office/officeart/2005/8/layout/venn3"/>
    <dgm:cxn modelId="{F12FDD3B-F811-439B-954A-96B25F0E4AF7}" type="presParOf" srcId="{F0D1C6A0-6AE3-4478-BCA0-1963AF8130D5}" destId="{B4C4B1EE-0694-4A8B-ADE2-6079FF95B405}" srcOrd="3" destOrd="0" presId="urn:microsoft.com/office/officeart/2005/8/layout/venn3"/>
    <dgm:cxn modelId="{4E4D714B-A818-4807-9D98-B6BF3752116F}" type="presParOf" srcId="{F0D1C6A0-6AE3-4478-BCA0-1963AF8130D5}" destId="{6FC185DC-2AFF-4C48-ABA6-A267AA6D91B6}" srcOrd="4" destOrd="0" presId="urn:microsoft.com/office/officeart/2005/8/layout/venn3"/>
    <dgm:cxn modelId="{FB8EF661-A4D0-4F5A-ADAB-E2D263D2E9B4}" type="presParOf" srcId="{F0D1C6A0-6AE3-4478-BCA0-1963AF8130D5}" destId="{8F737D8B-7FC9-4805-BF3E-0815E46E311C}" srcOrd="5" destOrd="0" presId="urn:microsoft.com/office/officeart/2005/8/layout/venn3"/>
    <dgm:cxn modelId="{4F945883-8AE8-4FD4-A542-E603C82B9B4B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570184"/>
              <a:satOff val="-2097"/>
              <a:lumOff val="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140368"/>
              <a:satOff val="-4193"/>
              <a:lumOff val="248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4710551"/>
              <a:satOff val="-6290"/>
              <a:lumOff val="37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570184"/>
              <a:satOff val="-2097"/>
              <a:lumOff val="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140368"/>
              <a:satOff val="-4193"/>
              <a:lumOff val="248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4710551"/>
              <a:satOff val="-6290"/>
              <a:lumOff val="37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FC8A91-4770-4F00-B4B5-C523CCE48F3F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658031-3213-417A-BE50-384B34AE0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6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8566-FD23-46E7-8104-6A562EB0E1B6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C0A-52D5-4415-8154-8233AA7C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06EA-48B8-446B-8BE8-672918609B42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E080-DFBF-4E0E-9A52-9EFBF21FC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126C-BA32-49B7-B7E7-409B8A3C73CA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CBC6-4132-420C-96FA-9A0A92489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F046-A392-4C03-8699-A5884C8192E1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D8A5-409C-49F2-B1A1-FBE460F6B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A72-051D-4B49-95F8-A7E16C7D15A0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FC70-E327-473D-8EB5-D5DFC96F4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1104-C943-4CAB-88CA-E9F4DF8EAF69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5A22-00D3-4651-BF09-F78142E18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2AF1-83F6-49DE-AC37-9C0488A7B1BC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54B5-06FD-47DB-B1B3-0D223E4C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1815-7E83-49E5-AD39-397DBA518E5B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4CF2-A6FA-498C-B939-FC4684586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911D-86E5-4177-8C98-31889C1F2D7E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0A01-D165-41E1-9598-3477C12FB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5CE5-CA23-4644-AB1E-617F5687EFF5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F9E0-5334-45D8-81EF-229C2DB8C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4F5C-BC65-4E86-BC64-170932CBFB0B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5336B-9980-486C-9515-10B37B5B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3AA6C-9030-45D0-AB75-763C52F98B2F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C5311-94CA-4D34-A4FD-2829FEC80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oi-zvuki.ru/images/avasnetsov/av_0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oi-zvuki.ru/images/avasnetsov/av_0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oi-zvuki.ru/images/avasnetsov/av_04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2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newbrowse.ru/show_image_NpAdvSinglePhoto.php?filename=/2011/04/picture-154.jpg&amp;cat=17&amp;pid=4213&amp;cache=false" TargetMode="External"/><Relationship Id="rId13" Type="http://schemas.openxmlformats.org/officeDocument/2006/relationships/hyperlink" Target="http://img-fotki.yandex.ru/get/5407/blackphoto2009.7/0_4c0d4_a15a49a1_XL" TargetMode="External"/><Relationship Id="rId18" Type="http://schemas.openxmlformats.org/officeDocument/2006/relationships/hyperlink" Target="http://img0.liveinternet.ru/images/attach/c/1/49/606/49606569_1254929930_7.jpg" TargetMode="External"/><Relationship Id="rId26" Type="http://schemas.openxmlformats.org/officeDocument/2006/relationships/hyperlink" Target="http://www.turinfo.ru/images/content/1_3088490fbaa2df0fd5f0074ec8bea210.jpg" TargetMode="External"/><Relationship Id="rId3" Type="http://schemas.openxmlformats.org/officeDocument/2006/relationships/hyperlink" Target="http://www.artsides.ru/big/item_2755.jpg" TargetMode="External"/><Relationship Id="rId21" Type="http://schemas.openxmlformats.org/officeDocument/2006/relationships/hyperlink" Target="http://i036.radikal.ru/0907/82/29d6bed70861.jpg" TargetMode="External"/><Relationship Id="rId34" Type="http://schemas.openxmlformats.org/officeDocument/2006/relationships/hyperlink" Target="http://rnns.ru/uploads/posts/2010-02/thumbs/1265009251_593_1.jpg" TargetMode="External"/><Relationship Id="rId7" Type="http://schemas.openxmlformats.org/officeDocument/2006/relationships/hyperlink" Target="http://premier.gov.ru/media/2011/4/21/40683/photolenta_big_photo.jpeg" TargetMode="External"/><Relationship Id="rId12" Type="http://schemas.openxmlformats.org/officeDocument/2006/relationships/hyperlink" Target="http://image.stirileprotv.ro/media/images/400x300/Nov2008/60200209.jpg" TargetMode="External"/><Relationship Id="rId17" Type="http://schemas.openxmlformats.org/officeDocument/2006/relationships/hyperlink" Target="http://forum.materinstvo.ru/uploads/1311936232/post-30446-1311942853.jpg" TargetMode="External"/><Relationship Id="rId25" Type="http://schemas.openxmlformats.org/officeDocument/2006/relationships/hyperlink" Target="http://cpsat.supersphera.com/img/images002/image_p8efHJ7WY8r83XrtD4NM1B97.jpg" TargetMode="External"/><Relationship Id="rId33" Type="http://schemas.openxmlformats.org/officeDocument/2006/relationships/hyperlink" Target="http://img13.nnm.ru/8/0/1/3/8/80138317142f0490801b361de90ad514_full.jpg" TargetMode="External"/><Relationship Id="rId2" Type="http://schemas.openxmlformats.org/officeDocument/2006/relationships/hyperlink" Target="http://86sch6-nyagan.edusite.ru/images/fgos_logo.gif" TargetMode="External"/><Relationship Id="rId16" Type="http://schemas.openxmlformats.org/officeDocument/2006/relationships/hyperlink" Target="http://www.nakanune.ru/images/pictures/image_big_16047.jpg" TargetMode="External"/><Relationship Id="rId20" Type="http://schemas.openxmlformats.org/officeDocument/2006/relationships/hyperlink" Target="http://img-fotki.yandex.ru/get/5903/al-curo4ckina2010.a/0_61597_79248_XL" TargetMode="External"/><Relationship Id="rId29" Type="http://schemas.openxmlformats.org/officeDocument/2006/relationships/hyperlink" Target="http://s46.radikal.ru/i113/1106/2a/1daedb1f5e9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tfond.org/images/news/1958/Medvedev.jpg" TargetMode="External"/><Relationship Id="rId11" Type="http://schemas.openxmlformats.org/officeDocument/2006/relationships/hyperlink" Target="http://www.kuzbass85.ru/wp-content/uploads/2011/08/300photo1_0.jpg" TargetMode="External"/><Relationship Id="rId24" Type="http://schemas.openxmlformats.org/officeDocument/2006/relationships/hyperlink" Target="http://www.moscowzoo.ru/images/P77_01b.jpg" TargetMode="External"/><Relationship Id="rId32" Type="http://schemas.openxmlformats.org/officeDocument/2006/relationships/hyperlink" Target="http://upload.wikimedia.org/wikipedia/commons/1/12/RooksBackOfSavrasov.jpg" TargetMode="External"/><Relationship Id="rId5" Type="http://schemas.openxmlformats.org/officeDocument/2006/relationships/hyperlink" Target="http://www.vetklinikavao.ru/other/gosduma.jpg" TargetMode="External"/><Relationship Id="rId15" Type="http://schemas.openxmlformats.org/officeDocument/2006/relationships/hyperlink" Target="http://i013.radikal.ru/1102/79/a282e0c894e6.jpg" TargetMode="External"/><Relationship Id="rId23" Type="http://schemas.openxmlformats.org/officeDocument/2006/relationships/hyperlink" Target="http://www.oldmos.ru/upload/photos/f/c/f/500_fcf9c0bf10e09ad0a5e448222f97d070.jpg" TargetMode="External"/><Relationship Id="rId28" Type="http://schemas.openxmlformats.org/officeDocument/2006/relationships/hyperlink" Target="http://www.knutov.ru/izo/img/2010_muz_tretiakovskaya_gal_01_full.jpg" TargetMode="External"/><Relationship Id="rId36" Type="http://schemas.openxmlformats.org/officeDocument/2006/relationships/hyperlink" Target="http://www.buresart.eu/images/85212.jpg" TargetMode="External"/><Relationship Id="rId10" Type="http://schemas.openxmlformats.org/officeDocument/2006/relationships/hyperlink" Target="http://www.partbilet.ru/userfiles/af54880d412bf0300197a70cea0e6f89.jpg" TargetMode="External"/><Relationship Id="rId19" Type="http://schemas.openxmlformats.org/officeDocument/2006/relationships/hyperlink" Target="http://stat16.privet.ru/lr/0b1194adfd364d3db0672f95f69f6495" TargetMode="External"/><Relationship Id="rId31" Type="http://schemas.openxmlformats.org/officeDocument/2006/relationships/hyperlink" Target="http://s45.radikal.ru/i109/1006/43/d83dcde6c6f3.jpg" TargetMode="External"/><Relationship Id="rId4" Type="http://schemas.openxmlformats.org/officeDocument/2006/relationships/hyperlink" Target="http://cjaronu.files.wordpress.com/2011/05/rusia-el-kremlin-el-patibulo-l4.jpg" TargetMode="External"/><Relationship Id="rId9" Type="http://schemas.openxmlformats.org/officeDocument/2006/relationships/hyperlink" Target="http://upload.wikimedia.org/wikipedia/commons/a/a9/Vladimir_Putin_official_portrait.jpg" TargetMode="External"/><Relationship Id="rId14" Type="http://schemas.openxmlformats.org/officeDocument/2006/relationships/hyperlink" Target="http://art-rus.info/gal4/z14-1.jpg" TargetMode="External"/><Relationship Id="rId22" Type="http://schemas.openxmlformats.org/officeDocument/2006/relationships/hyperlink" Target="http://www.pixdaus.com/pics/1302849804JVAJzRH.jpg" TargetMode="External"/><Relationship Id="rId27" Type="http://schemas.openxmlformats.org/officeDocument/2006/relationships/hyperlink" Target="http://rupo.ru/i/msg_i/2869/01.jpg" TargetMode="External"/><Relationship Id="rId30" Type="http://schemas.openxmlformats.org/officeDocument/2006/relationships/hyperlink" Target="http://www.bibliotekar.ru/rusLevitan/25.files/image001.jpg" TargetMode="External"/><Relationship Id="rId35" Type="http://schemas.openxmlformats.org/officeDocument/2006/relationships/hyperlink" Target="http://all-pages.com/img/repphotos2/repphoto_4607_1053.jpg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i.i.ua/photo/images/pic/9/8/5647589_b3c4da68.jpg" TargetMode="External"/><Relationship Id="rId13" Type="http://schemas.openxmlformats.org/officeDocument/2006/relationships/hyperlink" Target="http://images.chistoprudov.ru/lj/aero/mgu/00.jpg" TargetMode="External"/><Relationship Id="rId18" Type="http://schemas.openxmlformats.org/officeDocument/2006/relationships/hyperlink" Target="http://www.npfresma.ru/img/images/70_98_big.jpg" TargetMode="External"/><Relationship Id="rId26" Type="http://schemas.openxmlformats.org/officeDocument/2006/relationships/hyperlink" Target="http://birdofprey.ru/wp-content/uploads/2010/04/DSCF2296.jpg" TargetMode="External"/><Relationship Id="rId3" Type="http://schemas.openxmlformats.org/officeDocument/2006/relationships/hyperlink" Target="http://img-2007-05.photosight.ru/19/2098146.jpg" TargetMode="External"/><Relationship Id="rId21" Type="http://schemas.openxmlformats.org/officeDocument/2006/relationships/hyperlink" Target="http://static.zebra.lt/files/200908/ENzWvKVt.jpg" TargetMode="External"/><Relationship Id="rId7" Type="http://schemas.openxmlformats.org/officeDocument/2006/relationships/hyperlink" Target="http://www.mytourstory.ru/uploads/images/pr1/gelionsk/3/4682_5.jpg" TargetMode="External"/><Relationship Id="rId12" Type="http://schemas.openxmlformats.org/officeDocument/2006/relationships/hyperlink" Target="http://os1.i.ua/3/1/6444602_69d20ebb.jpg" TargetMode="External"/><Relationship Id="rId17" Type="http://schemas.openxmlformats.org/officeDocument/2006/relationships/hyperlink" Target="http://rusmilestones.ru/dataphotos/178-3.jpg" TargetMode="External"/><Relationship Id="rId25" Type="http://schemas.openxmlformats.org/officeDocument/2006/relationships/hyperlink" Target="http://www.orfey.net/upload/iblock/747/auc.pwmpnymue.jpg" TargetMode="External"/><Relationship Id="rId2" Type="http://schemas.openxmlformats.org/officeDocument/2006/relationships/hyperlink" Target="http://s61.radikal.ru/i174/0906/3a/227d6b45759b.jpg" TargetMode="External"/><Relationship Id="rId16" Type="http://schemas.openxmlformats.org/officeDocument/2006/relationships/hyperlink" Target="http://img-fotki.yandex.ru/get/5807/penza-city-com.0/0_4d45b_1003eb59_XL" TargetMode="External"/><Relationship Id="rId20" Type="http://schemas.openxmlformats.org/officeDocument/2006/relationships/hyperlink" Target="http://img0.liveinternet.ru/images/attach/c/1/63/980/63980441_lis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ateevo.ru/userfiles/image/WatIsWhat/Ostank_bashnya/ostan_bashnya04.jpg" TargetMode="External"/><Relationship Id="rId11" Type="http://schemas.openxmlformats.org/officeDocument/2006/relationships/hyperlink" Target="http://www.ulan-ude-vostochnyi.ru/_nw/6/74562212.jpg" TargetMode="External"/><Relationship Id="rId24" Type="http://schemas.openxmlformats.org/officeDocument/2006/relationships/hyperlink" Target="http://img.kotomka.com/moskva/kotomka.com_moscow_2206_1600.jpg" TargetMode="External"/><Relationship Id="rId5" Type="http://schemas.openxmlformats.org/officeDocument/2006/relationships/hyperlink" Target="http://www.vsluh.ru/system/post_images/original/235/235253/%D0%BD%D0%B8%D0%BA%D0%B8%D1%82%D0%B8%D0%BD.jpeg?1315824214" TargetMode="External"/><Relationship Id="rId15" Type="http://schemas.openxmlformats.org/officeDocument/2006/relationships/hyperlink" Target="http://www.allnicephotos.com/allnicephotos/gallery/City/moscow/slides/n89.jpg" TargetMode="External"/><Relationship Id="rId23" Type="http://schemas.openxmlformats.org/officeDocument/2006/relationships/hyperlink" Target="http://zaokskvest.ru/sites/default/files/styles/large/public/field/image/Bolotovo-shkola-kusti.gif" TargetMode="External"/><Relationship Id="rId28" Type="http://schemas.openxmlformats.org/officeDocument/2006/relationships/hyperlink" Target="http://lenlezina.ucoz.ru/_pu/0/48280412.jpg" TargetMode="External"/><Relationship Id="rId10" Type="http://schemas.openxmlformats.org/officeDocument/2006/relationships/hyperlink" Target="http://feb-web.ru/feb/lomonos/pictures/Lo1-fron.jpg" TargetMode="External"/><Relationship Id="rId19" Type="http://schemas.openxmlformats.org/officeDocument/2006/relationships/hyperlink" Target="http://phototravelguide.ru/wp-content/uploads/2011/01/sobor-vasiliya-blazhennogo-17.jpg" TargetMode="External"/><Relationship Id="rId4" Type="http://schemas.openxmlformats.org/officeDocument/2006/relationships/hyperlink" Target="http://img-fotki.yandex.ru/get/4607/xaxaxangel.0/0_4cc6c_e5d28655_XL" TargetMode="External"/><Relationship Id="rId9" Type="http://schemas.openxmlformats.org/officeDocument/2006/relationships/hyperlink" Target="http://www.fotoregion.ru/data/media/3/mgu.JPG" TargetMode="External"/><Relationship Id="rId14" Type="http://schemas.openxmlformats.org/officeDocument/2006/relationships/hyperlink" Target="http://www.rusanedu.com/userfiles/image/MSU_logo.JPG" TargetMode="External"/><Relationship Id="rId22" Type="http://schemas.openxmlformats.org/officeDocument/2006/relationships/hyperlink" Target="http://www.visitorline.ru/upload/iblock_photo_500/a12/pic012b.jpg" TargetMode="External"/><Relationship Id="rId27" Type="http://schemas.openxmlformats.org/officeDocument/2006/relationships/hyperlink" Target="http://img.kotomka.com/moskva/kotomka.com_moscow_2198_160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67544" y="719136"/>
            <a:ext cx="8352928" cy="3357936"/>
          </a:xfrm>
          <a:prstGeom prst="cloudCallou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19672" y="1325562"/>
            <a:ext cx="6434421" cy="11937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6600" b="1" i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3555" y="0"/>
            <a:ext cx="6840538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УМК «Школа России»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719137"/>
            <a:ext cx="1717675" cy="606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7599" y="836712"/>
            <a:ext cx="7355271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знаем о Москве?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Школа России\1143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1" y="3291954"/>
            <a:ext cx="2016224" cy="33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ользователь\Desktop\mosc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884635" cy="2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6527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28 из 7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05272" y="172818"/>
            <a:ext cx="3458615" cy="131196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Кремль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Аполлинарий Васнецов. Основание Кремля. Постройка новых стен Кремля Юрием Долгоруким в 1156 году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7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259228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Первое упоминание о Москве появилось в русских летописях (</a:t>
            </a:r>
            <a:r>
              <a:rPr lang="ru-RU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Ипатьевская</a:t>
            </a:r>
            <a:r>
              <a:rPr lang="ru-RU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летопись) в 1147 году. Город упоминается в связи с именем Великого князя Киевского </a:t>
            </a:r>
            <a:r>
              <a:rPr lang="ru-RU" sz="24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Юрия Долгорукого</a:t>
            </a:r>
            <a:r>
              <a:rPr lang="ru-RU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который созвал военный совет в городе и позвал «На </a:t>
            </a:r>
            <a:r>
              <a:rPr lang="ru-RU" sz="24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Московь</a:t>
            </a:r>
            <a:r>
              <a:rPr lang="ru-RU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» Новгород-Северского князя Святослава Олеговича. Считается, что на момент упоминания в летописи города на этом месте еще не существовало, однако было достаточно крупное поселение.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6074684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main_60009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7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260648"/>
            <a:ext cx="8928992" cy="720080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Основатель города Москвы князь Юрий Долгорукий.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794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Аполлинарий Васнецов. Строительство деревянных стен Кремля. XII век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9492"/>
            <a:ext cx="8640960" cy="54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260648"/>
            <a:ext cx="8928992" cy="720080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Строительство деревянной Москвы при Иване Калите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XIV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век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872362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260648"/>
            <a:ext cx="8928992" cy="720080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Строительство деревянной Москвы при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Иване Калите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XIV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век</a:t>
            </a:r>
          </a:p>
        </p:txBody>
      </p:sp>
      <p:pic>
        <p:nvPicPr>
          <p:cNvPr id="4" name="Picture 9" descr="Аполлинарий Васнецов. Московский Кремль при Иване Калит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073048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768984_5605-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2332"/>
            <a:ext cx="8640960" cy="50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260648"/>
            <a:ext cx="8928992" cy="115212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При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Дмитрии Донском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стены Кремля стали из белого кирпича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XIV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264046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а 4 из 1007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71" cy="6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а 3 из 12077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088232" cy="270521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260648"/>
            <a:ext cx="8928992" cy="115212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Краснокирпичный Кремль, воздвигнутый в Москве во времена великого князя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Ивана </a:t>
            </a:r>
            <a:r>
              <a:rPr lang="en-US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III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XV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век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за свою долгую историю не раз обновлялся. 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0444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2 из 128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1440160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Реставрировали его и в наши дни, отчего этот величайший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 неповторимый памятник русской национальной архитектуры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стал ещё величественнее и краше.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6686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7 из 293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5475" y="5229200"/>
            <a:ext cx="8928992" cy="151216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Стоят вокруг Кремля башни, словно могучие богатыри. Двадцать каменных богатырей в высоких островерхих шлемах. Они такие разные, но всё же чем-то похожи. Все башни состоят из двух частей. Массивные приземистые стрельницы и верхние надстройки, придающие отличия башням Кремля. </a:t>
            </a:r>
            <a:endParaRPr lang="ru-RU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2114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0 из 7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-27792"/>
            <a:ext cx="4546947" cy="69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а 210 из 5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-27793"/>
            <a:ext cx="5148064" cy="69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5475" y="5733256"/>
            <a:ext cx="8928992" cy="1008112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 каждой башни свои роль и место в строю. </a:t>
            </a:r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проездных башен.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3 круглые угловые стоят на изломах стен. И 11 глухих башен – высоких, квадратных. Особняком держится 20-я – Кутафья башня.</a:t>
            </a:r>
            <a:endParaRPr lang="ru-RU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1018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2132856"/>
            <a:ext cx="74523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познакомимся с некоторыми достопримечательностями столицы. Узнаем о жизни маленьких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москвичей – наших сверстников.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 из 57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5475" y="5301208"/>
            <a:ext cx="8928992" cy="1440160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Главная башня Кремля – Спасская, получившая имя по вделанному в камень вратному образу Спасителя, всегда считалась святыми воротами Кремля. Издревле существовал народный обычай проходить под воротами башни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с непокрытой головой. В самом верху, над часами, спрятаны 35 колоколов.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0084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4 из 413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29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4211960" y="116632"/>
            <a:ext cx="4826768" cy="129614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Московский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зоопарк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Картинка 6 из 1217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116631"/>
            <a:ext cx="4752502" cy="6619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Картинка 0 из 12728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3567615"/>
            <a:ext cx="4025600" cy="3168353"/>
          </a:xfrm>
          <a:prstGeom prst="rect">
            <a:avLst/>
          </a:prstGeom>
          <a:ln w="88900" cap="sq" cmpd="thickThin">
            <a:solidFill>
              <a:srgbClr val="3333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Картинка 11 из 1221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16630"/>
            <a:ext cx="4042947" cy="3309669"/>
          </a:xfrm>
          <a:prstGeom prst="rect">
            <a:avLst/>
          </a:prstGeom>
          <a:ln w="88900" cap="sq" cmpd="thickThin">
            <a:solidFill>
              <a:srgbClr val="3333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5661248"/>
            <a:ext cx="8928992" cy="1008112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Прислушаемся. Шум города сменился птичьими голосами,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плеском воды. В пруду плавают изящные лебеди, пеликаны.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У воды ярко-розовые фламинго на длинных и тонких ногах.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3602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 из 57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534" y="115617"/>
            <a:ext cx="4412348" cy="317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moscowzoo.ru/images/A35_01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57722" cy="3320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Картинка 3 из 89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70704" cy="3171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Картинка 36 из 1608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535" y="3429000"/>
            <a:ext cx="4412347" cy="3320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7504" y="6165304"/>
            <a:ext cx="8928992" cy="504056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Вокруг вольеры и павильоны с животными со всех частей света.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5237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oldmos.ru/upload/photos/f/c/f/500_fcf9c0bf10e09ad0a5e448222f97d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116633"/>
            <a:ext cx="4546476" cy="3240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moscowzoo.ru/images/P77_01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211105" cy="3152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3992"/>
            <a:ext cx="4427984" cy="11430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Это – Московский зоопарк, 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музей </a:t>
            </a:r>
            <a:r>
              <a:rPr lang="ru-RU" sz="2200" b="1" dirty="0">
                <a:solidFill>
                  <a:schemeClr val="tx1"/>
                </a:solidFill>
              </a:rPr>
              <a:t>под открытым небом. 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Он </a:t>
            </a:r>
            <a:r>
              <a:rPr lang="ru-RU" sz="2200" b="1" dirty="0">
                <a:solidFill>
                  <a:schemeClr val="tx1"/>
                </a:solidFill>
              </a:rPr>
              <a:t>расположен в центре города, 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но </a:t>
            </a:r>
            <a:r>
              <a:rPr lang="ru-RU" sz="2200" b="1" dirty="0">
                <a:solidFill>
                  <a:schemeClr val="tx1"/>
                </a:solidFill>
              </a:rPr>
              <a:t>кажется, что это таинственный остров вдали </a:t>
            </a:r>
            <a:r>
              <a:rPr lang="ru-RU" sz="2200" b="1" dirty="0" smtClean="0">
                <a:solidFill>
                  <a:schemeClr val="tx1"/>
                </a:solidFill>
              </a:rPr>
              <a:t>от </a:t>
            </a:r>
            <a:r>
              <a:rPr lang="ru-RU" sz="2200" b="1" dirty="0">
                <a:solidFill>
                  <a:schemeClr val="tx1"/>
                </a:solidFill>
              </a:rPr>
              <a:t>машин 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и </a:t>
            </a:r>
            <a:r>
              <a:rPr lang="ru-RU" sz="2200" b="1" dirty="0">
                <a:solidFill>
                  <a:schemeClr val="tx1"/>
                </a:solidFill>
              </a:rPr>
              <a:t>многоэтажных зданий.</a:t>
            </a:r>
            <a:br>
              <a:rPr lang="ru-RU" sz="2200" b="1" dirty="0">
                <a:solidFill>
                  <a:schemeClr val="tx1"/>
                </a:solidFill>
              </a:rPr>
            </a:br>
            <a:endParaRPr lang="ru-RU" sz="2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427984" y="5711146"/>
            <a:ext cx="47160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На этом месте зоопарк возник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 1864 году. Тогда он назывался зоологическим садом. Москвичи любили гулять по его аллеям,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а заодно и рассматривать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заморских зверей. Правда, тогда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их было намного меньше,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чем сейчас.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27048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 из 174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292080" y="116632"/>
            <a:ext cx="3746648" cy="122413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Третьяковская галерея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3891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 из 5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56384" cy="4375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4736301"/>
            <a:ext cx="35283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Основатель галереи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Третьяков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Павел Михайлович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(1832 - 1898)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endParaRPr lang="ru-RU" sz="2000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5896" y="764704"/>
            <a:ext cx="55081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П.М.Третьяков был человеком широко образованным. Он жертвовал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крупные суммы денег на различные благотворительные цели: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больницы, учебные заведения, благоустройство Москвы.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sz="2200" dirty="0"/>
          </a:p>
        </p:txBody>
      </p:sp>
      <p:pic>
        <p:nvPicPr>
          <p:cNvPr id="2054" name="Picture 6" descr="Картинка 82 из 5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5220841" cy="3728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36 из 5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8722"/>
            <a:ext cx="9144000" cy="689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5013176"/>
            <a:ext cx="8928992" cy="1656184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Е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щё в молодые годы П.М.Третьяков мечтал устроить в Москве «Художественный музеум или общественную картинную галерею», доступную для человека любого сословия.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Купив первую картину в 1856 году, он стал собирать свою коллекцию.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Постепенно галерея стала главным делом его жизни.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9002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16 из 81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150257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а 18 из 81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7" y="116633"/>
            <a:ext cx="2486976" cy="3240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40 из 81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293651"/>
            <a:ext cx="2016224" cy="2466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а 91 из 81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2297708"/>
            <a:ext cx="4104456" cy="2463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а 108 из 818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0154" y="116634"/>
            <a:ext cx="2932046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а 149 из 818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7" y="3529311"/>
            <a:ext cx="2486975" cy="3202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Картинка 159 из 818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4941168"/>
            <a:ext cx="2952329" cy="1790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buresart.eu/images/8521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9" y="4941168"/>
            <a:ext cx="3168354" cy="1790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5924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2 из 34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4644008" y="116632"/>
            <a:ext cx="4394720" cy="129614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Останкинская телебашня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51520" y="857232"/>
            <a:ext cx="8352928" cy="1923696"/>
          </a:xfrm>
          <a:prstGeom prst="cloudCallout">
            <a:avLst>
              <a:gd name="adj1" fmla="val -34393"/>
              <a:gd name="adj2" fmla="val 16998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                        Вспомните, какие города России вы знаете. Как называется столица России? Подумайте, что такое столица?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Пользователь\Desktop\Школа России\1143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392731"/>
            <a:ext cx="2016224" cy="33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esktop\знак-вопрос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04582"/>
            <a:ext cx="3096344" cy="37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а 284 из 57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5877272"/>
            <a:ext cx="8928992" cy="79208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 башня – олицетворение триумфа науки и технического прогресса, выдающийся памятник современности, которым гордятся москвичи.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6442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35896" y="769065"/>
            <a:ext cx="55081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Останкинская телевизионная башня была возведена в 1960 – 1967 годах на улице Академика Королёва.  Высота башни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533 метра. Нижние 384 метра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возведены из бетона и железобетона,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верхняя часть – из металла.</a:t>
            </a:r>
            <a:endParaRPr lang="ru-RU" sz="2200" dirty="0"/>
          </a:p>
        </p:txBody>
      </p:sp>
      <p:pic>
        <p:nvPicPr>
          <p:cNvPr id="6150" name="Picture 6" descr="Картинка 1 из 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166" y="96280"/>
            <a:ext cx="3452722" cy="4469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4736301"/>
            <a:ext cx="35283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Автор проекта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Никитин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Николай Васильевич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(1907 - 1973)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endParaRPr lang="ru-RU" sz="2000" i="1" dirty="0"/>
          </a:p>
        </p:txBody>
      </p:sp>
      <p:pic>
        <p:nvPicPr>
          <p:cNvPr id="6152" name="Picture 8" descr="Картинка 9 из 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2999112"/>
            <a:ext cx="5266556" cy="3739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8137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301 из 57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966763" cy="28003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908720"/>
            <a:ext cx="52200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На высоте около 325 – 340 метров расположена круговая панорамная галерея, с которой можно обозреть Москву. Галерея медленно вращается вокруг ствола башни. В 80-х годах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пол на одном из участков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смотровой галереи выложили прозрачным материалом.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/>
          </a:p>
        </p:txBody>
      </p:sp>
      <p:pic>
        <p:nvPicPr>
          <p:cNvPr id="7170" name="Picture 2" descr="Картинка 1 из 2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718930" cy="5824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3255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45 из 1174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4283968" y="116632"/>
            <a:ext cx="4754760" cy="151216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Московский Государственный Университет  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(МГУ)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99 из 1134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84376" cy="43937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а 8 из 348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2738644"/>
            <a:ext cx="5306448" cy="3989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736301"/>
            <a:ext cx="34563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Великий русский учёный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Ломоносов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Михаил Васильевич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(1711 - 1765)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769065"/>
            <a:ext cx="55081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Основанный в 1755 году Московский университет стал «сосредоточием русского образования». Инициатива и план основания университета целиком принадлежала М.В.Ломоносову.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2133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93 из 136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23731"/>
            <a:ext cx="3384376" cy="4673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а 49 из 1225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5171763"/>
            <a:ext cx="1495046" cy="1472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а 268 из 1225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292849" cy="35253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7884" y="836712"/>
            <a:ext cx="55801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 день Святой Татьяны </a:t>
            </a:r>
            <a:r>
              <a:rPr lang="ru-RU" sz="2200" b="1" i="1" dirty="0" smtClean="0">
                <a:solidFill>
                  <a:schemeClr val="tx1"/>
                </a:solidFill>
              </a:rPr>
              <a:t>(25 января) </a:t>
            </a:r>
            <a:r>
              <a:rPr lang="ru-RU" sz="2200" b="1" dirty="0" smtClean="0">
                <a:solidFill>
                  <a:schemeClr val="tx1"/>
                </a:solidFill>
              </a:rPr>
              <a:t>императрица Елизавета Петровна подписала указ об учреждении Московского государственного университета. Этот день стал праздником для всех российских студентов.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1412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70 из 68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546"/>
            <a:ext cx="9144000" cy="68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4788024" y="116632"/>
            <a:ext cx="4250704" cy="151216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Покровский собор 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(Храм Василия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Блаженного)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5807/penza-city-com.0/0_4d45b_1003eb59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240360" cy="45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а 131 из 2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0437" y="3140968"/>
            <a:ext cx="5400315" cy="35722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869160"/>
            <a:ext cx="3456384" cy="12870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Великий князь Московский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и царь всея Руси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Иван </a:t>
            </a:r>
            <a:r>
              <a:rPr lang="en-US" sz="2400" b="1" dirty="0" smtClean="0">
                <a:solidFill>
                  <a:schemeClr val="tx1"/>
                </a:solidFill>
              </a:rPr>
              <a:t>IV</a:t>
            </a:r>
            <a:r>
              <a:rPr lang="ru-RU" sz="2400" b="1" dirty="0" smtClean="0">
                <a:solidFill>
                  <a:schemeClr val="tx1"/>
                </a:solidFill>
              </a:rPr>
              <a:t> Васильевич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(1530 - 1584)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49788" y="620688"/>
            <a:ext cx="57016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Собор заложен в честь взятия Казани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 1552 году. Через три года началось строительство храма в память о трудной казанской победе. Зодчие Барма и Постник Яковлев возвели церковное здание, подобных которому не встречается в русской архитектуре.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4320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142 из 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9614" y="5666723"/>
            <a:ext cx="8928992" cy="109350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Самый высокий шатёр окружён восемью куполами. Ни один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из них не повторяется. В целом создаётся впечатление нарядности, праздничности и объединения нескольких церквей в одну.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19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а 158 из 53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5822"/>
            <a:ext cx="9144000" cy="68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4725144"/>
            <a:ext cx="8928992" cy="2016224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Центральный шатёр собирает вокруг себя восемь башенок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с куполами пониже, так же, как Москва собирала земли, пока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не образовалось могучее Московское государство. Ожерелье разных куполов символизирует «коллекцию» городов, собранную предками Ивана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IV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и пополненную им самим Казанью. В наши дни Покровский собор – напоминание о целой эпохе, яркой, воинственной и славной.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4612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94 из 1339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116632"/>
            <a:ext cx="6480720" cy="864096"/>
          </a:xfrm>
          <a:prstGeom prst="roundRect">
            <a:avLst/>
          </a:prstGeom>
          <a:solidFill>
            <a:srgbClr val="DEF6E4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Вот ещё одно общее у всех народов России. Это одна столица – город-герой Москва.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 из 413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92909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228 из 70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3524" y="4581128"/>
            <a:ext cx="2856183" cy="2160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а 1 из 174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8032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а 22 из 345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1978" y="4581128"/>
            <a:ext cx="288032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45 из 11748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4581128"/>
            <a:ext cx="2880321" cy="2160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а 70 из 689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880321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899592" y="2636912"/>
            <a:ext cx="7560840" cy="151216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Давайте ещё раз назовём достопримечательности Москвы.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1905371"/>
            <a:ext cx="2884986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Третьяковская галерея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163179" y="140971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Покровский собор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04252" y="1905371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зоопарк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8842" y="6387820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63179" y="4581128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Кремль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193809" y="6373417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Останкинская башня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1057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827584" y="260648"/>
            <a:ext cx="7272809" cy="1563656"/>
          </a:xfrm>
          <a:prstGeom prst="cloudCallout">
            <a:avLst>
              <a:gd name="adj1" fmla="val -32039"/>
              <a:gd name="adj2" fmla="val 21590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А сейчас мы побываем в гостях </a:t>
            </a:r>
          </a:p>
          <a:p>
            <a:pPr algn="ctr"/>
            <a:r>
              <a:rPr lang="ru-RU" sz="2400" b="1" dirty="0" smtClean="0">
                <a:latin typeface="+mj-lt"/>
              </a:rPr>
              <a:t>у московских школьников.</a:t>
            </a:r>
            <a:endParaRPr lang="ru-RU" sz="24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Пользователь\Desktop\Школа России\1143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1" y="3766253"/>
            <a:ext cx="1728193" cy="28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ользователь\Desktop\45439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2276872"/>
            <a:ext cx="6045152" cy="433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23190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 из 1178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81738" y="138734"/>
            <a:ext cx="4831172" cy="3199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а 80 из 1178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0080" y="3501009"/>
            <a:ext cx="4532056" cy="323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а 177 из 1178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2136" y="3501008"/>
            <a:ext cx="4350774" cy="3263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ртинка 0 из 10580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0080" y="138735"/>
            <a:ext cx="3937864" cy="3199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4699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51520" y="1764333"/>
            <a:ext cx="7200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означают слова «Москва – столица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России»?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Какие достопримечательности можно 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увидеть в Москве?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Как живут маленькие москвичи – ваши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сверстники?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31640" y="4392625"/>
            <a:ext cx="2464365" cy="504056"/>
            <a:chOff x="34481" y="-9093"/>
            <a:chExt cx="2521294" cy="778534"/>
          </a:xfrm>
        </p:grpSpPr>
        <p:sp>
          <p:nvSpPr>
            <p:cNvPr id="5" name="Прямоугольник 4"/>
            <p:cNvSpPr/>
            <p:nvPr/>
          </p:nvSpPr>
          <p:spPr>
            <a:xfrm flipH="1">
              <a:off x="34481" y="-9093"/>
              <a:ext cx="252129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sym typeface="Wingdings"/>
                </a:rPr>
                <a:t>  </a:t>
              </a:r>
              <a:r>
                <a:rPr lang="ru-RU" sz="4400" b="1" dirty="0" smtClean="0">
                  <a:solidFill>
                    <a:srgbClr val="00B05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sym typeface="Wingdings"/>
                </a:rPr>
                <a:t></a:t>
              </a:r>
              <a:endPara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flipH="1">
              <a:off x="1547664" y="0"/>
              <a:ext cx="74572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ru-RU" sz="4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endParaRPr lang="ru-RU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3943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07504" y="140588"/>
            <a:ext cx="8928992" cy="3384376"/>
          </a:xfrm>
          <a:prstGeom prst="cloudCallout">
            <a:avLst>
              <a:gd name="adj1" fmla="val 22911"/>
              <a:gd name="adj2" fmla="val 961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7980" y="140588"/>
            <a:ext cx="8581770" cy="378790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Столица – главный город страны.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столице России – Москве – работает глава нашего государства – Президент России. Здесь работают Правительство России и Государственная дума.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Москве много интересных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достопримечательностей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" name="Picture 8" descr="Картинка 233 из 396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7947" y="1484784"/>
            <a:ext cx="1111803" cy="8359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Пользователь\Desktop\Школа России\105046870_4278666_7924098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663" y="4158709"/>
            <a:ext cx="2791833" cy="25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mosc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2607"/>
            <a:ext cx="4176464" cy="41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28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0968"/>
            <a:ext cx="905478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http://86sch6-nyagan.edusite.ru/images/fgos_logo.gif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2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www.artsides.ru/big/item_2755.jpg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cjaronu.files.wordpress.com/2011/05/rusia-el-kremlin-el-patibulo-l4.jpg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www.vetklinikavao.ru/other/gosduma.jpg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www.detfond.org/images/news/1958/Medvedev.jpg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premier.gov.ru/media/2011/4/21/40683/photolenta_big_photo.jpeg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http://newbrowse.ru/show_image_NpAdvSinglePhoto.php?filename=/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2011/04/picture-154.jpg&amp;cat=17&amp;pid=4213&amp;cache=false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upload.wikimedia.org/wikipedia/commons/a/a9/Vladimir_Putin_official_portrait.jpg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www.partbilet.ru/userfiles/af54880d412bf0300197a70cea0e6f89.jpg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/>
              </a:rPr>
              <a:t>www.kuzbass85.ru/wp-content/uploads/2011/08/300photo1_0.jpg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2"/>
              </a:rPr>
              <a:t>image.stirileprotv.ro/media/images/400x300/Nov2008/60200209.jpg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3"/>
              </a:rPr>
              <a:t>img-fotki.yandex.ru/get/5407/blackphoto2009.7/0_4c0d4_a15a49a1_XL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4"/>
              </a:rPr>
              <a:t>art-rus.info/gal4/z14-1.jpg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5"/>
              </a:rPr>
              <a:t>i013.radikal.ru/1102/79/a282e0c894e6.jpg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6"/>
              </a:rPr>
              <a:t>www.nakanune.ru/images/pictures/image_big_16047.jpg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7"/>
              </a:rPr>
              <a:t>forum.materinstvo.ru/uploads/1311936232/post-30446-1311942853.jpg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8"/>
              </a:rPr>
              <a:t>img0.liveinternet.ru/images/attach/c/1/49/606/49606569_1254929930_7.jpg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9"/>
              </a:rPr>
              <a:t>stat16.privet.ru/lr/0b1194adfd364d3db0672f95f69f6495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0"/>
              </a:rPr>
              <a:t>http://img-fotki.yandex.ru/get/5903/al-curo4ckina2010.a/0_61597_79248_XL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1"/>
              </a:rPr>
              <a:t>i036.radikal.ru/0907/82/29d6bed70861.jpg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2"/>
              </a:rPr>
              <a:t>www.pixdaus.com/pics/1302849804JVAJzRH.jpg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3"/>
              </a:rPr>
              <a:t>www.oldmos.ru/upload/photos/f/c/f/500_fcf9c0bf10e09ad0a5e448222f97d070.jpg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4"/>
              </a:rPr>
              <a:t>www.moscowzoo.ru/images/P77_01b.jpg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5"/>
              </a:rPr>
              <a:t>http://cpsat.supersphera.com/img/images002/image_p8efHJ7WY8r83XrtD4NM1B97.jpg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6"/>
              </a:rPr>
              <a:t>www.turinfo.ru/images/content/1_3088490fbaa2df0fd5f0074ec8bea210.jpg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7"/>
              </a:rPr>
              <a:t>rupo.ru/i/msg_i/2869/01.jpg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8"/>
              </a:rPr>
              <a:t>www.knutov.ru/izo/img/2010_muz_tretiakovskaya_gal_01_full.jpg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9"/>
              </a:rPr>
              <a:t>s46.radikal.ru/i113/1106/2a/1daedb1f5e99.jpg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0"/>
              </a:rPr>
              <a:t>www.bibliotekar.ru/rusLevitan/25.files/image001.jpg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1"/>
              </a:rPr>
              <a:t>s45.radikal.ru/i109/1006/43/d83dcde6c6f3.jpg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2"/>
              </a:rPr>
              <a:t>upload.wikimedia.org/wikipedia/commons/1/12/RooksBackOfSavrasov.jpg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3"/>
              </a:rPr>
              <a:t>img13.nnm.ru/8/0/1/3/8/80138317142f0490801b361de90ad514_full.jpg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4"/>
              </a:rPr>
              <a:t>rnns.ru/uploads/posts/2010-02/thumbs/1265009251_593_1.jpg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5"/>
              </a:rPr>
              <a:t>all-pages.com/img/repphotos2/repphoto_4607_1053.jpg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6"/>
              </a:rPr>
              <a:t>www.buresart.eu/images/85212.jpg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90364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s61.radikal.ru/i174/0906/3a/227d6b45759b.jpg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img-2007-05.photosight.ru/19/2098146.jpg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img-fotki.yandex.ru/get/4607/xaxaxangel.0/0_4cc6c_e5d28655_XL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http://www.vsluh.ru/system/post_images/original/235/235253/%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D0%BD%D0%B8%D0%BA%D0%B8%D1%82%D0%B8%D0%BD.jpeg?1315824214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www.zateevo.ru/userfiles/image/WatIsWhat/Ostank_bashnya/ostan_bashnya04.jpg</a:t>
            </a: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www.mytourstory.ru/uploads/images/pr1/gelionsk/3/4682_5.jpg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i.i.ua/photo/images/pic/9/8/5647589_b3c4da68.jpg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www.fotoregion.ru/data/media/3/mgu.JPG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http://feb-web.ru/feb/lomonos/pictures/Lo1-fron.jpg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6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http://www.ulan-ude-vostochnyi.ru/_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nw/6/74562212.jpg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http://os1.i.ua/3/1/6444602_69d20ebb.jpg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images.chistoprudov.ru/lj/aero/mgu/00.jpg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www.rusanedu.com/userfiles/image/MSU_logo.JPG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www.allnicephotos.com/allnicephotos/gallery/City/moscow/slides/n89.jpg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img-fotki.yandex.ru/get/5807/penza-city-com.0/0_4d45b_1003eb59_XL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rusmilestones.ru/dataphotos/178-3.jpg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/>
              </a:rPr>
              <a:t>http://www.npfresma.ru/img/images/70_98_big.jpg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/>
              </a:rPr>
              <a:t>phototravelguide.ru/wp-content/uploads/2011/01/sobor-vasiliya-blazhennogo-17.jpg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img0.liveinternet.ru/images/attach/c/1/63/980/63980441_list.jpg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static.zebra.lt/files/200908/ENzWvKVt.jpg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www.visitorline.ru/upload/iblock_photo_500/a12/pic012b.jpg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zaokskvest.ru/sites/default/files/styles/large/public/field/image/Bolotovo-shkola-kusti.gif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/>
              </a:rPr>
              <a:t>img.kotomka.com/moskva/kotomka.com_moscow_2206_1600.jpg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/>
              </a:rPr>
              <a:t>www.orfey.net/upload/iblock/747/auc.pwmpnymue.jpg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/>
              </a:rPr>
              <a:t>http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/>
              </a:rPr>
              <a:t>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/>
              </a:rPr>
              <a:t>birdofprey.ru/wp-content/uploads/2010/04/DSCF2296.jpg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/>
              </a:rPr>
              <a:t>img.kotomka.com/moskva/kotomka.com_moscow_2198_1600.jpg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8"/>
              </a:rPr>
              <a:t>http://lenlezina.ucoz.ru/_pu/0/48280412.jpg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51520" y="857232"/>
            <a:ext cx="8352928" cy="1923696"/>
          </a:xfrm>
          <a:prstGeom prst="cloudCallout">
            <a:avLst>
              <a:gd name="adj1" fmla="val 26054"/>
              <a:gd name="adj2" fmla="val 17153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столице работают глава нашего государства – Президент России, Правительство России и Государственная дума.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6" descr="Картинка 13 из 1253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0780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Пользователь\Desktop\Школа России\105046870_4278666_7924098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2615" y="3645024"/>
            <a:ext cx="3175000" cy="28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8049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506" y="1484784"/>
            <a:ext cx="4334494" cy="50314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Путин                             Владимир Владимирович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ртинка 3 из 47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692696"/>
            <a:ext cx="4608513" cy="5646289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4047" y="5229200"/>
            <a:ext cx="4139953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Правительства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Медведев                                    Дмитрий Анатольевич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Картинка 4 из 1246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800600" cy="3312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а 39 из 1246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5" y="104665"/>
            <a:ext cx="4800599" cy="3180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1 из 271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638" b="10312"/>
          <a:stretch>
            <a:fillRect/>
          </a:stretch>
        </p:blipFill>
        <p:spPr bwMode="auto">
          <a:xfrm>
            <a:off x="5076056" y="116632"/>
            <a:ext cx="3960440" cy="482453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8464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32 из 1253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5076825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а 68 из 1253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3722915"/>
            <a:ext cx="4392488" cy="3018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а 13 из 1253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851920" cy="234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а 15 из 1253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3717032"/>
            <a:ext cx="4392489" cy="3024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2839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51519" y="404664"/>
            <a:ext cx="8605393" cy="2160240"/>
          </a:xfrm>
          <a:prstGeom prst="cloudCallout">
            <a:avLst>
              <a:gd name="adj1" fmla="val -34499"/>
              <a:gd name="adj2" fmla="val 195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Ребята! Давайте отправимся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путешествие по Москве.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кто из вас знает, что называют сердцем Москвы?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Пользователь\Desktop\Школа России\1143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1" y="3291954"/>
            <a:ext cx="2016224" cy="33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esktop\знак-вопрос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04582"/>
            <a:ext cx="3096344" cy="37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4481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AWJJH2MPE6E2-779065247-1561</_dlc_DocId>
    <_dlc_DocIdUrl xmlns="4a252ca3-5a62-4c1c-90a6-29f4710e47f8">
      <Url>http://edu-sps.koiro.local/Sharya/shool4/441/_layouts/15/DocIdRedir.aspx?ID=AWJJH2MPE6E2-779065247-1561</Url>
      <Description>AWJJH2MPE6E2-779065247-1561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8C440-8A0F-40D5-8694-BECA17E0752C}"/>
</file>

<file path=customXml/itemProps2.xml><?xml version="1.0" encoding="utf-8"?>
<ds:datastoreItem xmlns:ds="http://schemas.openxmlformats.org/officeDocument/2006/customXml" ds:itemID="{1A3D80C0-6158-44FE-8339-CF8A65C2C961}"/>
</file>

<file path=customXml/itemProps3.xml><?xml version="1.0" encoding="utf-8"?>
<ds:datastoreItem xmlns:ds="http://schemas.openxmlformats.org/officeDocument/2006/customXml" ds:itemID="{5E21DB0A-B2B8-4383-9528-A0A764C1F52E}"/>
</file>

<file path=customXml/itemProps4.xml><?xml version="1.0" encoding="utf-8"?>
<ds:datastoreItem xmlns:ds="http://schemas.openxmlformats.org/officeDocument/2006/customXml" ds:itemID="{09810197-0196-46C4-84A3-DCEAA689DBB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1100</Words>
  <Application>Microsoft Office PowerPoint</Application>
  <PresentationFormat>Экран (4:3)</PresentationFormat>
  <Paragraphs>184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Поток</vt:lpstr>
      <vt:lpstr>Слайд 1</vt:lpstr>
      <vt:lpstr>Слайд 2</vt:lpstr>
      <vt:lpstr>Слайд 3</vt:lpstr>
      <vt:lpstr>Слайд 4</vt:lpstr>
      <vt:lpstr>Слайд 5</vt:lpstr>
      <vt:lpstr>Президент  Российской Федерации   Путин                             Владимир Владимирович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Это – Московский зоопарк,  музей под открытым небом.  Он расположен в центре города,  но кажется, что это таинственный остров вдали от машин  и многоэтажных зданий.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Столица – главный город страны.  В столице России – Москве – работает глава нашего государства – Президент России. Здесь работают Правительство России и Государственная дума.  В Москве много интересных  достопримечательностей. 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user</cp:lastModifiedBy>
  <cp:revision>130</cp:revision>
  <dcterms:modified xsi:type="dcterms:W3CDTF">2019-09-26T17:32:10Z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  <property fmtid="{D5CDD505-2E9C-101B-9397-08002B2CF9AE}" pid="3" name="_dlc_DocIdItemGuid">
    <vt:lpwstr>a7af038e-5506-4622-bbdd-bec7b016b81c</vt:lpwstr>
  </property>
</Properties>
</file>