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0" r:id="rId3"/>
    <p:sldId id="258" r:id="rId4"/>
    <p:sldId id="279" r:id="rId5"/>
    <p:sldId id="287" r:id="rId6"/>
    <p:sldId id="278" r:id="rId7"/>
    <p:sldId id="288" r:id="rId8"/>
    <p:sldId id="280" r:id="rId9"/>
    <p:sldId id="281" r:id="rId10"/>
    <p:sldId id="283" r:id="rId11"/>
    <p:sldId id="286" r:id="rId12"/>
    <p:sldId id="285" r:id="rId13"/>
    <p:sldId id="291" r:id="rId14"/>
    <p:sldId id="263" r:id="rId15"/>
    <p:sldId id="267" r:id="rId16"/>
    <p:sldId id="268" r:id="rId17"/>
    <p:sldId id="277" r:id="rId18"/>
    <p:sldId id="289" r:id="rId19"/>
    <p:sldId id="259" r:id="rId20"/>
    <p:sldId id="257" r:id="rId21"/>
    <p:sldId id="290" r:id="rId22"/>
    <p:sldId id="275" r:id="rId23"/>
    <p:sldId id="276" r:id="rId24"/>
    <p:sldId id="274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00FF"/>
    <a:srgbClr val="FF66CC"/>
    <a:srgbClr val="0033CC"/>
    <a:srgbClr val="FFFF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0AD1A-ECEA-4ED1-92FE-703680BD24E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7E134-E809-43A5-81DC-0DA67FE9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62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134-E809-43A5-81DC-0DA67FE9389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5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8592" y="1037456"/>
            <a:ext cx="4805532" cy="253556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br>
              <a:rPr lang="ru-RU" sz="6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</a:t>
            </a:r>
            <a:endParaRPr lang="ru-RU" sz="6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://img1.liveinternet.ru/images/attach/c/6/93/425/93425201_lar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46" y="1412776"/>
            <a:ext cx="240504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116633"/>
            <a:ext cx="3131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Математика </a:t>
            </a:r>
            <a:endParaRPr lang="ru-RU" altLang="ru-RU" sz="28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altLang="ru-RU" sz="28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16481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 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3810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8416"/>
            <a:ext cx="2303190" cy="21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5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44816" cy="1236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7184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5" t="16902" r="56786" b="32394"/>
          <a:stretch/>
        </p:blipFill>
        <p:spPr bwMode="auto">
          <a:xfrm>
            <a:off x="5076056" y="3284984"/>
            <a:ext cx="273630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88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 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3" r="51384" b="24112"/>
          <a:stretch/>
        </p:blipFill>
        <p:spPr bwMode="auto">
          <a:xfrm>
            <a:off x="3779912" y="1988841"/>
            <a:ext cx="4302202" cy="415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77" t="2703" r="-951" b="21622"/>
          <a:stretch/>
        </p:blipFill>
        <p:spPr bwMode="auto">
          <a:xfrm>
            <a:off x="179512" y="2512118"/>
            <a:ext cx="3168352" cy="328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74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</a:t>
            </a:r>
            <a:endParaRPr lang="ru-RU" dirty="0"/>
          </a:p>
        </p:txBody>
      </p:sp>
      <p:pic>
        <p:nvPicPr>
          <p:cNvPr id="6146" name="Picture 2" descr="Картинки по запросу цифра 1 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98884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29051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5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07" y="224875"/>
            <a:ext cx="7787208" cy="588680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Кто на картинке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</a:t>
            </a:r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кого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ru-RU" sz="2800" b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2" t="10783" r="9091" b="52410"/>
          <a:stretch/>
        </p:blipFill>
        <p:spPr bwMode="auto">
          <a:xfrm>
            <a:off x="467543" y="4256757"/>
            <a:ext cx="3481475" cy="222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00" t="56272" r="9267" b="5663"/>
          <a:stretch/>
        </p:blipFill>
        <p:spPr bwMode="auto">
          <a:xfrm>
            <a:off x="4442752" y="4257215"/>
            <a:ext cx="3300193" cy="222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1481137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898" y="1125264"/>
            <a:ext cx="264636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29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883"/>
            <a:ext cx="8280920" cy="521821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каком гнезде яиц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мало</a:t>
            </a:r>
            <a:r>
              <a:rPr lang="ru-RU" sz="2400" b="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а в каком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r>
              <a:rPr lang="ru-RU" sz="2400" b="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2400" b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3764676" cy="223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04013"/>
            <a:ext cx="3717512" cy="226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57301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ru-RU" sz="20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какого одуванчика «</a:t>
            </a:r>
            <a:r>
              <a:rPr lang="ru-RU" sz="2000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парашютиков</a:t>
            </a:r>
            <a:r>
              <a:rPr lang="ru-RU" sz="20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r>
              <a:rPr lang="ru-RU" sz="20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у какого 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мало</a:t>
            </a:r>
            <a:r>
              <a:rPr lang="ru-RU" sz="20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0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15" y="188640"/>
            <a:ext cx="7211144" cy="660688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Рак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</a:t>
            </a:r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рыбок…?</a:t>
            </a:r>
            <a:endParaRPr lang="ru-RU" sz="2800" b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9" t="10751" r="9320" b="57959"/>
          <a:stretch/>
        </p:blipFill>
        <p:spPr bwMode="auto">
          <a:xfrm>
            <a:off x="2195736" y="1281297"/>
            <a:ext cx="3655424" cy="19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5" t="55342" r="10934" b="11755"/>
          <a:stretch/>
        </p:blipFill>
        <p:spPr bwMode="auto">
          <a:xfrm>
            <a:off x="2214809" y="4343478"/>
            <a:ext cx="3716557" cy="220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7354" y="3649623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Стрекоза </a:t>
            </a: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</a:t>
            </a:r>
            <a:r>
              <a:rPr lang="ru-RU" sz="28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28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бабочек…?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0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663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Какое время года изображено?</a:t>
            </a:r>
          </a:p>
          <a:p>
            <a:pPr algn="ctr"/>
            <a:r>
              <a:rPr lang="ru-RU" sz="20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каким признакам вы это определили?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777"/>
          <a:stretch/>
        </p:blipFill>
        <p:spPr>
          <a:xfrm>
            <a:off x="827584" y="1268760"/>
            <a:ext cx="6528048" cy="4472467"/>
          </a:xfrm>
          <a:prstGeom prst="round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5949280"/>
            <a:ext cx="7146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чём на рисунке можно сказать </a:t>
            </a:r>
            <a:r>
              <a:rPr lang="ru-RU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«один», </a:t>
            </a:r>
          </a:p>
          <a:p>
            <a:pPr algn="ctr"/>
            <a:r>
              <a:rPr lang="ru-RU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ru-RU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 чём </a:t>
            </a:r>
            <a:r>
              <a:rPr lang="ru-RU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F6DA4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«Много»?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 </a:t>
            </a: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записывают знаком – цифрой 1. </a:t>
            </a: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4850"/>
            <a:ext cx="5635283" cy="17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94" t="4361" r="32498" b="42114"/>
          <a:stretch/>
        </p:blipFill>
        <p:spPr bwMode="auto">
          <a:xfrm>
            <a:off x="1770622" y="1367199"/>
            <a:ext cx="3029126" cy="282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004.radikal.ru/1103/d8/dd062932ed33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55" b="2813"/>
          <a:stretch/>
        </p:blipFill>
        <p:spPr bwMode="auto">
          <a:xfrm>
            <a:off x="6156176" y="3068960"/>
            <a:ext cx="1787095" cy="32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1387553" cy="129614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90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509120"/>
            <a:ext cx="526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Цифра 1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состоит из двух элементов - маленькой и большой наклонных 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прямых.</a:t>
            </a:r>
            <a:endParaRPr lang="ru-R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5112842" cy="301350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хитрым носиком сестрица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Счёт откроет </a:t>
            </a:r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единица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Единица, единица –                                                  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Цифра тонкая, как спица.                                                  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Очень стройная она,                                                  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Всем и каждому видна.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81787"/>
            <a:ext cx="1913987" cy="185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Картинки по запросу цифра 1 анимац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6943"/>
            <a:ext cx="19621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05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944" y="870393"/>
            <a:ext cx="724998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240360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821472"/>
            <a:ext cx="3276956" cy="47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7" y="226385"/>
            <a:ext cx="7920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Назовите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 предметов на каждом рисунке.</a:t>
            </a:r>
          </a:p>
        </p:txBody>
      </p:sp>
    </p:spTree>
    <p:extLst>
      <p:ext uri="{BB962C8B-B14F-4D97-AF65-F5344CB8AC3E}">
        <p14:creationId xmlns:p14="http://schemas.microsoft.com/office/powerpoint/2010/main" xmlns="" val="5365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0"/>
            <a:ext cx="7139136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Прописная цифра </a:t>
            </a:r>
            <a:r>
              <a:rPr lang="ru-R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35736"/>
            <a:ext cx="2907225" cy="2907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179512" y="1628800"/>
            <a:ext cx="4248471" cy="4824536"/>
          </a:xfrm>
          <a:prstGeom prst="roundRect">
            <a:avLst/>
          </a:prstGeom>
          <a:solidFill>
            <a:srgbClr val="FFCCFF"/>
          </a:solidFill>
          <a:ln w="38100" cap="flat" cmpd="sng" algn="ctr">
            <a:solidFill>
              <a:srgbClr val="993366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C5E1FE"/>
              </a:buClr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Verdana"/>
              </a:rPr>
              <a:t>Начинаем </a:t>
            </a:r>
            <a:r>
              <a:rPr lang="ru-RU" sz="2400" dirty="0">
                <a:solidFill>
                  <a:srgbClr val="002060"/>
                </a:solidFill>
                <a:latin typeface="Verdana"/>
              </a:rPr>
              <a:t>писать маленькую палочку немного выше и правее центра клетки, </a:t>
            </a:r>
            <a:r>
              <a:rPr lang="ru-RU" sz="2400" dirty="0" smtClean="0">
                <a:solidFill>
                  <a:srgbClr val="002060"/>
                </a:solidFill>
                <a:latin typeface="Verdana"/>
              </a:rPr>
              <a:t>ведём </a:t>
            </a:r>
            <a:r>
              <a:rPr lang="ru-RU" sz="2400" dirty="0">
                <a:solidFill>
                  <a:srgbClr val="002060"/>
                </a:solidFill>
                <a:latin typeface="Verdana"/>
              </a:rPr>
              <a:t>линию вверх к правому верхнему углу клетки. Затем </a:t>
            </a:r>
            <a:r>
              <a:rPr lang="ru-RU" sz="2400" dirty="0" smtClean="0">
                <a:solidFill>
                  <a:srgbClr val="002060"/>
                </a:solidFill>
                <a:latin typeface="Verdana"/>
              </a:rPr>
              <a:t>пишем </a:t>
            </a:r>
            <a:r>
              <a:rPr lang="ru-RU" sz="2400" dirty="0">
                <a:solidFill>
                  <a:srgbClr val="002060"/>
                </a:solidFill>
                <a:latin typeface="Verdana"/>
              </a:rPr>
              <a:t>большую палочку от верхнего правого угла почти до середины нижней стороны клетки.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1649482" cy="136039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0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780928"/>
            <a:ext cx="3476097" cy="3478356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11960" y="2780928"/>
            <a:ext cx="0" cy="3478356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55776" y="4437112"/>
            <a:ext cx="3476097" cy="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32-конечная звезда 6"/>
          <p:cNvSpPr/>
          <p:nvPr/>
        </p:nvSpPr>
        <p:spPr>
          <a:xfrm>
            <a:off x="4383879" y="4045123"/>
            <a:ext cx="315193" cy="261326"/>
          </a:xfrm>
          <a:prstGeom prst="star32">
            <a:avLst>
              <a:gd name="adj" fmla="val 26255"/>
            </a:avLst>
          </a:prstGeom>
          <a:solidFill>
            <a:srgbClr val="0033CC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608108" y="2780928"/>
            <a:ext cx="1423765" cy="138466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427984" y="2770730"/>
            <a:ext cx="1603889" cy="348855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15616" y="76470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Учимся писать </a:t>
            </a:r>
            <a:r>
              <a:rPr lang="ru-RU" sz="36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цифру 1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8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661" y="332656"/>
            <a:ext cx="7372672" cy="5835048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800" b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Цифру 1 </a:t>
            </a: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можно увидеть повсюду. </a:t>
            </a:r>
            <a:endParaRPr lang="ru-RU" sz="2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Например</a:t>
            </a: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ее можно увидеть на денежных монетах и купюрах: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6303" y="2030683"/>
            <a:ext cx="2426030" cy="243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0601" y="2753519"/>
            <a:ext cx="4078547" cy="1716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8229" y="4867065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</a:t>
            </a:r>
            <a:r>
              <a:rPr lang="ru-RU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301209"/>
            <a:ext cx="487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</a:t>
            </a: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пюра в </a:t>
            </a:r>
            <a:r>
              <a:rPr lang="ru-RU" sz="2800" b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r>
              <a:rPr lang="ru-RU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r>
              <a:rPr lang="ru-RU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15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176" y="764704"/>
            <a:ext cx="7239000" cy="484632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 можете заметить ее на номерах трамваев, автобусов и </a:t>
            </a:r>
            <a:r>
              <a:rPr lang="ru-RU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троллейбусов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(на рисунке номер </a:t>
            </a:r>
            <a:r>
              <a:rPr lang="ru-RU" sz="28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ru-RU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52936"/>
            <a:ext cx="7910213" cy="303281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00800" cy="6606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Единица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42" y="2143601"/>
            <a:ext cx="3682752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солдатик единица.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Ей никак нельзя садиться: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посту она стоит.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Влево нос всегда глядит.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3140968"/>
            <a:ext cx="4054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Где мы встретим единицы?</a:t>
            </a:r>
          </a:p>
          <a:p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Клюв один у каждой птицы,</a:t>
            </a:r>
          </a:p>
          <a:p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Есть один хвост у дельфина,</a:t>
            </a:r>
          </a:p>
          <a:p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один хвост у павлина,</a:t>
            </a:r>
          </a:p>
          <a:p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Хобот у слона один,</a:t>
            </a:r>
          </a:p>
          <a:p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Руль один у всех машин,</a:t>
            </a:r>
          </a:p>
          <a:p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Земли Луна одна,</a:t>
            </a:r>
          </a:p>
          <a:p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 она в ночи видна.</a:t>
            </a:r>
          </a:p>
        </p:txBody>
      </p:sp>
      <p:pic>
        <p:nvPicPr>
          <p:cNvPr id="1028" name="Picture 4" descr="http://412class.ucoz.ru/icon/cifr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670" y="188640"/>
            <a:ext cx="1772212" cy="26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enskiimir.ru/wp-content/uploads/2012/06/tsifr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56"/>
            <a:ext cx="1872208" cy="22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33" y="4342846"/>
            <a:ext cx="2621606" cy="224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todnb.ru/content/images/0_65499100_112156853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284" y="758898"/>
            <a:ext cx="2175450" cy="22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55"/>
          <a:stretch/>
        </p:blipFill>
        <p:spPr bwMode="auto">
          <a:xfrm>
            <a:off x="6876256" y="5257731"/>
            <a:ext cx="1182024" cy="15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83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Картинки по запросу цифра 1 анимац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1983742" cy="25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4393" y="764704"/>
            <a:ext cx="342273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i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Молодцы!</a:t>
            </a:r>
            <a:endParaRPr lang="ru-RU" dirty="0"/>
          </a:p>
        </p:txBody>
      </p:sp>
      <p:pic>
        <p:nvPicPr>
          <p:cNvPr id="5" name="Picture 2" descr="Картинки по запросу цифры анимаш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7" y="24356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цифры анимаш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1200" y="7168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цифры анимаш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893" y="19888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7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 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Картинки по запросу малина  картинки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5623"/>
            <a:ext cx="2215078" cy="28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малина  картинки клипар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30" r="210" b="7392"/>
          <a:stretch/>
        </p:blipFill>
        <p:spPr bwMode="auto">
          <a:xfrm>
            <a:off x="3275856" y="2420888"/>
            <a:ext cx="47525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07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                  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304256" cy="29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980919" cy="33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5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  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1 зелёный квад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1908656" cy="16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92404"/>
            <a:ext cx="4996408" cy="15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13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  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35433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шарик картинки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152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0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Одна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Картинки по запросу вишня картинки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90" y="2151567"/>
            <a:ext cx="3825877" cy="36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вишня картинки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91794"/>
            <a:ext cx="1584176" cy="362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56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 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40" y="2787825"/>
            <a:ext cx="2585391" cy="2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3517573" cy="33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93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0040"/>
            <a:ext cx="6940624" cy="116474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AutoShape 2" descr="Картинки по запросу конфета картинки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8" y="2276872"/>
            <a:ext cx="4000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онфета картинки клипар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" t="2520" b="16841"/>
          <a:stretch/>
        </p:blipFill>
        <p:spPr bwMode="auto">
          <a:xfrm>
            <a:off x="4165546" y="3717032"/>
            <a:ext cx="39079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9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AWJJH2MPE6E2-779065247-1551</_dlc_DocId>
    <_dlc_DocIdUrl xmlns="4a252ca3-5a62-4c1c-90a6-29f4710e47f8">
      <Url>http://edu-sps.koiro.local/Sharya/shool4/441/_layouts/15/DocIdRedir.aspx?ID=AWJJH2MPE6E2-779065247-1551</Url>
      <Description>AWJJH2MPE6E2-779065247-1551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79D662-037B-416A-8E19-7CB9CFE869F4}"/>
</file>

<file path=customXml/itemProps2.xml><?xml version="1.0" encoding="utf-8"?>
<ds:datastoreItem xmlns:ds="http://schemas.openxmlformats.org/officeDocument/2006/customXml" ds:itemID="{54AF5B87-D060-4532-BF5D-D25A239E4377}"/>
</file>

<file path=customXml/itemProps3.xml><?xml version="1.0" encoding="utf-8"?>
<ds:datastoreItem xmlns:ds="http://schemas.openxmlformats.org/officeDocument/2006/customXml" ds:itemID="{708AEC92-8C2F-4ECC-9167-5A78BBF0D1D6}"/>
</file>

<file path=customXml/itemProps4.xml><?xml version="1.0" encoding="utf-8"?>
<ds:datastoreItem xmlns:ds="http://schemas.openxmlformats.org/officeDocument/2006/customXml" ds:itemID="{53440666-37DB-4E08-84C3-622D514029DE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257</TotalTime>
  <Words>307</Words>
  <Application>Microsoft Office PowerPoint</Application>
  <PresentationFormat>Экран (4:3)</PresentationFormat>
  <Paragraphs>57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Много Один</vt:lpstr>
      <vt:lpstr>   Одна                   много</vt:lpstr>
      <vt:lpstr>Одна                         много</vt:lpstr>
      <vt:lpstr>Много                    одно</vt:lpstr>
      <vt:lpstr>Один                       много</vt:lpstr>
      <vt:lpstr>Один                       много</vt:lpstr>
      <vt:lpstr>много                        Одна</vt:lpstr>
      <vt:lpstr>Один                     много</vt:lpstr>
      <vt:lpstr>Много               Одна</vt:lpstr>
      <vt:lpstr>Один                     много</vt:lpstr>
      <vt:lpstr>Много                Один</vt:lpstr>
      <vt:lpstr>Одна                       много</vt:lpstr>
      <vt:lpstr>Много                Одна</vt:lpstr>
      <vt:lpstr>Кто на картинке один, а кого много? </vt:lpstr>
      <vt:lpstr>В каком гнезде яиц мало,  а в каком много?</vt:lpstr>
      <vt:lpstr>Рак один, а рыбок…?</vt:lpstr>
      <vt:lpstr>Слайд 17</vt:lpstr>
      <vt:lpstr>Слайд 18</vt:lpstr>
      <vt:lpstr>Слайд 19</vt:lpstr>
      <vt:lpstr>Прописная цифра один</vt:lpstr>
      <vt:lpstr>Слайд 21</vt:lpstr>
      <vt:lpstr>Слайд 22</vt:lpstr>
      <vt:lpstr>Слайд 23</vt:lpstr>
      <vt:lpstr>Единица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  Один</dc:title>
  <dc:creator>Марина</dc:creator>
  <cp:lastModifiedBy>user</cp:lastModifiedBy>
  <cp:revision>112</cp:revision>
  <dcterms:created xsi:type="dcterms:W3CDTF">2014-06-15T18:52:53Z</dcterms:created>
  <dcterms:modified xsi:type="dcterms:W3CDTF">2019-09-17T15:33:35Z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  <property fmtid="{D5CDD505-2E9C-101B-9397-08002B2CF9AE}" pid="3" name="_dlc_DocIdItemGuid">
    <vt:lpwstr>ab74f25e-acba-4709-9b19-feeb67d981c7</vt:lpwstr>
  </property>
</Properties>
</file>