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slides/slide28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1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82" r:id="rId2"/>
    <p:sldId id="408" r:id="rId3"/>
    <p:sldId id="396" r:id="rId4"/>
    <p:sldId id="394" r:id="rId5"/>
    <p:sldId id="305" r:id="rId6"/>
    <p:sldId id="340" r:id="rId7"/>
    <p:sldId id="310" r:id="rId8"/>
    <p:sldId id="335" r:id="rId9"/>
    <p:sldId id="356" r:id="rId10"/>
    <p:sldId id="357" r:id="rId11"/>
    <p:sldId id="342" r:id="rId12"/>
    <p:sldId id="265" r:id="rId13"/>
    <p:sldId id="409" r:id="rId14"/>
    <p:sldId id="266" r:id="rId15"/>
    <p:sldId id="296" r:id="rId16"/>
    <p:sldId id="297" r:id="rId17"/>
    <p:sldId id="404" r:id="rId18"/>
    <p:sldId id="397" r:id="rId19"/>
    <p:sldId id="398" r:id="rId20"/>
    <p:sldId id="399" r:id="rId21"/>
    <p:sldId id="400" r:id="rId22"/>
    <p:sldId id="345" r:id="rId23"/>
    <p:sldId id="328" r:id="rId24"/>
    <p:sldId id="299" r:id="rId25"/>
    <p:sldId id="314" r:id="rId26"/>
    <p:sldId id="318" r:id="rId27"/>
    <p:sldId id="389" r:id="rId28"/>
    <p:sldId id="267" r:id="rId29"/>
    <p:sldId id="410" r:id="rId30"/>
    <p:sldId id="374" r:id="rId31"/>
    <p:sldId id="407" r:id="rId32"/>
    <p:sldId id="331" r:id="rId33"/>
    <p:sldId id="377" r:id="rId34"/>
    <p:sldId id="361" r:id="rId35"/>
    <p:sldId id="360" r:id="rId36"/>
    <p:sldId id="364" r:id="rId37"/>
    <p:sldId id="365" r:id="rId38"/>
    <p:sldId id="366" r:id="rId39"/>
    <p:sldId id="337" r:id="rId40"/>
    <p:sldId id="405" r:id="rId41"/>
    <p:sldId id="317" r:id="rId42"/>
    <p:sldId id="316" r:id="rId43"/>
    <p:sldId id="329" r:id="rId44"/>
    <p:sldId id="336" r:id="rId45"/>
    <p:sldId id="384" r:id="rId46"/>
    <p:sldId id="411" r:id="rId47"/>
    <p:sldId id="380" r:id="rId48"/>
    <p:sldId id="412" r:id="rId49"/>
    <p:sldId id="334" r:id="rId50"/>
    <p:sldId id="358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CC"/>
    <a:srgbClr val="A50021"/>
    <a:srgbClr val="753805"/>
    <a:srgbClr val="8A0000"/>
    <a:srgbClr val="007A00"/>
    <a:srgbClr val="7A0000"/>
    <a:srgbClr val="6C0000"/>
    <a:srgbClr val="005000"/>
    <a:srgbClr val="194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openxmlformats.org/officeDocument/2006/relationships/customXml" Target="../customXml/item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customXml" Target="../customXml/item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EDBD9A-5A6E-4060-8792-48BA0596F4F6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AA4C96E9-5ED5-4D99-9059-DD94FB62150A}" type="pres">
      <dgm:prSet presAssocID="{9EEDBD9A-5A6E-4060-8792-48BA0596F4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40245F37-0E1B-4FCB-9CFC-760B3918A324}" type="presOf" srcId="{9EEDBD9A-5A6E-4060-8792-48BA0596F4F6}" destId="{AA4C96E9-5ED5-4D99-9059-DD94FB62150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2024B-1820-4E4B-A036-499880F38295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3D125-52EC-47CC-89AF-97866A0F5D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089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3.wdp"/><Relationship Id="rId7" Type="http://schemas.openxmlformats.org/officeDocument/2006/relationships/image" Target="../media/image18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20.jpeg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SergeyBibeev\Desktop\!!!%20&#1057;&#1048;&#1053;&#1048;&#1063;&#1050;&#1048;&#1053;%20&#1044;&#1045;&#1053;&#1068;\&#1057;&#1080;&#1085;&#1080;&#1095;&#1082;&#1080;&#1085;%20&#1076;&#1077;&#1085;&#1100;\golub-sizyy-golos-388-onbird.ru.mp3" TargetMode="Externa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9.pn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nuLjiqRbOk&amp;t=13s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NUL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19.jpeg"/><Relationship Id="rId4" Type="http://schemas.openxmlformats.org/officeDocument/2006/relationships/image" Target="../media/image1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3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3P5cqpJgDk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90.png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3.wdp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rgeyBibeev\Desktop\1439899077_kakim-budet-noyabr-2015-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2" y="-189401"/>
            <a:ext cx="9529058" cy="714679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78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33_bi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softEdge rad="317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Горизонтальный свиток 9"/>
          <p:cNvSpPr/>
          <p:nvPr/>
        </p:nvSpPr>
        <p:spPr>
          <a:xfrm>
            <a:off x="642910" y="642918"/>
            <a:ext cx="3536180" cy="1064420"/>
          </a:xfrm>
          <a:prstGeom prst="horizontalScroll">
            <a:avLst/>
          </a:prstGeom>
          <a:ln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Зимуют у нас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4829365" y="5222099"/>
            <a:ext cx="4032448" cy="1064420"/>
          </a:xfrm>
          <a:prstGeom prst="horizontalScroll">
            <a:avLst/>
          </a:prstGeom>
          <a:ln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Прилетают к нам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6" name="Picture 8" descr="Картинка 298 из 393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594921">
            <a:off x="4658818" y="2802788"/>
            <a:ext cx="2028515" cy="2014077"/>
          </a:xfrm>
          <a:prstGeom prst="rect">
            <a:avLst/>
          </a:prstGeom>
          <a:noFill/>
        </p:spPr>
      </p:pic>
      <p:pic>
        <p:nvPicPr>
          <p:cNvPr id="9" name="Picture 18" descr="Картинка 39 из 83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30000"/>
          </a:blip>
          <a:srcRect/>
          <a:stretch>
            <a:fillRect/>
          </a:stretch>
        </p:blipFill>
        <p:spPr bwMode="auto">
          <a:xfrm>
            <a:off x="285720" y="4357694"/>
            <a:ext cx="1176951" cy="2130283"/>
          </a:xfrm>
          <a:prstGeom prst="rect">
            <a:avLst/>
          </a:prstGeom>
          <a:noFill/>
        </p:spPr>
      </p:pic>
      <p:pic>
        <p:nvPicPr>
          <p:cNvPr id="8" name="Picture 14" descr="Картинка 65 из 48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3143240" y="1214422"/>
            <a:ext cx="2375314" cy="1900251"/>
          </a:xfrm>
          <a:prstGeom prst="rect">
            <a:avLst/>
          </a:prstGeom>
          <a:noFill/>
        </p:spPr>
      </p:pic>
      <p:pic>
        <p:nvPicPr>
          <p:cNvPr id="7" name="Picture 12" descr="Картинка 620 из 4818"/>
          <p:cNvPicPr>
            <a:picLocks noChangeAspect="1" noChangeArrowheads="1"/>
          </p:cNvPicPr>
          <p:nvPr/>
        </p:nvPicPr>
        <p:blipFill>
          <a:blip r:embed="rId7" cstate="print">
            <a:lum contrast="30000"/>
          </a:blip>
          <a:srcRect/>
          <a:stretch>
            <a:fillRect/>
          </a:stretch>
        </p:blipFill>
        <p:spPr bwMode="auto">
          <a:xfrm>
            <a:off x="6357950" y="857232"/>
            <a:ext cx="2361406" cy="1700213"/>
          </a:xfrm>
          <a:prstGeom prst="rect">
            <a:avLst/>
          </a:prstGeom>
          <a:noFill/>
        </p:spPr>
      </p:pic>
      <p:pic>
        <p:nvPicPr>
          <p:cNvPr id="5" name="Picture 6" descr="Картинка 126 из 2197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2143108" y="4572008"/>
            <a:ext cx="2035982" cy="17145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647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C -0.01215 0.0088 -0.00625 0.00625 -0.01719 0.00926 C -0.01962 0.01759 -0.02483 0.01829 -0.03073 0.02407 C -0.04687 0.04005 -0.06649 0.06366 -0.08854 0.06852 C -0.10972 0.07986 -0.13177 0.09028 -0.15486 0.09444 C -0.18316 0.09375 -0.2118 0.09375 -0.2401 0.09259 C -0.2533 0.09213 -0.26753 0.08356 -0.2809 0.08148 C -0.28923 0.07546 -0.29878 0.0706 -0.30816 0.06667 C -0.31337 0.06088 -0.31892 0.05625 -0.32517 0.05185 C -0.33455 0.03657 -0.34375 0.02893 -0.34375 0.00926 " pathEditMode="relative" rAng="0" ptsTypes="ffff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0" y="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37 0.06227 C 0.01753 0.10093 0.01632 0.1426 0.0092 0.18079 C 0.00764 0.22732 0.00625 0.27385 0.01198 0.31968 C 0.0125 0.32963 0.01267 0.33935 0.01337 0.34931 C 0.01354 0.35255 0.01458 0.35533 0.01476 0.35857 C 0.01615 0.38287 0.01163 0.41551 0.02587 0.43449 C 0.02865 0.4456 0.03576 0.45185 0.04253 0.45857 C 0.04462 0.46435 0.0467 0.46875 0.0467 0.47523 " pathEditMode="relative" rAng="0" ptsTypes="fffffff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2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C -0.00937 -0.00093 -0.01875 -0.00116 -0.02812 -0.00209 C -0.03455 -0.00301 -0.0493 -0.01204 -0.05607 -0.01667 C -0.06007 -0.01945 -0.06302 -0.02454 -0.06718 -0.02709 C -0.07465 -0.04075 -0.08385 -0.04977 -0.09184 -0.06227 C -0.09566 -0.06806 -0.09896 -0.07362 -0.10295 -0.07871 C -0.10764 -0.09144 -0.11389 -0.10348 -0.12083 -0.11204 C -0.12378 -0.11968 -0.12673 -0.12547 -0.1309 -0.13056 C -0.13368 -0.13774 -0.13698 -0.14051 -0.13993 -0.14723 C -0.14687 -0.16274 -0.15521 -0.17385 -0.16562 -0.18033 C -0.17239 -0.1845 -0.17986 -0.18311 -0.18698 -0.1845 C -0.19062 -0.19121 -0.1934 -0.19838 -0.19705 -0.2051 C -0.19826 -0.21482 -0.19913 -0.22431 -0.19913 -0.23403 " pathEditMode="relative" rAng="0" ptsTypes="ffffffffffff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-1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C 0.01007 0.0044 0.00555 0.00278 0.01389 0.00556 C 0.03663 0.00486 0.0592 0.00486 0.08194 0.00371 C 0.08906 0.00324 0.09965 -0.00208 0.10694 -0.0037 C 0.11667 -0.00578 0.12535 -0.00926 0.13472 -0.01296 C 0.13837 -0.01435 0.14583 -0.01666 0.14583 -0.01666 C 0.15087 -0.02338 0.1559 -0.02477 0.1625 -0.02777 C 0.17517 -0.03333 0.18819 -0.03819 0.20139 -0.04074 C 0.23316 -0.05486 0.19514 -0.03865 0.29167 -0.04444 C 0.30139 -0.04514 0.31684 -0.07037 0.32361 -0.07777 C 0.32969 -0.08472 0.33802 -0.08935 0.34444 -0.09629 C 0.35295 -0.10555 0.36163 -0.11759 0.37222 -0.12222 C 0.37864 -0.1287 0.38385 -0.13125 0.39167 -0.13333 C 0.39705 -0.13773 0.4026 -0.14097 0.40833 -0.14444 C 0.41094 -0.14606 0.41667 -0.14814 0.41667 -0.14814 C 0.43385 -0.14745 0.45104 -0.14791 0.46805 -0.14629 C 0.47795 -0.14537 0.48403 -0.13148 0.49305 -0.12963 C 0.50642 -0.12685 0.53333 -0.12407 0.53333 -0.12407 C 0.53993 -0.12199 0.53715 -0.12338 0.54167 -0.12037 " pathEditMode="relative" ptsTypes="ffffffffffffffffff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C -0.00191 -0.025 -0.00469 -0.05047 -0.01024 -0.07454 C -0.01285 -0.08519 -0.01285 -0.09121 -0.02049 -0.09746 C -0.0276 -0.11088 -0.03663 -0.11667 -0.04878 -0.12037 C -0.06545 -0.13426 -0.075 -0.15301 -0.0875 -0.17153 C -0.09288 -0.17963 -0.09253 -0.18334 -0.09566 -0.19445 C -0.09635 -0.19723 -0.09757 -0.20232 -0.09757 -0.20186 C -0.09688 -0.22223 -0.09358 -0.25695 -0.09358 -0.28125 " pathEditMode="relative" rAng="0" ptsTypes="fffffff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0" y="-1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а 7 из 39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116632"/>
            <a:ext cx="8796349" cy="660138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" name="penie_-_Sinicy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1931" y="5798307"/>
            <a:ext cx="465584" cy="4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604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34285" y="1744684"/>
            <a:ext cx="7488832" cy="2088233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sz="7400" b="1" dirty="0" smtClean="0">
                <a:solidFill>
                  <a:srgbClr val="7A0000"/>
                </a:solidFill>
                <a:latin typeface="Acrom Medium" pitchFamily="2" charset="-52"/>
              </a:rPr>
              <a:t>Скачет шустрая синица</a:t>
            </a:r>
          </a:p>
          <a:p>
            <a:pPr>
              <a:buNone/>
            </a:pPr>
            <a:r>
              <a:rPr lang="ru-RU" sz="7400" b="1" dirty="0" smtClean="0">
                <a:solidFill>
                  <a:srgbClr val="7A0000"/>
                </a:solidFill>
                <a:latin typeface="Acrom Medium" pitchFamily="2" charset="-52"/>
              </a:rPr>
              <a:t>Ей на месте не сидится,</a:t>
            </a:r>
          </a:p>
          <a:p>
            <a:pPr>
              <a:buNone/>
            </a:pPr>
            <a:r>
              <a:rPr lang="ru-RU" sz="7400" b="1" dirty="0" smtClean="0">
                <a:solidFill>
                  <a:srgbClr val="7A0000"/>
                </a:solidFill>
                <a:latin typeface="Acrom Medium" pitchFamily="2" charset="-52"/>
              </a:rPr>
              <a:t>Прыг – скок, прыг – скок, </a:t>
            </a:r>
          </a:p>
          <a:p>
            <a:pPr>
              <a:buNone/>
            </a:pPr>
            <a:r>
              <a:rPr lang="ru-RU" sz="7400" b="1" dirty="0" smtClean="0">
                <a:solidFill>
                  <a:srgbClr val="7A0000"/>
                </a:solidFill>
                <a:latin typeface="Acrom Medium" pitchFamily="2" charset="-52"/>
              </a:rPr>
              <a:t>Завертелась, как волчок.</a:t>
            </a:r>
          </a:p>
          <a:p>
            <a:pPr>
              <a:buNone/>
            </a:pPr>
            <a:r>
              <a:rPr lang="ru-RU" sz="7400" dirty="0" smtClean="0">
                <a:latin typeface="Acrom Medium" pitchFamily="2" charset="-52"/>
              </a:rPr>
              <a:t> </a:t>
            </a:r>
          </a:p>
          <a:p>
            <a:pPr>
              <a:buNone/>
            </a:pPr>
            <a:r>
              <a:rPr lang="ru-RU" sz="4500" dirty="0" smtClean="0"/>
              <a:t> </a:t>
            </a:r>
          </a:p>
          <a:p>
            <a:endParaRPr lang="ru-RU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025606" y="3325457"/>
            <a:ext cx="7257492" cy="2088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z="5100" b="1" dirty="0" smtClean="0">
                <a:solidFill>
                  <a:srgbClr val="7A0000"/>
                </a:solidFill>
                <a:latin typeface="Acrom Medium" pitchFamily="2" charset="-52"/>
              </a:rPr>
              <a:t>Вот присела на минутку,</a:t>
            </a:r>
          </a:p>
          <a:p>
            <a:pPr>
              <a:buFont typeface="Arial" pitchFamily="34" charset="0"/>
              <a:buNone/>
            </a:pPr>
            <a:r>
              <a:rPr lang="ru-RU" sz="5100" b="1" dirty="0" smtClean="0">
                <a:solidFill>
                  <a:srgbClr val="7A0000"/>
                </a:solidFill>
                <a:latin typeface="Acrom Medium" pitchFamily="2" charset="-52"/>
              </a:rPr>
              <a:t>Почесала клювом грудку, </a:t>
            </a:r>
          </a:p>
          <a:p>
            <a:pPr>
              <a:buFont typeface="Arial" pitchFamily="34" charset="0"/>
              <a:buNone/>
            </a:pPr>
            <a:r>
              <a:rPr lang="ru-RU" sz="5100" b="1" dirty="0" smtClean="0">
                <a:solidFill>
                  <a:srgbClr val="7A0000"/>
                </a:solidFill>
                <a:latin typeface="Acrom Medium" pitchFamily="2" charset="-52"/>
              </a:rPr>
              <a:t>И с дорожки – на плетень,</a:t>
            </a:r>
          </a:p>
          <a:p>
            <a:pPr>
              <a:buFont typeface="Arial" pitchFamily="34" charset="0"/>
              <a:buNone/>
            </a:pPr>
            <a:r>
              <a:rPr lang="ru-RU" sz="5100" b="1" dirty="0" err="1" smtClean="0">
                <a:solidFill>
                  <a:srgbClr val="7A0000"/>
                </a:solidFill>
                <a:latin typeface="Acrom Medium" pitchFamily="2" charset="-52"/>
              </a:rPr>
              <a:t>Тири</a:t>
            </a:r>
            <a:r>
              <a:rPr lang="ru-RU" sz="5100" b="1" dirty="0" smtClean="0">
                <a:solidFill>
                  <a:srgbClr val="7A0000"/>
                </a:solidFill>
                <a:latin typeface="Acrom Medium" pitchFamily="2" charset="-52"/>
              </a:rPr>
              <a:t> – </a:t>
            </a:r>
            <a:r>
              <a:rPr lang="ru-RU" sz="5100" b="1" dirty="0" err="1" smtClean="0">
                <a:solidFill>
                  <a:srgbClr val="7A0000"/>
                </a:solidFill>
                <a:latin typeface="Acrom Medium" pitchFamily="2" charset="-52"/>
              </a:rPr>
              <a:t>тири</a:t>
            </a:r>
            <a:r>
              <a:rPr lang="ru-RU" sz="5100" b="1" dirty="0" smtClean="0">
                <a:solidFill>
                  <a:srgbClr val="7A0000"/>
                </a:solidFill>
                <a:latin typeface="Acrom Medium" pitchFamily="2" charset="-52"/>
              </a:rPr>
              <a:t>, тень-тень-тень!</a:t>
            </a:r>
          </a:p>
          <a:p>
            <a:pPr>
              <a:buFont typeface="Arial" pitchFamily="34" charset="0"/>
              <a:buNone/>
            </a:pPr>
            <a:r>
              <a:rPr lang="ru-RU" sz="4500" dirty="0" smtClean="0">
                <a:latin typeface="Acrom Medium" pitchFamily="2" charset="-52"/>
              </a:rPr>
              <a:t> </a:t>
            </a:r>
          </a:p>
          <a:p>
            <a:pPr>
              <a:buFont typeface="Arial" pitchFamily="34" charset="0"/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39552" y="836712"/>
            <a:ext cx="8229600" cy="9175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Физминутка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</a:b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4" name="zheleznova-fon-dlya-fizminutk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2908" y="5877272"/>
            <a:ext cx="421720" cy="421720"/>
          </a:xfrm>
          <a:prstGeom prst="rect">
            <a:avLst/>
          </a:prstGeom>
        </p:spPr>
      </p:pic>
      <p:pic>
        <p:nvPicPr>
          <p:cNvPr id="9" name="Picture 2" descr="http://img-fotki.yandex.ru/get/6305/66124276.78/0_71c3a_6cf6a958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228184" y="1715475"/>
            <a:ext cx="2422038" cy="1825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 descr="http://img-fotki.yandex.ru/get/6305/66124276.78/0_71c3a_6cf6a958_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4352" y="4385327"/>
            <a:ext cx="2262872" cy="1719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SergeyBibeev\Desktop\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52520" cy="694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80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473184"/>
            <a:ext cx="8229600" cy="108360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 парках и лесах Подмосковья живут </a:t>
            </a:r>
            <a:b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7 видов этих птиц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6" name="Picture 2" descr="D:\Мусёк\синица\большая синица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1" t="13136" r="5941" b="15350"/>
          <a:stretch/>
        </p:blipFill>
        <p:spPr bwMode="auto">
          <a:xfrm>
            <a:off x="4447683" y="1844824"/>
            <a:ext cx="4171042" cy="302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88885" y="5395810"/>
            <a:ext cx="2776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Большая синица</a:t>
            </a:r>
            <a:endParaRPr lang="ru-RU" sz="28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4299">
            <a:off x="671825" y="1956634"/>
            <a:ext cx="3440217" cy="344021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259632" y="5661248"/>
            <a:ext cx="1996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Лазоревка</a:t>
            </a:r>
            <a:r>
              <a:rPr lang="ru-RU" sz="2800" dirty="0" smtClean="0">
                <a:latin typeface="Calibri" pitchFamily="34" charset="0"/>
              </a:rPr>
              <a:t> </a:t>
            </a:r>
            <a:endParaRPr lang="ru-RU" sz="28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7995" y="4348459"/>
            <a:ext cx="2394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Усатая синица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38940" y="5593961"/>
            <a:ext cx="1817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  <a:latin typeface="Calibri" pitchFamily="34" charset="0"/>
              </a:rPr>
              <a:t>Московка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620688"/>
            <a:ext cx="4000528" cy="292838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1744695" y="628601"/>
            <a:ext cx="2927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Хохлатая синица</a:t>
            </a:r>
            <a:endParaRPr lang="ru-RU" sz="28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501890"/>
            <a:ext cx="3816425" cy="284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Мусёк\синица\синица москов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3973">
            <a:off x="4163559" y="3325715"/>
            <a:ext cx="3829630" cy="279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2517" b="4374"/>
          <a:stretch>
            <a:fillRect/>
          </a:stretch>
        </p:blipFill>
        <p:spPr bwMode="auto">
          <a:xfrm>
            <a:off x="4499992" y="1268760"/>
            <a:ext cx="3726832" cy="49071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283968" y="480378"/>
            <a:ext cx="3785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Длиннохвостая синица</a:t>
            </a:r>
            <a:endParaRPr lang="ru-RU" sz="28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4937" y="1124744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</a:rPr>
              <a:t>Гаичка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11" name="Picture 3" descr="D:\Мусёк\синица\0_8e6a_49eaa664_X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8436">
            <a:off x="700368" y="2104347"/>
            <a:ext cx="4349723" cy="317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ergeyBibeev\Desktop\poleznye-pticy-i-nasekomye2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38"/>
          <a:stretch/>
        </p:blipFill>
        <p:spPr bwMode="auto">
          <a:xfrm>
            <a:off x="323527" y="223013"/>
            <a:ext cx="8551335" cy="64811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Эльвина Воронова - Синич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0792" y="5661248"/>
            <a:ext cx="393576" cy="393576"/>
          </a:xfrm>
          <a:prstGeom prst="rect">
            <a:avLst/>
          </a:prstGeom>
        </p:spPr>
      </p:pic>
      <p:pic>
        <p:nvPicPr>
          <p:cNvPr id="6" name="Picture 3" descr="C:\Users\SergeyBibeev\Desktop\6c41530c409ba6225f06055971ba85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92695"/>
            <a:ext cx="2648012" cy="392020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65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>
          <a:xfrm>
            <a:off x="1835696" y="1916832"/>
            <a:ext cx="5544616" cy="225742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z="2800" b="1" smtClean="0">
                <a:latin typeface="Calibri" pitchFamily="34" charset="0"/>
              </a:rPr>
              <a:t>Стойкий, стужам не подвластный </a:t>
            </a:r>
          </a:p>
          <a:p>
            <a:pPr>
              <a:buFont typeface="Arial" pitchFamily="34" charset="0"/>
              <a:buNone/>
            </a:pPr>
            <a:r>
              <a:rPr lang="ru-RU" sz="2800" b="1" smtClean="0">
                <a:latin typeface="Calibri" pitchFamily="34" charset="0"/>
              </a:rPr>
              <a:t>Песней славит он зарю, </a:t>
            </a:r>
          </a:p>
          <a:p>
            <a:pPr>
              <a:buFont typeface="Arial" pitchFamily="34" charset="0"/>
              <a:buNone/>
            </a:pPr>
            <a:r>
              <a:rPr lang="ru-RU" sz="2800" b="1" smtClean="0">
                <a:latin typeface="Calibri" pitchFamily="34" charset="0"/>
              </a:rPr>
              <a:t>Знать не  даром, галстук красный</a:t>
            </a:r>
          </a:p>
          <a:p>
            <a:pPr>
              <a:buFont typeface="Arial" pitchFamily="34" charset="0"/>
              <a:buNone/>
            </a:pPr>
            <a:r>
              <a:rPr lang="ru-RU" sz="2800" b="1" smtClean="0">
                <a:latin typeface="Calibri" pitchFamily="34" charset="0"/>
              </a:rPr>
              <a:t> дан с рожденья…</a:t>
            </a:r>
            <a:endParaRPr lang="ru-RU" sz="2800" b="1" dirty="0">
              <a:latin typeface="Calibri" pitchFamily="34" charset="0"/>
            </a:endParaRPr>
          </a:p>
        </p:txBody>
      </p:sp>
      <p:pic>
        <p:nvPicPr>
          <p:cNvPr id="11266" name="Picture 2" descr="C:\Users\8888\Downloads\с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822" y="1124744"/>
            <a:ext cx="7736363" cy="543595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71105" y="401710"/>
            <a:ext cx="843528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СНЕГИРЬ - живёт на деревьях, питается ягодами рябины, семенами клёна, ясеня.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94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lub-sizyy-golos-388-onbird.r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316416" y="5949280"/>
            <a:ext cx="304800" cy="304800"/>
          </a:xfrm>
          <a:prstGeom prst="rect">
            <a:avLst/>
          </a:prstGeo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1619672" y="3442261"/>
            <a:ext cx="5544616" cy="225742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z="2800" b="1" smtClean="0">
                <a:latin typeface="Calibri" pitchFamily="34" charset="0"/>
              </a:rPr>
              <a:t>Белый бок, серый бок,</a:t>
            </a:r>
            <a:br>
              <a:rPr lang="ru-RU" sz="2800" b="1" smtClean="0">
                <a:latin typeface="Calibri" pitchFamily="34" charset="0"/>
              </a:rPr>
            </a:br>
            <a:r>
              <a:rPr lang="ru-RU" sz="2800" b="1" smtClean="0">
                <a:latin typeface="Calibri" pitchFamily="34" charset="0"/>
              </a:rPr>
              <a:t>  Воркует нежно … </a:t>
            </a:r>
            <a:endParaRPr lang="ru-RU" sz="2800" b="1" dirty="0">
              <a:latin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0" y="1052736"/>
            <a:ext cx="7718486" cy="55078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435280" cy="1170239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ГОЛУБЬ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– основной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рацион голубей составляют зерна. Также питаются они семенами, плодами,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ягодами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52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-fotki.yandex.ru/get/6418/66124276.f0/0_89c89_2882f9a_X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2285992"/>
            <a:ext cx="1643074" cy="164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SergeyBibeev\Desktop\cc6e8f487ea8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" y="0"/>
            <a:ext cx="9297571" cy="68133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sen_postuchalas_k_nam-min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352" y="5935035"/>
            <a:ext cx="419176" cy="41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61244" y="260648"/>
            <a:ext cx="8187219" cy="1368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3175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КЛЕСТ- прилетает зимой, поселяется  в ельнике питается семенами шишек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.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619672" y="1340768"/>
            <a:ext cx="5544616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2800" b="1" dirty="0" smtClean="0">
                <a:latin typeface="Calibri" pitchFamily="34" charset="0"/>
              </a:rPr>
              <a:t>Он </a:t>
            </a:r>
            <a:r>
              <a:rPr lang="ru-RU" sz="2800" b="1" dirty="0">
                <a:latin typeface="Calibri" pitchFamily="34" charset="0"/>
              </a:rPr>
              <a:t>всегда был дружен с ёлкой,</a:t>
            </a:r>
          </a:p>
          <a:p>
            <a:pPr>
              <a:buNone/>
            </a:pPr>
            <a:r>
              <a:rPr lang="ru-RU" sz="2800" b="1" dirty="0">
                <a:latin typeface="Calibri" pitchFamily="34" charset="0"/>
              </a:rPr>
              <a:t>Так и скачет по иголкам.</a:t>
            </a:r>
          </a:p>
          <a:p>
            <a:pPr>
              <a:buNone/>
            </a:pPr>
            <a:r>
              <a:rPr lang="ru-RU" sz="2800" b="1" dirty="0">
                <a:latin typeface="Calibri" pitchFamily="34" charset="0"/>
              </a:rPr>
              <a:t>Шишки ловко потрошит,</a:t>
            </a:r>
          </a:p>
          <a:p>
            <a:pPr>
              <a:buNone/>
            </a:pPr>
            <a:r>
              <a:rPr lang="ru-RU" sz="2800" b="1" dirty="0">
                <a:latin typeface="Calibri" pitchFamily="34" charset="0"/>
              </a:rPr>
              <a:t>Семенами их шуршит.</a:t>
            </a:r>
          </a:p>
          <a:p>
            <a:pPr>
              <a:buNone/>
            </a:pPr>
            <a:r>
              <a:rPr lang="ru-RU" sz="2800" b="1" dirty="0">
                <a:latin typeface="Calibri" pitchFamily="34" charset="0"/>
              </a:rPr>
              <a:t>Что за праздничный наряд!</a:t>
            </a:r>
          </a:p>
          <a:p>
            <a:pPr>
              <a:buNone/>
            </a:pPr>
            <a:r>
              <a:rPr lang="ru-RU" sz="2800" b="1" dirty="0">
                <a:latin typeface="Calibri" pitchFamily="34" charset="0"/>
              </a:rPr>
              <a:t>Перышки огнем горят.</a:t>
            </a:r>
          </a:p>
          <a:p>
            <a:pPr>
              <a:buNone/>
            </a:pPr>
            <a:r>
              <a:rPr lang="ru-RU" sz="2800" b="1" dirty="0">
                <a:latin typeface="Calibri" pitchFamily="34" charset="0"/>
              </a:rPr>
              <a:t>Клюв его совсем не прост,</a:t>
            </a:r>
          </a:p>
          <a:p>
            <a:pPr>
              <a:buNone/>
            </a:pPr>
            <a:r>
              <a:rPr lang="ru-RU" sz="2800" b="1" dirty="0">
                <a:latin typeface="Calibri" pitchFamily="34" charset="0"/>
              </a:rPr>
              <a:t>Как зовётся птица? ... </a:t>
            </a:r>
          </a:p>
        </p:txBody>
      </p:sp>
      <p:pic>
        <p:nvPicPr>
          <p:cNvPr id="8" name="Рисунок 7" descr="h-420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83" y="944724"/>
            <a:ext cx="7644340" cy="573325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8286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2448409" y="2294946"/>
            <a:ext cx="496855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840"/>
              </a:lnSpc>
              <a:buFont typeface="Arial" pitchFamily="34" charset="0"/>
              <a:buNone/>
            </a:pPr>
            <a:r>
              <a:rPr lang="ru-RU" sz="2800" b="1" smtClean="0">
                <a:latin typeface="Calibri" pitchFamily="34" charset="0"/>
              </a:rPr>
              <a:t>Эти птички с хохолком</a:t>
            </a:r>
          </a:p>
          <a:p>
            <a:pPr>
              <a:lnSpc>
                <a:spcPts val="3840"/>
              </a:lnSpc>
              <a:buFont typeface="Arial" pitchFamily="34" charset="0"/>
              <a:buNone/>
            </a:pPr>
            <a:r>
              <a:rPr lang="ru-RU" sz="2800" b="1" smtClean="0">
                <a:latin typeface="Calibri" pitchFamily="34" charset="0"/>
              </a:rPr>
              <a:t>И красивые притом,</a:t>
            </a:r>
          </a:p>
          <a:p>
            <a:pPr>
              <a:lnSpc>
                <a:spcPts val="3840"/>
              </a:lnSpc>
              <a:buFont typeface="Arial" pitchFamily="34" charset="0"/>
              <a:buNone/>
            </a:pPr>
            <a:r>
              <a:rPr lang="ru-RU" sz="2800" b="1" smtClean="0">
                <a:latin typeface="Calibri" pitchFamily="34" charset="0"/>
              </a:rPr>
              <a:t>На рябину прилетели.</a:t>
            </a:r>
          </a:p>
          <a:p>
            <a:pPr>
              <a:lnSpc>
                <a:spcPts val="3840"/>
              </a:lnSpc>
              <a:buFont typeface="Arial" pitchFamily="34" charset="0"/>
              <a:buNone/>
            </a:pPr>
            <a:r>
              <a:rPr lang="ru-RU" sz="2800" b="1" smtClean="0">
                <a:latin typeface="Calibri" pitchFamily="34" charset="0"/>
              </a:rPr>
              <a:t>Птички эти — … .</a:t>
            </a:r>
            <a:br>
              <a:rPr lang="ru-RU" sz="2800" b="1" smtClean="0">
                <a:latin typeface="Calibri" pitchFamily="34" charset="0"/>
              </a:rPr>
            </a:br>
            <a:r>
              <a:rPr lang="ru-RU" sz="2800" b="1" smtClean="0">
                <a:latin typeface="Calibri" pitchFamily="34" charset="0"/>
              </a:rPr>
              <a:t> </a:t>
            </a:r>
            <a:endParaRPr lang="ru-RU" sz="2800" b="1" dirty="0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404664"/>
            <a:ext cx="8507933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СВИРИСТЕЛИ - тоже живут на деревьях, питаются ягодами рябины, боярышника,  семенами клёна, ясеня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5" name="Picture 2" descr="C:\Users\SergeyBibeev\Desktop\sviriste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65" y="1052736"/>
            <a:ext cx="7058074" cy="52699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75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>
          <a:xfrm>
            <a:off x="1865293" y="1916832"/>
            <a:ext cx="5544616" cy="2257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2800" b="1" dirty="0">
                <a:latin typeface="Calibri" pitchFamily="34" charset="0"/>
              </a:rPr>
              <a:t>По дереву — вниз головой! —</a:t>
            </a:r>
            <a:br>
              <a:rPr lang="ru-RU" sz="2800" b="1" dirty="0">
                <a:latin typeface="Calibri" pitchFamily="34" charset="0"/>
              </a:rPr>
            </a:br>
            <a:r>
              <a:rPr lang="ru-RU" sz="2800" b="1" dirty="0">
                <a:latin typeface="Calibri" pitchFamily="34" charset="0"/>
              </a:rPr>
              <a:t>Бежит в одежде голубой</a:t>
            </a:r>
            <a:r>
              <a:rPr lang="ru-RU" sz="2800" b="1" dirty="0" smtClean="0">
                <a:latin typeface="Calibri" pitchFamily="34" charset="0"/>
              </a:rPr>
              <a:t>…</a:t>
            </a:r>
            <a:endParaRPr lang="ru-RU" sz="2800" b="1" dirty="0">
              <a:latin typeface="Calibri" pitchFamily="34" charset="0"/>
            </a:endParaRPr>
          </a:p>
        </p:txBody>
      </p:sp>
      <p:pic>
        <p:nvPicPr>
          <p:cNvPr id="24580" name="Picture 4" descr="Картинка 70 из 484"/>
          <p:cNvPicPr>
            <a:picLocks noChangeAspect="1" noChangeArrowheads="1"/>
          </p:cNvPicPr>
          <p:nvPr/>
        </p:nvPicPr>
        <p:blipFill rotWithShape="1">
          <a:blip r:embed="rId2" cstate="print"/>
          <a:srcRect l="141" t="-14247" r="-141" b="14247"/>
          <a:stretch/>
        </p:blipFill>
        <p:spPr bwMode="auto">
          <a:xfrm>
            <a:off x="251520" y="394545"/>
            <a:ext cx="8468646" cy="6351486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61086" y="188641"/>
            <a:ext cx="8435280" cy="1368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3175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ПОПОЛЗЕНЬ-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оселяется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 высоких старых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деревьях, питается  насекомыми, семенами, желудями, плодами различных деревьев.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70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348" y="813246"/>
            <a:ext cx="11430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НИ</a:t>
            </a:r>
            <a:endParaRPr lang="ru-RU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43933" y="813246"/>
            <a:ext cx="121444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ЦА</a:t>
            </a:r>
            <a:endParaRPr lang="ru-RU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3271" y="813246"/>
            <a:ext cx="121444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</a:t>
            </a:r>
            <a:endParaRPr lang="ru-RU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30574" y="908719"/>
            <a:ext cx="12410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06919" y="908718"/>
            <a:ext cx="8515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</a:t>
            </a:r>
            <a:endParaRPr lang="ru-RU" sz="36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66386" y="908719"/>
            <a:ext cx="8231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</a:t>
            </a:r>
            <a:endParaRPr lang="ru-RU" sz="36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31244" y="1561386"/>
            <a:ext cx="9108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СО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71802" y="1567722"/>
            <a:ext cx="8996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66774" y="1567722"/>
            <a:ext cx="91082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РО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97465" y="1428735"/>
            <a:ext cx="7841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РЬ</a:t>
            </a:r>
            <a:endParaRPr lang="ru-RU" sz="36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86512" y="1428736"/>
            <a:ext cx="8835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ГИ</a:t>
            </a:r>
            <a:endParaRPr lang="ru-RU" sz="36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000892" y="1428736"/>
            <a:ext cx="12394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СНЕ</a:t>
            </a:r>
            <a:endParaRPr lang="ru-RU" sz="36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C:\Documents and Settings\Administrator\Рабочий стол\птицы\сини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6098" y="2357430"/>
            <a:ext cx="701522" cy="937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 descr="C:\Documents and Settings\Administrator\Рабочий стол\птицы\гал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0088" y="362246"/>
            <a:ext cx="1066572" cy="86963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20"/>
          <p:cNvSpPr/>
          <p:nvPr/>
        </p:nvSpPr>
        <p:spPr>
          <a:xfrm>
            <a:off x="714348" y="2357430"/>
            <a:ext cx="9140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ЛУ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214546" y="2357430"/>
            <a:ext cx="919170" cy="6558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БЬ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00166" y="2357430"/>
            <a:ext cx="8723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857620" y="2350029"/>
            <a:ext cx="12041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931307" y="2350031"/>
            <a:ext cx="9396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ДЯ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647139" y="2332120"/>
            <a:ext cx="8531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458299" y="2324051"/>
            <a:ext cx="11058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ГАЛ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71472" y="3429000"/>
            <a:ext cx="15716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ЗЕНЬ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928794" y="3429000"/>
            <a:ext cx="13573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ПОЛ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071802" y="3429000"/>
            <a:ext cx="10715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ПО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714876" y="3429000"/>
            <a:ext cx="12474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РИС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786446" y="3429000"/>
            <a:ext cx="12602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СВИ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858016" y="3429000"/>
            <a:ext cx="15536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ТЕЛЬ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928794" y="4286256"/>
            <a:ext cx="9124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643174" y="4286256"/>
            <a:ext cx="13211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СОЙ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113744" y="4286256"/>
            <a:ext cx="8258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СТ</a:t>
            </a:r>
            <a:endParaRPr lang="ru-RU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809690" y="4286256"/>
            <a:ext cx="4924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Ё</a:t>
            </a:r>
            <a:endParaRPr lang="ru-RU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214970" y="4286256"/>
            <a:ext cx="8643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КЛ</a:t>
            </a:r>
            <a:endParaRPr lang="ru-RU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51" name="Picture 3" descr="H:\проект - покормите птицу\Копия свиристель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0095" y="5161308"/>
            <a:ext cx="1248937" cy="950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H:\проект - покормите птицу\Копия снегир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1156" y="5442055"/>
            <a:ext cx="1110397" cy="9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3" name="Picture 5" descr="C:\Documents and Settings\Administrator\Рабочий стол\птицы\Копия клес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28380" y="5229200"/>
            <a:ext cx="1057717" cy="88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Documents and Settings\Administrator\Рабочий стол\птицы\воробей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42051" y="4301200"/>
            <a:ext cx="1014613" cy="92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8" descr="C:\Documents and Settings\Administrator\Рабочий стол\сорока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30575" y="4098500"/>
            <a:ext cx="847538" cy="1180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H:\проект - покормите птицу\Копия голубь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81319" y="2293696"/>
            <a:ext cx="665820" cy="9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3" descr="C:\Documents and Settings\Administrator\Рабочий стол\птицы\дятел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5948" y="4036298"/>
            <a:ext cx="839896" cy="112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10" descr="C:\Documents and Settings\Administrator\Рабочий стол\сойка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7709" y="1555049"/>
            <a:ext cx="1097358" cy="819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Users\SergeyBibeev\Desktop\image_148189535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300" y="5435196"/>
            <a:ext cx="1282907" cy="91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34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09167 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8663 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07407E-6 L -0.1599 0.0020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" y="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2 0.00208 L 0.19409 0.004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7899 -4.8148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3.33333E-6 L 0.07865 3.33333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19688 -4.81481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0.16545 -4.81481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40741E-7 L -0.07083 -7.40741E-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5 2.59259E-6 L 0.09167 2.59259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0.11024 2.59259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9259E-6 L -0.08715 2.59259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L -0.09462 2.59259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2.59259E-6 L 0.11805 2.59259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3 0.00046 L 0.27569 4.81481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21268 1.85185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0.11806 1.85185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1.85185E-6 L -0.11007 1.85185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10243 -2.22222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7 0.00254 L 0.10052 4.07407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32 4.44444E-6 L 0.12604 4.44444E-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-0.13038 -2.22222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4" grpId="0"/>
      <p:bldP spid="15" grpId="0"/>
      <p:bldP spid="16" grpId="0"/>
      <p:bldP spid="18" grpId="0"/>
      <p:bldP spid="21" grpId="0"/>
      <p:bldP spid="23" grpId="0"/>
      <p:bldP spid="24" grpId="0"/>
      <p:bldP spid="25" grpId="0"/>
      <p:bldP spid="26" grpId="0"/>
      <p:bldP spid="27" grpId="0"/>
      <p:bldP spid="29" grpId="0"/>
      <p:bldP spid="31" grpId="0"/>
      <p:bldP spid="32" grpId="0"/>
      <p:bldP spid="33" grpId="0"/>
      <p:bldP spid="35" grpId="0"/>
      <p:bldP spid="36" grpId="0"/>
      <p:bldP spid="37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rgeyBibeev\Desktop\BqkRBNq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2" y="325501"/>
            <a:ext cx="9144000" cy="611384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bg1">
              <a:lumMod val="85000"/>
            </a:scheme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Синица – воробью </a:t>
            </a:r>
            <a:r>
              <a:rPr lang="ru-RU" sz="3200" b="1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сестрица</a:t>
            </a:r>
            <a:endParaRPr lang="ru-RU" sz="3200" b="1" dirty="0"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5143202"/>
            <a:ext cx="8208912" cy="1296144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317500"/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 smtClean="0"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  <a:p>
            <a:r>
              <a:rPr lang="ru-RU" sz="3200" b="1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Синичка пищит – зиму вещает,                  холод призывает </a:t>
            </a:r>
            <a:endParaRPr lang="ru-RU" sz="3200" b="1" dirty="0"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599641" y="404664"/>
            <a:ext cx="7776864" cy="77809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Приметы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63" y="3111624"/>
            <a:ext cx="4267151" cy="283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630" y="1412620"/>
            <a:ext cx="3222063" cy="293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 bwMode="auto">
          <a:xfrm>
            <a:off x="720063" y="1556792"/>
            <a:ext cx="4378776" cy="22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ru-RU" b="1" dirty="0" smtClean="0">
                <a:latin typeface="Calibri" pitchFamily="34" charset="0"/>
              </a:rPr>
              <a:t>Если синица свистит, то это предвещает ясный день.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9" name="Объект 3"/>
          <p:cNvSpPr txBox="1">
            <a:spLocks/>
          </p:cNvSpPr>
          <p:nvPr/>
        </p:nvSpPr>
        <p:spPr bwMode="auto">
          <a:xfrm>
            <a:off x="4709637" y="4669008"/>
            <a:ext cx="3825056" cy="144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ru-RU" b="1" dirty="0" smtClean="0">
                <a:latin typeface="Calibri" pitchFamily="34" charset="0"/>
              </a:rPr>
              <a:t> Утром пищит – 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ru-RU" b="1" dirty="0" smtClean="0">
                <a:latin typeface="Calibri" pitchFamily="34" charset="0"/>
              </a:rPr>
              <a:t>      на ночной мороз.</a:t>
            </a:r>
          </a:p>
          <a:p>
            <a:pPr>
              <a:defRPr/>
            </a:pPr>
            <a:endParaRPr lang="ru-RU" b="1" dirty="0" smtClean="0">
              <a:latin typeface="Calibri" pitchFamily="34" charset="0"/>
            </a:endParaRPr>
          </a:p>
          <a:p>
            <a:pPr>
              <a:defRPr/>
            </a:pPr>
            <a:endParaRPr lang="ru-RU" b="1" dirty="0" smtClean="0"/>
          </a:p>
          <a:p>
            <a:pPr>
              <a:defRPr/>
            </a:pPr>
            <a:endParaRPr lang="ru-RU" b="1" dirty="0" smtClean="0"/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45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96944" cy="850106"/>
          </a:xfrm>
          <a:solidFill>
            <a:srgbClr val="FFFFCC"/>
          </a:soli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Если </a:t>
            </a:r>
            <a:r>
              <a:rPr lang="ru-R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птицы целыми стайками появляются у дома, значит, </a:t>
            </a:r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скоро грянут морозы</a:t>
            </a:r>
            <a:endParaRPr lang="ru-RU" sz="28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21309579">
            <a:off x="642049" y="1988780"/>
            <a:ext cx="3593356" cy="428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3" descr="1ad3ee5cbb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131">
            <a:off x="4012902" y="2087908"/>
            <a:ext cx="4566190" cy="28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74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ergeyBibeev\Desktop\voron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69" y="476672"/>
            <a:ext cx="6840760" cy="614243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476672"/>
            <a:ext cx="7554347" cy="14024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Вороны прячут клюв под крыло –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 холодам</a:t>
            </a:r>
            <a:endParaRPr lang="ru-RU" dirty="0" smtClean="0">
              <a:solidFill>
                <a:srgbClr val="C00000"/>
              </a:solidFill>
            </a:endParaRPr>
          </a:p>
          <a:p>
            <a:pPr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87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4942" y="404664"/>
            <a:ext cx="6192688" cy="1114420"/>
          </a:xfrm>
        </p:spPr>
        <p:txBody>
          <a:bodyPr/>
          <a:lstStyle/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Много синиц на кормушках –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 метели и снегопаду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.</a:t>
            </a:r>
          </a:p>
          <a:p>
            <a:pPr algn="ctr">
              <a:buNone/>
            </a:pPr>
            <a:endParaRPr lang="ru-RU" dirty="0" smtClean="0">
              <a:solidFill>
                <a:srgbClr val="C00000"/>
              </a:solidFill>
            </a:endParaRPr>
          </a:p>
          <a:p>
            <a:pPr algn="ctr">
              <a:buNone/>
            </a:pP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8418" r="14618" b="7907"/>
          <a:stretch>
            <a:fillRect/>
          </a:stretch>
        </p:blipFill>
        <p:spPr bwMode="auto">
          <a:xfrm>
            <a:off x="1605856" y="1556792"/>
            <a:ext cx="6120680" cy="482453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SergeyBibeev\Desktop\img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52520" cy="694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heleznova-fon-dlya-fizminutk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2622" y="5376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rgeyBibeev\Desktop\kormushka-dlya-ptits-zimo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86" y="0"/>
            <a:ext cx="8164860" cy="677120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6032538"/>
            <a:ext cx="78329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hlinkClick r:id="rId3"/>
              </a:rPr>
              <a:t>https://www.youtube.com/watch?v=dnuLjiqRbOk&amp;t=13s</a:t>
            </a:r>
            <a:r>
              <a:rPr lang="ru-RU" sz="2400" b="1" u="sng" dirty="0"/>
              <a:t> </a:t>
            </a:r>
            <a:endParaRPr lang="ru-RU" sz="2400" b="1" u="sng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2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-trave-sidel-kuznechik-minus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 descr="C:\Users\SergeyBibeev\Desktop\69690066_93621_origina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52"/>
          <a:stretch/>
        </p:blipFill>
        <p:spPr bwMode="auto">
          <a:xfrm>
            <a:off x="190511" y="136791"/>
            <a:ext cx="8712968" cy="66620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90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rgeyBibeev\Desktop\depositphotos_54284669-stock-photo-music-note-with-cartoon-bird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2" b="1"/>
          <a:stretch/>
        </p:blipFill>
        <p:spPr bwMode="auto">
          <a:xfrm>
            <a:off x="556077" y="0"/>
            <a:ext cx="8136904" cy="673873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79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wipe/>
        <p:sndAc>
          <p:stSnd>
            <p:snd r:embed="rId2" name="applause.wav"/>
          </p:stSnd>
        </p:sndAc>
      </p:transition>
    </mc:Choice>
    <mc:Fallback xmlns="">
      <p:transition spd="slow">
        <p:wip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rgeyBibeev\Desktop\309379386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99" y="-9200"/>
            <a:ext cx="8448173" cy="603288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48412" y="5805264"/>
            <a:ext cx="8640960" cy="1052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«Подкорми птиц зимою- </a:t>
            </a:r>
          </a:p>
          <a:p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                       послужат тебе весною»</a:t>
            </a:r>
            <a:endParaRPr lang="ru-RU" sz="28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76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33_bi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softEdge rad="317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 descr="Картинка 13 из 12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827" y="165830"/>
            <a:ext cx="8696346" cy="65263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блако 6"/>
          <p:cNvSpPr/>
          <p:nvPr/>
        </p:nvSpPr>
        <p:spPr>
          <a:xfrm>
            <a:off x="4546915" y="4617700"/>
            <a:ext cx="4491068" cy="164019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Чем же можно подкармливать птиц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?</a:t>
            </a:r>
            <a:endParaRPr lang="ru-RU" sz="20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5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блако 19"/>
          <p:cNvSpPr/>
          <p:nvPr/>
        </p:nvSpPr>
        <p:spPr>
          <a:xfrm>
            <a:off x="1907704" y="332656"/>
            <a:ext cx="6120680" cy="2664295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Несоленое  сало любят синички. </a:t>
            </a:r>
          </a:p>
          <a:p>
            <a:pPr algn="ctr"/>
            <a:r>
              <a:rPr lang="ru-RU" sz="2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Овёс для синиц, воробьев и чечёток.</a:t>
            </a:r>
            <a:endParaRPr lang="ru-RU" sz="28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22" name="Picture 8" descr="Картинка 298 из 393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1033966" flipH="1">
            <a:off x="323186" y="2822834"/>
            <a:ext cx="2562975" cy="2544734"/>
          </a:xfrm>
          <a:prstGeom prst="rect">
            <a:avLst/>
          </a:prstGeom>
          <a:noFill/>
        </p:spPr>
      </p:pic>
      <p:pic>
        <p:nvPicPr>
          <p:cNvPr id="82946" name="Picture 2" descr="Картинка 275 из 1034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800656">
            <a:off x="302170" y="1311248"/>
            <a:ext cx="2213065" cy="1089701"/>
          </a:xfrm>
          <a:prstGeom prst="rect">
            <a:avLst/>
          </a:prstGeom>
          <a:noFill/>
        </p:spPr>
      </p:pic>
      <p:pic>
        <p:nvPicPr>
          <p:cNvPr id="82948" name="Picture 4" descr="Картинка 55 из 137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5F7F6"/>
              </a:clrFrom>
              <a:clrTo>
                <a:srgbClr val="F5F7F6">
                  <a:alpha val="0"/>
                </a:srgbClr>
              </a:clrTo>
            </a:clrChange>
          </a:blip>
          <a:srcRect l="14670" t="23245" b="33873"/>
          <a:stretch/>
        </p:blipFill>
        <p:spPr bwMode="auto">
          <a:xfrm>
            <a:off x="5703738" y="3861049"/>
            <a:ext cx="3791483" cy="2655608"/>
          </a:xfrm>
          <a:prstGeom prst="rect">
            <a:avLst/>
          </a:prstGeom>
          <a:noFill/>
        </p:spPr>
      </p:pic>
      <p:pic>
        <p:nvPicPr>
          <p:cNvPr id="24" name="Picture 6" descr="Картинка 126 из 2197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 flipH="1">
            <a:off x="6766930" y="2400147"/>
            <a:ext cx="2160210" cy="1819124"/>
          </a:xfrm>
          <a:prstGeom prst="rect">
            <a:avLst/>
          </a:prstGeom>
          <a:noFill/>
        </p:spPr>
      </p:pic>
      <p:pic>
        <p:nvPicPr>
          <p:cNvPr id="82950" name="Picture 6" descr="Картинка 7 из 599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37252" y="3799620"/>
            <a:ext cx="2766486" cy="23422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21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4" descr="Картинка 92 из 15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823574"/>
            <a:ext cx="1022993" cy="681355"/>
          </a:xfrm>
          <a:prstGeom prst="rect">
            <a:avLst/>
          </a:prstGeom>
          <a:noFill/>
        </p:spPr>
      </p:pic>
      <p:pic>
        <p:nvPicPr>
          <p:cNvPr id="5" name="Picture 14" descr="Картинка 92 из 15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240196">
            <a:off x="398037" y="2156173"/>
            <a:ext cx="1134549" cy="755656"/>
          </a:xfrm>
          <a:prstGeom prst="rect">
            <a:avLst/>
          </a:prstGeom>
          <a:noFill/>
        </p:spPr>
      </p:pic>
      <p:pic>
        <p:nvPicPr>
          <p:cNvPr id="15" name="Picture 14" descr="Картинка 92 из 15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001131">
            <a:off x="850368" y="1287068"/>
            <a:ext cx="970646" cy="646490"/>
          </a:xfrm>
          <a:prstGeom prst="rect">
            <a:avLst/>
          </a:prstGeom>
          <a:noFill/>
        </p:spPr>
      </p:pic>
      <p:pic>
        <p:nvPicPr>
          <p:cNvPr id="16" name="Picture 14" descr="Картинка 92 из 15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555969">
            <a:off x="1902741" y="765556"/>
            <a:ext cx="1098757" cy="731817"/>
          </a:xfrm>
          <a:prstGeom prst="rect">
            <a:avLst/>
          </a:prstGeom>
          <a:noFill/>
        </p:spPr>
      </p:pic>
      <p:pic>
        <p:nvPicPr>
          <p:cNvPr id="13" name="Picture 14" descr="Картинка 92 из 15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3119" y="2000240"/>
            <a:ext cx="1022518" cy="681039"/>
          </a:xfrm>
          <a:prstGeom prst="rect">
            <a:avLst/>
          </a:prstGeom>
          <a:noFill/>
        </p:spPr>
      </p:pic>
      <p:pic>
        <p:nvPicPr>
          <p:cNvPr id="19" name="Picture 14" descr="Картинка 92 из 15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42" y="2340758"/>
            <a:ext cx="1104747" cy="735807"/>
          </a:xfrm>
          <a:prstGeom prst="rect">
            <a:avLst/>
          </a:prstGeom>
          <a:noFill/>
        </p:spPr>
      </p:pic>
      <p:pic>
        <p:nvPicPr>
          <p:cNvPr id="14" name="Picture 14" descr="Картинка 92 из 15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079584">
            <a:off x="1353092" y="1620162"/>
            <a:ext cx="1047437" cy="697636"/>
          </a:xfrm>
          <a:prstGeom prst="rect">
            <a:avLst/>
          </a:prstGeom>
          <a:noFill/>
        </p:spPr>
      </p:pic>
      <p:pic>
        <p:nvPicPr>
          <p:cNvPr id="21" name="Picture 12" descr="Картинка 229 из 54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 flipH="1">
            <a:off x="6339872" y="3729442"/>
            <a:ext cx="2839101" cy="2176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8" descr="Картинка 298 из 393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20566034">
            <a:off x="3258469" y="4333257"/>
            <a:ext cx="2644230" cy="2625410"/>
          </a:xfrm>
          <a:prstGeom prst="rect">
            <a:avLst/>
          </a:prstGeom>
          <a:noFill/>
        </p:spPr>
      </p:pic>
      <p:pic>
        <p:nvPicPr>
          <p:cNvPr id="23" name="Picture 14" descr="Картинка 65 из 48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3851920" y="2790814"/>
            <a:ext cx="3000396" cy="2400317"/>
          </a:xfrm>
          <a:prstGeom prst="rect">
            <a:avLst/>
          </a:prstGeom>
          <a:noFill/>
        </p:spPr>
      </p:pic>
      <p:pic>
        <p:nvPicPr>
          <p:cNvPr id="78852" name="Picture 4" descr="Картинка 14 из 774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28596" y="3786190"/>
            <a:ext cx="2143108" cy="2605602"/>
          </a:xfrm>
          <a:prstGeom prst="rect">
            <a:avLst/>
          </a:prstGeom>
          <a:noFill/>
        </p:spPr>
      </p:pic>
      <p:sp>
        <p:nvSpPr>
          <p:cNvPr id="24" name="Облако 23"/>
          <p:cNvSpPr/>
          <p:nvPr/>
        </p:nvSpPr>
        <p:spPr>
          <a:xfrm>
            <a:off x="2899344" y="628294"/>
            <a:ext cx="6011324" cy="2448272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Арбузные и дынные семечки </a:t>
            </a:r>
            <a:r>
              <a:rPr lang="ru-RU" sz="2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любят </a:t>
            </a:r>
            <a:r>
              <a:rPr lang="ru-RU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синицы, поползни и дятлы. </a:t>
            </a:r>
          </a:p>
        </p:txBody>
      </p:sp>
    </p:spTree>
    <p:extLst>
      <p:ext uri="{BB962C8B-B14F-4D97-AF65-F5344CB8AC3E}">
        <p14:creationId xmlns:p14="http://schemas.microsoft.com/office/powerpoint/2010/main" val="221560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блако 19"/>
          <p:cNvSpPr/>
          <p:nvPr/>
        </p:nvSpPr>
        <p:spPr>
          <a:xfrm>
            <a:off x="179512" y="180707"/>
            <a:ext cx="8568952" cy="309634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Segoe Print" pitchFamily="2" charset="0"/>
              </a:rPr>
              <a:t>Подсолнечник  мелкий, но не жареный, - для снегирей, синиц, поползней и воробьёв. Перед засыпкой в кормушку их лучше слегка подавить. </a:t>
            </a:r>
            <a:endParaRPr lang="ru-RU" sz="2800" b="1" dirty="0">
              <a:solidFill>
                <a:srgbClr val="A50021"/>
              </a:solidFill>
              <a:latin typeface="Segoe Print" pitchFamily="2" charset="0"/>
            </a:endParaRPr>
          </a:p>
        </p:txBody>
      </p:sp>
      <p:pic>
        <p:nvPicPr>
          <p:cNvPr id="22" name="Picture 8" descr="Картинка 298 из 393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20566034">
            <a:off x="3713564" y="3028277"/>
            <a:ext cx="2537774" cy="2519711"/>
          </a:xfrm>
          <a:prstGeom prst="rect">
            <a:avLst/>
          </a:prstGeom>
          <a:noFill/>
        </p:spPr>
      </p:pic>
      <p:pic>
        <p:nvPicPr>
          <p:cNvPr id="5" name="Picture 2" descr="Картинка 1 из 62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965614">
            <a:off x="1769015" y="4312291"/>
            <a:ext cx="2118861" cy="1471470"/>
          </a:xfrm>
          <a:prstGeom prst="rect">
            <a:avLst/>
          </a:prstGeom>
          <a:noFill/>
        </p:spPr>
      </p:pic>
      <p:pic>
        <p:nvPicPr>
          <p:cNvPr id="6" name="Picture 8" descr="Картинка 674 из 53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-324544" y="2325655"/>
            <a:ext cx="3214710" cy="2314592"/>
          </a:xfrm>
          <a:prstGeom prst="rect">
            <a:avLst/>
          </a:prstGeom>
          <a:noFill/>
        </p:spPr>
      </p:pic>
      <p:pic>
        <p:nvPicPr>
          <p:cNvPr id="7" name="Picture 14" descr="Картинка 65 из 48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5090001" y="4415276"/>
            <a:ext cx="3000396" cy="2400317"/>
          </a:xfrm>
          <a:prstGeom prst="rect">
            <a:avLst/>
          </a:prstGeom>
          <a:noFill/>
        </p:spPr>
      </p:pic>
      <p:pic>
        <p:nvPicPr>
          <p:cNvPr id="8" name="Picture 6" descr="Картинка 126 из 2197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 flipH="1">
            <a:off x="6853520" y="2708920"/>
            <a:ext cx="2290480" cy="1928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70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Картинка 30 из 62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1142984"/>
            <a:ext cx="2928958" cy="1843096"/>
          </a:xfrm>
          <a:prstGeom prst="rect">
            <a:avLst/>
          </a:prstGeom>
          <a:noFill/>
        </p:spPr>
      </p:pic>
      <p:pic>
        <p:nvPicPr>
          <p:cNvPr id="37900" name="Picture 12" descr="Картинка 229 из 54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152835" y="3990513"/>
            <a:ext cx="2363666" cy="1812144"/>
          </a:xfrm>
          <a:prstGeom prst="rect">
            <a:avLst/>
          </a:prstGeom>
          <a:noFill/>
        </p:spPr>
      </p:pic>
      <p:pic>
        <p:nvPicPr>
          <p:cNvPr id="37902" name="Picture 14" descr="Картинка 92 из 15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3906" y="5785918"/>
            <a:ext cx="857256" cy="570968"/>
          </a:xfrm>
          <a:prstGeom prst="rect">
            <a:avLst/>
          </a:prstGeom>
          <a:noFill/>
        </p:spPr>
      </p:pic>
      <p:pic>
        <p:nvPicPr>
          <p:cNvPr id="9" name="Picture 14" descr="Картинка 92 из 15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68" y="4643982"/>
            <a:ext cx="857256" cy="570968"/>
          </a:xfrm>
          <a:prstGeom prst="rect">
            <a:avLst/>
          </a:prstGeom>
          <a:noFill/>
        </p:spPr>
      </p:pic>
      <p:pic>
        <p:nvPicPr>
          <p:cNvPr id="10" name="Picture 14" descr="Картинка 92 из 15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6116" y="5214950"/>
            <a:ext cx="857256" cy="570968"/>
          </a:xfrm>
          <a:prstGeom prst="rect">
            <a:avLst/>
          </a:prstGeom>
          <a:noFill/>
        </p:spPr>
      </p:pic>
      <p:pic>
        <p:nvPicPr>
          <p:cNvPr id="11" name="Picture 14" descr="Картинка 92 из 15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4071666" y="4179367"/>
            <a:ext cx="857256" cy="570968"/>
          </a:xfrm>
          <a:prstGeom prst="rect">
            <a:avLst/>
          </a:prstGeom>
          <a:noFill/>
        </p:spPr>
      </p:pic>
      <p:pic>
        <p:nvPicPr>
          <p:cNvPr id="12" name="Picture 14" descr="Картинка 92 из 15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786182" y="5286388"/>
            <a:ext cx="857256" cy="570968"/>
          </a:xfrm>
          <a:prstGeom prst="rect">
            <a:avLst/>
          </a:prstGeom>
          <a:noFill/>
        </p:spPr>
      </p:pic>
      <p:pic>
        <p:nvPicPr>
          <p:cNvPr id="13" name="Picture 14" descr="Картинка 92 из 15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2666" y="5621783"/>
            <a:ext cx="857256" cy="570968"/>
          </a:xfrm>
          <a:prstGeom prst="rect">
            <a:avLst/>
          </a:prstGeom>
          <a:noFill/>
        </p:spPr>
      </p:pic>
      <p:pic>
        <p:nvPicPr>
          <p:cNvPr id="14" name="Picture 14" descr="Картинка 92 из 15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4810" y="4845568"/>
            <a:ext cx="857256" cy="570968"/>
          </a:xfrm>
          <a:prstGeom prst="rect">
            <a:avLst/>
          </a:prstGeom>
          <a:noFill/>
        </p:spPr>
      </p:pic>
      <p:pic>
        <p:nvPicPr>
          <p:cNvPr id="15" name="Picture 14" descr="Картинка 92 из 15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91294" y="5046886"/>
            <a:ext cx="857256" cy="570968"/>
          </a:xfrm>
          <a:prstGeom prst="rect">
            <a:avLst/>
          </a:prstGeom>
          <a:noFill/>
        </p:spPr>
      </p:pic>
      <p:pic>
        <p:nvPicPr>
          <p:cNvPr id="37904" name="Picture 16" descr="Картинка 352 из 7964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12" y="3786190"/>
            <a:ext cx="2714644" cy="2214578"/>
          </a:xfrm>
          <a:prstGeom prst="rect">
            <a:avLst/>
          </a:prstGeom>
          <a:noFill/>
        </p:spPr>
      </p:pic>
      <p:pic>
        <p:nvPicPr>
          <p:cNvPr id="37908" name="Picture 20" descr="Картинка 54 из 5958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4876" y="627153"/>
            <a:ext cx="3143271" cy="23589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171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Картинка 99 из 54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571480"/>
            <a:ext cx="2357454" cy="2357454"/>
          </a:xfrm>
          <a:prstGeom prst="rect">
            <a:avLst/>
          </a:prstGeom>
          <a:noFill/>
        </p:spPr>
      </p:pic>
      <p:pic>
        <p:nvPicPr>
          <p:cNvPr id="3" name="Picture 2" descr="Картинка 1 из 62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3240" y="1865156"/>
            <a:ext cx="2793403" cy="2413308"/>
          </a:xfrm>
          <a:prstGeom prst="rect">
            <a:avLst/>
          </a:prstGeom>
          <a:noFill/>
        </p:spPr>
      </p:pic>
      <p:pic>
        <p:nvPicPr>
          <p:cNvPr id="4" name="Picture 18" descr="Картинка 36 из 124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539941" y="4071941"/>
            <a:ext cx="3549818" cy="2300283"/>
          </a:xfrm>
          <a:prstGeom prst="rect">
            <a:avLst/>
          </a:prstGeom>
          <a:noFill/>
        </p:spPr>
      </p:pic>
      <p:pic>
        <p:nvPicPr>
          <p:cNvPr id="40962" name="Picture 2" descr="Картинка 2 из 2346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3880208"/>
            <a:ext cx="3555469" cy="2981525"/>
          </a:xfrm>
          <a:prstGeom prst="rect">
            <a:avLst/>
          </a:prstGeom>
          <a:noFill/>
        </p:spPr>
      </p:pic>
      <p:pic>
        <p:nvPicPr>
          <p:cNvPr id="40964" name="Picture 4" descr="Картинка 2 из 668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6" y="928670"/>
            <a:ext cx="2857520" cy="2143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15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3_bi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68"/>
            <a:ext cx="9144000" cy="6858000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softEdge rad="6350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1"/>
          <a:ext cx="7467600" cy="3971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24660" y="944298"/>
            <a:ext cx="8712968" cy="6001643"/>
          </a:xfrm>
          <a:prstGeom prst="rect">
            <a:avLst/>
          </a:prstGeom>
          <a:noFill/>
          <a:ln/>
          <a:effectLst>
            <a:softEdge rad="317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	</a:t>
            </a:r>
            <a:r>
              <a:rPr lang="ru-RU" sz="4800" b="1" spc="50" dirty="0" smtClean="0">
                <a:ln w="11430"/>
                <a:solidFill>
                  <a:srgbClr val="C00000"/>
                </a:solidFill>
                <a:latin typeface="Segoe Print" pitchFamily="2" charset="0"/>
              </a:rPr>
              <a:t>НЕЛЬЗЯ </a:t>
            </a:r>
          </a:p>
          <a:p>
            <a:pPr marL="357188" indent="273050" algn="ctr" fontAlgn="auto">
              <a:spcBef>
                <a:spcPts val="0"/>
              </a:spcBef>
              <a:spcAft>
                <a:spcPts val="0"/>
              </a:spcAft>
              <a:tabLst>
                <a:tab pos="8166100" algn="l"/>
              </a:tabLst>
              <a:defRPr/>
            </a:pPr>
            <a:r>
              <a:rPr lang="ru-RU" sz="4800" b="1" spc="50" dirty="0" smtClean="0">
                <a:ln w="11430"/>
                <a:solidFill>
                  <a:srgbClr val="C00000"/>
                </a:solidFill>
                <a:latin typeface="Segoe Print" pitchFamily="2" charset="0"/>
              </a:rPr>
              <a:t>птицам </a:t>
            </a:r>
            <a:r>
              <a:rPr lang="ru-RU" sz="4800" b="1" spc="50" dirty="0">
                <a:ln w="11430"/>
                <a:solidFill>
                  <a:srgbClr val="C00000"/>
                </a:solidFill>
                <a:latin typeface="Segoe Print" pitchFamily="2" charset="0"/>
              </a:rPr>
              <a:t>давать </a:t>
            </a:r>
            <a:endParaRPr lang="ru-RU" sz="4800" b="1" spc="50" dirty="0" smtClean="0">
              <a:ln w="11430"/>
              <a:solidFill>
                <a:srgbClr val="C00000"/>
              </a:solidFill>
              <a:latin typeface="Segoe Print" pitchFamily="2" charset="0"/>
            </a:endParaRPr>
          </a:p>
          <a:p>
            <a:pPr marL="357188" indent="273050" algn="ctr" fontAlgn="auto">
              <a:spcBef>
                <a:spcPts val="0"/>
              </a:spcBef>
              <a:spcAft>
                <a:spcPts val="0"/>
              </a:spcAft>
              <a:tabLst>
                <a:tab pos="8166100" algn="l"/>
              </a:tabLst>
              <a:defRPr/>
            </a:pPr>
            <a:r>
              <a:rPr lang="ru-RU" sz="4800" b="1" spc="50" dirty="0" smtClean="0">
                <a:ln w="11430"/>
                <a:solidFill>
                  <a:srgbClr val="C00000"/>
                </a:solidFill>
                <a:latin typeface="Segoe Print" pitchFamily="2" charset="0"/>
              </a:rPr>
              <a:t>чёрный </a:t>
            </a:r>
            <a:r>
              <a:rPr lang="ru-RU" sz="4800" b="1" spc="50" dirty="0">
                <a:ln w="11430"/>
                <a:solidFill>
                  <a:srgbClr val="C00000"/>
                </a:solidFill>
                <a:latin typeface="Segoe Print" pitchFamily="2" charset="0"/>
              </a:rPr>
              <a:t>хлеб, </a:t>
            </a:r>
            <a:r>
              <a:rPr lang="ru-RU" sz="4800" b="1" spc="50" dirty="0" smtClean="0">
                <a:ln w="11430"/>
                <a:solidFill>
                  <a:srgbClr val="C00000"/>
                </a:solidFill>
                <a:latin typeface="Segoe Print" pitchFamily="2" charset="0"/>
              </a:rPr>
              <a:t>пшено,</a:t>
            </a:r>
          </a:p>
          <a:p>
            <a:pPr marL="357188" indent="273050" algn="ctr" fontAlgn="auto">
              <a:spcBef>
                <a:spcPts val="0"/>
              </a:spcBef>
              <a:spcAft>
                <a:spcPts val="0"/>
              </a:spcAft>
              <a:tabLst>
                <a:tab pos="8166100" algn="l"/>
              </a:tabLst>
              <a:defRPr/>
            </a:pPr>
            <a:r>
              <a:rPr lang="ru-RU" sz="4800" b="1" spc="50" dirty="0" smtClean="0">
                <a:ln w="11430"/>
                <a:solidFill>
                  <a:srgbClr val="C00000"/>
                </a:solidFill>
                <a:latin typeface="Segoe Print" pitchFamily="2" charset="0"/>
              </a:rPr>
              <a:t>жареные </a:t>
            </a:r>
          </a:p>
          <a:p>
            <a:pPr marL="357188" indent="273050" algn="ctr" fontAlgn="auto">
              <a:spcBef>
                <a:spcPts val="0"/>
              </a:spcBef>
              <a:spcAft>
                <a:spcPts val="0"/>
              </a:spcAft>
              <a:tabLst>
                <a:tab pos="8166100" algn="l"/>
              </a:tabLst>
              <a:defRPr/>
            </a:pPr>
            <a:r>
              <a:rPr lang="ru-RU" sz="4800" b="1" spc="50" dirty="0" smtClean="0">
                <a:ln w="11430"/>
                <a:solidFill>
                  <a:srgbClr val="C00000"/>
                </a:solidFill>
                <a:latin typeface="Segoe Print" pitchFamily="2" charset="0"/>
              </a:rPr>
              <a:t>семечки и </a:t>
            </a:r>
            <a:r>
              <a:rPr lang="ru-RU" sz="4800" b="1" spc="50" dirty="0">
                <a:ln w="11430"/>
                <a:solidFill>
                  <a:srgbClr val="C00000"/>
                </a:solidFill>
                <a:latin typeface="Segoe Print" pitchFamily="2" charset="0"/>
              </a:rPr>
              <a:t>орехи, </a:t>
            </a:r>
          </a:p>
          <a:p>
            <a:pPr marL="357188" indent="273050" algn="ctr" fontAlgn="auto">
              <a:spcBef>
                <a:spcPts val="0"/>
              </a:spcBef>
              <a:spcAft>
                <a:spcPts val="0"/>
              </a:spcAft>
              <a:tabLst>
                <a:tab pos="8166100" algn="l"/>
              </a:tabLst>
              <a:defRPr/>
            </a:pPr>
            <a:r>
              <a:rPr lang="ru-RU" sz="4800" b="1" spc="50" dirty="0" smtClean="0">
                <a:ln w="11430"/>
                <a:solidFill>
                  <a:srgbClr val="C00000"/>
                </a:solidFill>
                <a:latin typeface="Segoe Print" pitchFamily="2" charset="0"/>
              </a:rPr>
              <a:t>жареное и </a:t>
            </a:r>
            <a:r>
              <a:rPr lang="ru-RU" sz="4800" b="1" spc="50" dirty="0">
                <a:ln w="11430"/>
                <a:solidFill>
                  <a:srgbClr val="C00000"/>
                </a:solidFill>
                <a:latin typeface="Segoe Print" pitchFamily="2" charset="0"/>
              </a:rPr>
              <a:t>солёное </a:t>
            </a:r>
            <a:r>
              <a:rPr lang="ru-RU" sz="4800" b="1" spc="50" dirty="0" smtClean="0">
                <a:ln w="11430"/>
                <a:solidFill>
                  <a:srgbClr val="C00000"/>
                </a:solidFill>
                <a:latin typeface="Segoe Print" pitchFamily="2" charset="0"/>
              </a:rPr>
              <a:t>сало</a:t>
            </a:r>
            <a:r>
              <a:rPr lang="ru-RU" sz="4800" b="1" spc="50" dirty="0">
                <a:ln w="11430"/>
                <a:solidFill>
                  <a:srgbClr val="C00000"/>
                </a:solidFill>
                <a:latin typeface="Segoe Print" pitchFamily="2" charset="0"/>
              </a:rPr>
              <a:t>!</a:t>
            </a:r>
            <a:endParaRPr lang="ru-RU" sz="4800" b="1" spc="50" dirty="0" smtClean="0">
              <a:ln w="11430"/>
              <a:solidFill>
                <a:srgbClr val="C00000"/>
              </a:solidFill>
              <a:latin typeface="Segoe Print" pitchFamily="2" charset="0"/>
            </a:endParaRPr>
          </a:p>
          <a:p>
            <a:pPr marL="357188" indent="273050" algn="ctr" fontAlgn="auto">
              <a:spcBef>
                <a:spcPts val="0"/>
              </a:spcBef>
              <a:spcAft>
                <a:spcPts val="0"/>
              </a:spcAft>
              <a:tabLst>
                <a:tab pos="8166100" algn="l"/>
              </a:tabLst>
              <a:defRPr/>
            </a:pP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60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ergeyBibeev\Desktop\novaya-stolovaya-kormushka-dlya-ptic-410x30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7"/>
            <a:ext cx="8931689" cy="668787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g-fotki.yandex.ru/get/6418/66124276.f0/0_89c89_2882f9a_X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9952" y="2501916"/>
            <a:ext cx="1008112" cy="100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img-fotki.yandex.ru/get/6305/66124276.78/0_71c3a_6cf6a958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968044" y="2395799"/>
            <a:ext cx="1179180" cy="88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img-fotki.yandex.ru/get/6305/66124276.78/0_71c3a_6cf6a958_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3789040"/>
            <a:ext cx="1224136" cy="93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6325" y="4447367"/>
            <a:ext cx="720080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50" dirty="0" smtClean="0">
                <a:ln w="11430"/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Теплая встреча зимних гостей</a:t>
            </a:r>
            <a:endParaRPr lang="ru-RU" sz="6000" b="1" spc="50" dirty="0">
              <a:ln w="11430"/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SergeyBibeev\Desktop\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52520" cy="694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52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76864" cy="63305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Синицы </a:t>
            </a:r>
            <a:r>
              <a:rPr lang="ru-RU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живут в дуплах</a:t>
            </a:r>
          </a:p>
        </p:txBody>
      </p:sp>
      <p:pic>
        <p:nvPicPr>
          <p:cNvPr id="5" name="Picture 2" descr="D:\Мусёк\синица\дупло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51272"/>
            <a:ext cx="7704856" cy="5708793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12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23528" y="490662"/>
            <a:ext cx="8640960" cy="77809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Найдет синица червяка – </a:t>
            </a:r>
            <a:r>
              <a:rPr lang="ru-RU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и </a:t>
            </a:r>
            <a:r>
              <a:rPr lang="ru-RU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 птенцам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8" y="1196752"/>
            <a:ext cx="7863884" cy="545460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5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проект - покормите птицу\птицы\клес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01122" cy="62865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285728"/>
            <a:ext cx="2786082" cy="2071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1</a:t>
            </a:r>
            <a:endParaRPr lang="ru-RU" sz="6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71802" y="285728"/>
            <a:ext cx="2786082" cy="2071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9</a:t>
            </a:r>
            <a:endParaRPr lang="ru-RU" sz="6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857884" y="285728"/>
            <a:ext cx="2928958" cy="2071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7</a:t>
            </a:r>
            <a:endParaRPr lang="ru-RU" sz="6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2357430"/>
            <a:ext cx="2786082" cy="2071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5</a:t>
            </a:r>
            <a:endParaRPr lang="ru-RU" sz="6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71802" y="2357430"/>
            <a:ext cx="2786082" cy="2071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8</a:t>
            </a:r>
            <a:endParaRPr lang="ru-RU" sz="6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57884" y="2357430"/>
            <a:ext cx="2928958" cy="2071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3</a:t>
            </a:r>
            <a:endParaRPr lang="ru-RU" sz="6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4429132"/>
            <a:ext cx="2786082" cy="2143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2</a:t>
            </a:r>
            <a:endParaRPr lang="ru-RU" sz="6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71802" y="4429132"/>
            <a:ext cx="2786082" cy="2143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6</a:t>
            </a:r>
            <a:endParaRPr lang="ru-RU" sz="6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857884" y="4429132"/>
            <a:ext cx="2928958" cy="2143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4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84645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112830129.jpg"/>
          <p:cNvPicPr>
            <a:picLocks noChangeAspect="1"/>
          </p:cNvPicPr>
          <p:nvPr/>
        </p:nvPicPr>
        <p:blipFill rotWithShape="1">
          <a:blip r:embed="rId2"/>
          <a:srcRect l="5946" r="2415"/>
          <a:stretch/>
        </p:blipFill>
        <p:spPr>
          <a:xfrm>
            <a:off x="30237" y="260648"/>
            <a:ext cx="9113763" cy="6151534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25691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um-silnogo-vetra-mete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6093296"/>
            <a:ext cx="465584" cy="465584"/>
          </a:xfrm>
          <a:prstGeom prst="rect">
            <a:avLst/>
          </a:prstGeom>
        </p:spPr>
      </p:pic>
      <p:pic>
        <p:nvPicPr>
          <p:cNvPr id="6" name="Picture 2" descr="C:\Users\SergeyBibeev\Desktop\9981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68" y="249603"/>
            <a:ext cx="8321064" cy="629627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g-fotki.yandex.ru/get/6305/66124276.78/0_71c3a_6cf6a958_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149080"/>
            <a:ext cx="1584176" cy="1203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06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SergeyBibeev\Desktop\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52520" cy="694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61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rgeyBibeev\Desktop\5067846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40960" cy="648072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46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SergeyBibeev\Desktop\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67204"/>
            <a:ext cx="9505056" cy="713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5085184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>
                <a:solidFill>
                  <a:schemeClr val="bg1"/>
                </a:solidFill>
                <a:hlinkClick r:id="rId3"/>
              </a:rPr>
              <a:t>https://www.youtube.com/watch?v=P3P5cqpJgDk</a:t>
            </a:r>
            <a:r>
              <a:rPr lang="ru-RU" sz="2400" u="sng" dirty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24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негири\MM47aHE65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" y="0"/>
            <a:ext cx="9137031" cy="68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157192"/>
            <a:ext cx="4680520" cy="1080119"/>
          </a:xfrm>
        </p:spPr>
        <p:txBody>
          <a:bodyPr>
            <a:prstTxWarp prst="textArchDown">
              <a:avLst>
                <a:gd name="adj" fmla="val 447284"/>
              </a:avLst>
            </a:prstTxWarp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Спасибо за внимание !!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2111091"/>
            <a:ext cx="43924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Покормите птиц зимой. </a:t>
            </a:r>
            <a:br>
              <a:rPr lang="ru-RU" sz="2000" b="1" dirty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Пусть со всех концов </a:t>
            </a:r>
            <a:br>
              <a:rPr lang="ru-RU" sz="2000" b="1" dirty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К вам слетятся, как домой, </a:t>
            </a:r>
            <a:br>
              <a:rPr lang="ru-RU" sz="2000" b="1" dirty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Стайки на крыльцо. </a:t>
            </a:r>
            <a:br>
              <a:rPr lang="ru-RU" sz="2000" b="1" dirty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Не богаты их корма. </a:t>
            </a:r>
            <a:br>
              <a:rPr lang="ru-RU" sz="2000" b="1" dirty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Горсть зерна нужна, </a:t>
            </a:r>
            <a:br>
              <a:rPr lang="ru-RU" sz="2000" b="1" dirty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Горсть одна — </a:t>
            </a:r>
            <a:br>
              <a:rPr lang="ru-RU" sz="2000" b="1" dirty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И не страшна </a:t>
            </a:r>
            <a:br>
              <a:rPr lang="ru-RU" sz="2000" b="1" dirty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Будет им зима.</a:t>
            </a:r>
            <a:br>
              <a:rPr lang="ru-RU" sz="2000" b="1" dirty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                  </a:t>
            </a:r>
            <a:r>
              <a:rPr lang="ru-RU" sz="2000" b="1" dirty="0" smtClean="0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А . Яшин</a:t>
            </a:r>
            <a:endParaRPr lang="ru-RU" sz="2000" b="1" dirty="0">
              <a:solidFill>
                <a:srgbClr val="002060"/>
              </a:solidFill>
              <a:latin typeface="Segoe Print" pitchFamily="2" charset="0"/>
              <a:cs typeface="Times New Roman" pitchFamily="18" charset="0"/>
            </a:endParaRPr>
          </a:p>
        </p:txBody>
      </p:sp>
      <p:pic>
        <p:nvPicPr>
          <p:cNvPr id="5" name="Picture 2" descr="http://900igr.net/Detskie_prezentatsii/nasekomye_i_ptitsy/Ptitsy_lesa_2.files/slide0002_image00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1124744"/>
            <a:ext cx="2304256" cy="151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SergeyBibeev\Desktop\1487403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41" y="3933056"/>
            <a:ext cx="1776720" cy="17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17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2139944" y="2060848"/>
            <a:ext cx="582256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Calibri" pitchFamily="34" charset="0"/>
              </a:rPr>
              <a:t>Ей на месте не сидится: </a:t>
            </a:r>
          </a:p>
          <a:p>
            <a:r>
              <a:rPr lang="ru-RU" sz="2000" b="1" dirty="0">
                <a:latin typeface="Calibri" pitchFamily="34" charset="0"/>
              </a:rPr>
              <a:t>Все летает целый день, </a:t>
            </a:r>
          </a:p>
          <a:p>
            <a:r>
              <a:rPr lang="ru-RU" sz="2000" b="1" dirty="0">
                <a:latin typeface="Calibri" pitchFamily="34" charset="0"/>
              </a:rPr>
              <a:t>Суетится, суетится, </a:t>
            </a:r>
          </a:p>
          <a:p>
            <a:r>
              <a:rPr lang="ru-RU" sz="2000" b="1" dirty="0">
                <a:latin typeface="Calibri" pitchFamily="34" charset="0"/>
              </a:rPr>
              <a:t>Целый день звенит: «Тень-тень!» </a:t>
            </a:r>
          </a:p>
          <a:p>
            <a:r>
              <a:rPr lang="ru-RU" sz="2000" b="1" dirty="0">
                <a:latin typeface="Calibri" pitchFamily="34" charset="0"/>
              </a:rPr>
              <a:t>Угадай-ка, что за птица? </a:t>
            </a:r>
          </a:p>
          <a:p>
            <a:r>
              <a:rPr lang="ru-RU" sz="2000" b="1" dirty="0">
                <a:latin typeface="Calibri" pitchFamily="34" charset="0"/>
              </a:rPr>
              <a:t>То весёлая... </a:t>
            </a:r>
          </a:p>
        </p:txBody>
      </p:sp>
      <p:sp>
        <p:nvSpPr>
          <p:cNvPr id="11" name="Содержимое 5"/>
          <p:cNvSpPr>
            <a:spLocks noGrp="1"/>
          </p:cNvSpPr>
          <p:nvPr>
            <p:ph idx="1"/>
          </p:nvPr>
        </p:nvSpPr>
        <p:spPr>
          <a:xfrm>
            <a:off x="395536" y="836712"/>
            <a:ext cx="8352928" cy="532859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endParaRPr lang="ru-RU" sz="2800" b="1" i="1" dirty="0" smtClean="0"/>
          </a:p>
          <a:p>
            <a:pPr algn="ctr">
              <a:spcBef>
                <a:spcPts val="0"/>
              </a:spcBef>
              <a:buNone/>
            </a:pPr>
            <a:endParaRPr lang="ru-RU" sz="1400" b="1" i="1" dirty="0" smtClean="0"/>
          </a:p>
        </p:txBody>
      </p:sp>
      <p:pic>
        <p:nvPicPr>
          <p:cNvPr id="3" name="Picture 2" descr="http://newsprom.ru/i/n_art/612/204612/tn_204612_125177c699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059" y="830660"/>
            <a:ext cx="8020166" cy="5849391"/>
          </a:xfrm>
          <a:prstGeom prst="rect">
            <a:avLst/>
          </a:prstGeom>
          <a:noFill/>
          <a:ln w="38100" cap="sq">
            <a:solidFill>
              <a:srgbClr val="00B05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  <a:softEdge rad="317500"/>
          </a:effectLst>
        </p:spPr>
      </p:pic>
      <p:sp>
        <p:nvSpPr>
          <p:cNvPr id="6" name="Пятиугольник 5"/>
          <p:cNvSpPr/>
          <p:nvPr/>
        </p:nvSpPr>
        <p:spPr>
          <a:xfrm>
            <a:off x="1043608" y="5949280"/>
            <a:ext cx="2438378" cy="41302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СИНИЦА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38115" y="332655"/>
            <a:ext cx="7795759" cy="9361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C00000"/>
                </a:solidFill>
                <a:latin typeface="Segoe Print" pitchFamily="2" charset="0"/>
              </a:rPr>
              <a:t>Синица </a:t>
            </a:r>
            <a:r>
              <a:rPr lang="ru-RU" sz="3200" b="1" dirty="0">
                <a:solidFill>
                  <a:srgbClr val="C00000"/>
                </a:solidFill>
                <a:latin typeface="Segoe Print" pitchFamily="2" charset="0"/>
              </a:rPr>
              <a:t>– зимы предвестница, снежным порошам </a:t>
            </a:r>
            <a:r>
              <a:rPr lang="ru-RU" sz="3200" b="1" dirty="0" smtClean="0">
                <a:solidFill>
                  <a:srgbClr val="C00000"/>
                </a:solidFill>
                <a:latin typeface="Segoe Print" pitchFamily="2" charset="0"/>
              </a:rPr>
              <a:t>вестница</a:t>
            </a:r>
            <a:endParaRPr lang="ru-RU" sz="3200" b="1" dirty="0">
              <a:solidFill>
                <a:srgbClr val="C00000"/>
              </a:solidFill>
              <a:latin typeface="Segoe Prin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ergeyBibeev\Desktop\novaya-stolovaya-kormushka-dlya-ptic-410x30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5" y="25817"/>
            <a:ext cx="9124415" cy="683218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11760" y="4693777"/>
            <a:ext cx="56313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00" b="1" dirty="0" smtClean="0"/>
          </a:p>
          <a:p>
            <a:pPr algn="ctr"/>
            <a:r>
              <a:rPr lang="ru-RU" b="1" dirty="0" smtClean="0">
                <a:latin typeface="Segoe Print" pitchFamily="2" charset="0"/>
              </a:rPr>
              <a:t>Автор</a:t>
            </a:r>
            <a:r>
              <a:rPr lang="ru-RU" dirty="0" smtClean="0">
                <a:latin typeface="Segoe Print" pitchFamily="2" charset="0"/>
              </a:rPr>
              <a:t>: </a:t>
            </a:r>
            <a:r>
              <a:rPr lang="ru-RU" b="1" dirty="0" err="1" smtClean="0">
                <a:latin typeface="Segoe Print" pitchFamily="2" charset="0"/>
              </a:rPr>
              <a:t>Бибеева</a:t>
            </a:r>
            <a:r>
              <a:rPr lang="ru-RU" b="1" dirty="0" smtClean="0">
                <a:latin typeface="Segoe Print" pitchFamily="2" charset="0"/>
              </a:rPr>
              <a:t> Татьяна Георгиевна, </a:t>
            </a:r>
            <a:r>
              <a:rPr lang="ru-RU" dirty="0" smtClean="0">
                <a:latin typeface="Segoe Print" pitchFamily="2" charset="0"/>
              </a:rPr>
              <a:t>воспитатель Высшей кв. категории</a:t>
            </a:r>
          </a:p>
          <a:p>
            <a:pPr algn="ctr"/>
            <a:r>
              <a:rPr lang="ru-RU" dirty="0" smtClean="0">
                <a:latin typeface="Segoe Print" pitchFamily="2" charset="0"/>
              </a:rPr>
              <a:t>МОУ «</a:t>
            </a:r>
            <a:r>
              <a:rPr lang="ru-RU" dirty="0" err="1" smtClean="0">
                <a:latin typeface="Segoe Print" pitchFamily="2" charset="0"/>
              </a:rPr>
              <a:t>Райсеменовская</a:t>
            </a:r>
            <a:r>
              <a:rPr lang="ru-RU" dirty="0" smtClean="0">
                <a:latin typeface="Segoe Print" pitchFamily="2" charset="0"/>
              </a:rPr>
              <a:t> СОШ» </a:t>
            </a:r>
          </a:p>
          <a:p>
            <a:pPr algn="ctr"/>
            <a:r>
              <a:rPr lang="ru-RU" dirty="0" smtClean="0">
                <a:latin typeface="Segoe Print" pitchFamily="2" charset="0"/>
              </a:rPr>
              <a:t>Серпуховского района Московской области</a:t>
            </a:r>
            <a:endParaRPr lang="ru-RU" dirty="0">
              <a:latin typeface="Segoe Print" pitchFamily="2" charset="0"/>
            </a:endParaRPr>
          </a:p>
        </p:txBody>
      </p:sp>
      <p:pic>
        <p:nvPicPr>
          <p:cNvPr id="7" name="Picture 2" descr="http://img-fotki.yandex.ru/get/6418/66124276.f0/0_89c89_2882f9a_X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056" y="2520013"/>
            <a:ext cx="1008112" cy="100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img-fotki.yandex.ru/get/6305/66124276.78/0_71c3a_6cf6a958_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228446" y="2678697"/>
            <a:ext cx="1179180" cy="88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img-fotki.yandex.ru/get/6305/66124276.78/0_71c3a_6cf6a958_X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3789040"/>
            <a:ext cx="1224136" cy="93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521541" y="602747"/>
            <a:ext cx="710903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50" dirty="0" smtClean="0">
                <a:ln w="11430"/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Теплая встреча зимних гостей</a:t>
            </a:r>
            <a:endParaRPr lang="ru-RU" sz="6000" b="1" spc="50" dirty="0">
              <a:ln w="11430"/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3163" y="5986439"/>
            <a:ext cx="8828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70C0"/>
                </a:solidFill>
                <a:latin typeface="Segoe Print" pitchFamily="2" charset="0"/>
              </a:rPr>
              <a:t>для </a:t>
            </a:r>
            <a:r>
              <a:rPr lang="ru-RU" sz="2000" b="1" dirty="0" smtClean="0">
                <a:solidFill>
                  <a:srgbClr val="0070C0"/>
                </a:solidFill>
                <a:latin typeface="Segoe Print" pitchFamily="2" charset="0"/>
              </a:rPr>
              <a:t>обучающихся младшего школьного </a:t>
            </a:r>
            <a:r>
              <a:rPr lang="ru-RU" sz="2000" b="1" dirty="0">
                <a:solidFill>
                  <a:srgbClr val="0070C0"/>
                </a:solidFill>
                <a:latin typeface="Segoe Print" pitchFamily="2" charset="0"/>
              </a:rPr>
              <a:t>возрас</a:t>
            </a:r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та</a:t>
            </a:r>
          </a:p>
        </p:txBody>
      </p:sp>
      <p:pic>
        <p:nvPicPr>
          <p:cNvPr id="14" name="Picture 2" descr="http://img-fotki.yandex.ru/get/6305/66124276.78/0_71c3a_6cf6a958_X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9692" y="2636990"/>
            <a:ext cx="1224136" cy="93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zheleznova-fon-dlya-fizminutk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6741" y="5376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5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2983638_large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74" y="160005"/>
            <a:ext cx="8905901" cy="668321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95808" y="4293095"/>
            <a:ext cx="8562431" cy="993093"/>
          </a:xfrm>
          <a:prstGeom prst="rect">
            <a:avLst/>
          </a:prstGeom>
          <a:solidFill>
            <a:srgbClr val="753805"/>
          </a:solidFill>
          <a:effectLst>
            <a:softEdge rad="3175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Print" pitchFamily="2" charset="0"/>
              </a:rPr>
              <a:t>СИНИЧКИН ДЕНЬ</a:t>
            </a:r>
            <a:endParaRPr lang="ru-RU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13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SergeyBibeev\Desktop\1418556568-410137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27" y="404664"/>
            <a:ext cx="8801762" cy="586784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87624" y="4725144"/>
            <a:ext cx="7632848" cy="14401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317500"/>
          </a:effectLst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День встречи зимующих птиц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4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ergeyBibeev\Desktop\740f9d238dbb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0" t="10617" r="12731" b="16145"/>
          <a:stretch/>
        </p:blipFill>
        <p:spPr bwMode="auto">
          <a:xfrm>
            <a:off x="169685" y="188640"/>
            <a:ext cx="8784976" cy="633670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04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33_bi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" y="-259"/>
            <a:ext cx="9144000" cy="6858000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softEdge rad="317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Картинка 126 из 2197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323528" y="476672"/>
            <a:ext cx="2053988" cy="1729674"/>
          </a:xfrm>
          <a:prstGeom prst="rect">
            <a:avLst/>
          </a:prstGeom>
          <a:noFill/>
        </p:spPr>
      </p:pic>
      <p:pic>
        <p:nvPicPr>
          <p:cNvPr id="6" name="Picture 8" descr="Картинка 298 из 393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594921">
            <a:off x="6914761" y="4438635"/>
            <a:ext cx="2257788" cy="2241718"/>
          </a:xfrm>
          <a:prstGeom prst="rect">
            <a:avLst/>
          </a:prstGeom>
          <a:noFill/>
        </p:spPr>
      </p:pic>
      <p:pic>
        <p:nvPicPr>
          <p:cNvPr id="7" name="Picture 12" descr="Картинка 620 из 4818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>
            <a:off x="3497613" y="4453737"/>
            <a:ext cx="2714768" cy="1954634"/>
          </a:xfrm>
          <a:prstGeom prst="rect">
            <a:avLst/>
          </a:prstGeom>
          <a:noFill/>
        </p:spPr>
      </p:pic>
      <p:pic>
        <p:nvPicPr>
          <p:cNvPr id="8" name="Picture 14" descr="Картинка 65 из 48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6326626" y="-87895"/>
            <a:ext cx="2685929" cy="2148743"/>
          </a:xfrm>
          <a:prstGeom prst="rect">
            <a:avLst/>
          </a:prstGeom>
          <a:noFill/>
        </p:spPr>
      </p:pic>
      <p:pic>
        <p:nvPicPr>
          <p:cNvPr id="9" name="Picture 18" descr="Картинка 39 из 83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30000"/>
          </a:blip>
          <a:srcRect/>
          <a:stretch>
            <a:fillRect/>
          </a:stretch>
        </p:blipFill>
        <p:spPr bwMode="auto">
          <a:xfrm>
            <a:off x="444401" y="3837964"/>
            <a:ext cx="1559169" cy="282209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971600" y="2060848"/>
            <a:ext cx="77667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КАКИЕ ИЗ ЭТИХ ПТИЦ ЖИВУТ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У НАС КРУГЛЫЙ ГОД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?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А КАКИЕ – ПРИЛЕТАЮТ НА ЗИМУ?</a:t>
            </a:r>
          </a:p>
        </p:txBody>
      </p:sp>
    </p:spTree>
    <p:extLst>
      <p:ext uri="{BB962C8B-B14F-4D97-AF65-F5344CB8AC3E}">
        <p14:creationId xmlns:p14="http://schemas.microsoft.com/office/powerpoint/2010/main" val="2309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AWJJH2MPE6E2-779065247-1579</_dlc_DocId>
    <_dlc_DocIdUrl xmlns="4a252ca3-5a62-4c1c-90a6-29f4710e47f8">
      <Url>http://edu-sps.koiro.local/Sharya/shool4/441/_layouts/15/DocIdRedir.aspx?ID=AWJJH2MPE6E2-779065247-1579</Url>
      <Description>AWJJH2MPE6E2-779065247-1579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EE342BE921FE345AA2C4E626B6C8027" ma:contentTypeVersion="49" ma:contentTypeDescription="Создание документа." ma:contentTypeScope="" ma:versionID="4202149f9512fb954ac1725619acf4a2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1153093c964433108f50878cc9bfbd9b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34022F-1345-40DE-966F-441FC42480D4}"/>
</file>

<file path=customXml/itemProps2.xml><?xml version="1.0" encoding="utf-8"?>
<ds:datastoreItem xmlns:ds="http://schemas.openxmlformats.org/officeDocument/2006/customXml" ds:itemID="{7EEE4021-E759-449F-BA16-5A188BE59556}"/>
</file>

<file path=customXml/itemProps3.xml><?xml version="1.0" encoding="utf-8"?>
<ds:datastoreItem xmlns:ds="http://schemas.openxmlformats.org/officeDocument/2006/customXml" ds:itemID="{495CC4AC-2F54-4F25-A17E-A72E5A687A44}"/>
</file>

<file path=customXml/itemProps4.xml><?xml version="1.0" encoding="utf-8"?>
<ds:datastoreItem xmlns:ds="http://schemas.openxmlformats.org/officeDocument/2006/customXml" ds:itemID="{16F6A9D9-8DCF-4D7F-961B-5392EE50B74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4162</TotalTime>
  <Words>525</Words>
  <Application>Microsoft Office PowerPoint</Application>
  <PresentationFormat>Экран (4:3)</PresentationFormat>
  <Paragraphs>141</Paragraphs>
  <Slides>50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6" baseType="lpstr">
      <vt:lpstr>Acrom Medium</vt:lpstr>
      <vt:lpstr>Arial</vt:lpstr>
      <vt:lpstr>Calibri</vt:lpstr>
      <vt:lpstr>Segoe Print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В парках и лесах Подмосковья живут  7 видов этих птиц</vt:lpstr>
      <vt:lpstr>Презентация PowerPoint</vt:lpstr>
      <vt:lpstr>Презентация PowerPoint</vt:lpstr>
      <vt:lpstr>Презентация PowerPoint</vt:lpstr>
      <vt:lpstr>Презентация PowerPoint</vt:lpstr>
      <vt:lpstr>ГОЛУБЬ – основной рацион голубей составляют зерна. Также питаются они семенами, плодами, ягодами.</vt:lpstr>
      <vt:lpstr>Презентация PowerPoint</vt:lpstr>
      <vt:lpstr>Презентация PowerPoint</vt:lpstr>
      <vt:lpstr>Презентация PowerPoint</vt:lpstr>
      <vt:lpstr>Презентация PowerPoint</vt:lpstr>
      <vt:lpstr>Синица – воробью сестрица</vt:lpstr>
      <vt:lpstr>Приметы</vt:lpstr>
      <vt:lpstr>Если птицы целыми стайками появляются у дома, значит, скоро грянут морозы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Синицы живут в дуплах</vt:lpstr>
      <vt:lpstr>Найдет синица червяка – и к птенцам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!!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Татьяна</dc:creator>
  <cp:lastModifiedBy>Пользователь</cp:lastModifiedBy>
  <cp:revision>320</cp:revision>
  <dcterms:created xsi:type="dcterms:W3CDTF">2014-08-08T16:01:14Z</dcterms:created>
  <dcterms:modified xsi:type="dcterms:W3CDTF">2020-01-30T14:44:39Z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0x0101004EE342BE921FE345AA2C4E626B6C8027</vt:lpwstr>
  </property>
  <property fmtid="{D5CDD505-2E9C-101B-9397-08002B2CF9AE}" pid="3" name="_dlc_DocIdItemGuid">
    <vt:lpwstr>45fcd1e4-9f9d-4171-ad60-3e72868438cb</vt:lpwstr>
  </property>
</Properties>
</file>