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72" r:id="rId2"/>
    <p:sldId id="273" r:id="rId3"/>
    <p:sldId id="279" r:id="rId4"/>
    <p:sldId id="274" r:id="rId5"/>
    <p:sldId id="275" r:id="rId6"/>
    <p:sldId id="276" r:id="rId7"/>
    <p:sldId id="277" r:id="rId8"/>
    <p:sldId id="278" r:id="rId9"/>
    <p:sldId id="280" r:id="rId10"/>
    <p:sldId id="281" r:id="rId11"/>
    <p:sldId id="282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20C13-2514-4D9C-8D4B-A10DA4FFD5A1}" type="datetime1">
              <a:rPr lang="ru-RU" smtClean="0"/>
              <a:pPr/>
              <a:t>24.01.2019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CC122-5347-4C75-98DE-0F72C4F255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6061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67CA5-ECF1-43FF-A31E-6BD9B21B57BB}" type="datetime1">
              <a:rPr lang="ru-RU" smtClean="0"/>
              <a:pPr/>
              <a:t>24.01.2019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3625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239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9580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9726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8784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176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30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Прямая соединительная линия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kumimoji="0" lang="ru-RU" noProof="0" dirty="0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042E67-0227-4BC3-82B0-5759BC2EE067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DCC9AE-B7F3-45CB-BB2E-3222B2AEBBC3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877777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E58623-7ACF-43A9-B9A8-787CA2B0B620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369754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DEFBE7-4C1B-4778-8B46-649E4193A0B2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48168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CFD91-7790-4468-A129-07AFFDDBA1C7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53193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E41293-93E0-46D4-A151-C6BFE1D839E4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09018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791C00-DC62-4142-9F6D-DA1C45AB977D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25018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395BA2-92C5-4296-B336-F8334E18CE48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071814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DBA5C4-3A0B-44F2-A553-77BCC15D81C0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52882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601DC2-C9FF-4CCB-9CA8-59247185429A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991926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о скругленным и усеч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00A0FC-F56C-4772-9C86-2C39F56A45E8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ru-R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62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Полилиния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Полилиния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ru-R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Полилиния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  <p:sp>
              <p:nvSpPr>
                <p:cNvPr id="33" name="Полилиния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ru-RU" sz="1800" noProof="0" dirty="0"/>
                </a:p>
              </p:txBody>
            </p:sp>
          </p:grpSp>
        </p:grpSp>
      </p:grp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kumimoji="0" lang="ru-RU" noProof="0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ru-RU" noProof="0" dirty="0" smtClean="0"/>
              <a:t>Образец текста</a:t>
            </a:r>
          </a:p>
          <a:p>
            <a:pPr lvl="1" rtl="0" eaLnBrk="1" latinLnBrk="0" hangingPunct="1"/>
            <a:r>
              <a:rPr lang="ru-RU" noProof="0" dirty="0" smtClean="0"/>
              <a:t>Второй уровень</a:t>
            </a:r>
          </a:p>
          <a:p>
            <a:pPr lvl="2" rtl="0" eaLnBrk="1" latinLnBrk="0" hangingPunct="1"/>
            <a:r>
              <a:rPr lang="ru-RU" noProof="0" dirty="0" smtClean="0"/>
              <a:t>Третий уровень</a:t>
            </a:r>
          </a:p>
          <a:p>
            <a:pPr lvl="3" rtl="0" eaLnBrk="1" latinLnBrk="0" hangingPunct="1"/>
            <a:r>
              <a:rPr lang="ru-RU" noProof="0" dirty="0" smtClean="0"/>
              <a:t>Четвертый уровень</a:t>
            </a:r>
          </a:p>
          <a:p>
            <a:pPr lvl="4" rtl="0" eaLnBrk="1" latinLnBrk="0" hangingPunct="1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E2826595-62FB-4CCD-B121-F144066977C5}" type="datetime1">
              <a:rPr lang="ru-RU" noProof="0" smtClean="0"/>
              <a:pPr rtl="0"/>
              <a:t>24.01.2019</a:t>
            </a:fld>
            <a:endParaRPr lang="ru-RU" noProof="0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ortal44.ru/Sharya/shool4/441/SiteAssets/SitePages/&#1042;&#1086;&#1089;&#1087;&#1080;&#1090;&#1072;&#1090;&#1077;&#1083;&#1100;&#1085;&#1072;&#1103;%20%20&#1088;&#1072;&#1073;&#1086;&#1090;&#1072;%20&#1074;%20%20&#1096;&#1082;&#1086;&#1083;&#1077;/&#1052;&#1086;&#1076;&#1077;&#1083;&#1100;%20&#1074;&#1086;&#1089;&#1087;&#1080;&#1090;&#1072;&#1090;&#1077;&#1083;&#1100;&#1085;&#1086;&#1081;%20&#1089;&#1080;&#1089;&#1090;&#1077;&#1084;&#1099;%20&#1096;&#1082;&#1086;&#1083;&#1099;.pdf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portal44.ru/Sharya/shool4/441/SitePages/&#1044;&#1086;&#1084;&#1072;&#1096;&#1085;&#1103;&#1103;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39989" y="3679296"/>
            <a:ext cx="10472928" cy="1752600"/>
          </a:xfrm>
        </p:spPr>
        <p:txBody>
          <a:bodyPr rtlCol="0"/>
          <a:lstStyle/>
          <a:p>
            <a:pPr rtl="0"/>
            <a:r>
              <a:rPr lang="ru-RU" dirty="0" smtClean="0"/>
              <a:t>Город Шарья </a:t>
            </a:r>
          </a:p>
          <a:p>
            <a:pPr rtl="0"/>
            <a:r>
              <a:rPr lang="ru-RU" dirty="0" smtClean="0"/>
              <a:t>2019г</a:t>
            </a:r>
          </a:p>
          <a:p>
            <a:pPr rtl="0"/>
            <a:r>
              <a:rPr lang="ru-RU" dirty="0" smtClean="0"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9989" y="1577662"/>
            <a:ext cx="10468864" cy="1828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00"/>
                </a:solidFill>
              </a:rPr>
              <a:t>Характеристика  воспитательной системы </a:t>
            </a:r>
            <a:r>
              <a:rPr lang="ru-RU" dirty="0" smtClean="0">
                <a:solidFill>
                  <a:srgbClr val="006600"/>
                </a:solidFill>
              </a:rPr>
              <a:t>МБОУСОШ №4 </a:t>
            </a:r>
            <a:endParaRPr lang="ru-RU" dirty="0">
              <a:solidFill>
                <a:srgbClr val="0066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431" y="1117395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49628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910" y="167425"/>
            <a:ext cx="1741740" cy="98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97735" y="1598593"/>
            <a:ext cx="905384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и особенности организации содержания воспитания и    социализации обучающихся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70510" algn="ctr">
              <a:spcAft>
                <a:spcPts val="0"/>
              </a:spcAft>
            </a:pPr>
            <a:endParaRPr lang="ru-RU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-Принцип ориентации на идеал.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-Принцип следования нравственному примеру.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-Принцип диалогического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</a:t>
            </a:r>
            <a:r>
              <a:rPr lang="ru-RU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идентификации общения.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-Принцип совместного решения личностно и общественно значимых проблем.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-Принцип системно-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деятельностной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организации воспитания.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57689" y="4828435"/>
            <a:ext cx="4620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1733550" algn="l"/>
              </a:tabLst>
            </a:pPr>
            <a:r>
              <a:rPr lang="ru-RU" b="1" dirty="0" smtClean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Модель  воспитательной  системы </a:t>
            </a:r>
            <a:r>
              <a:rPr lang="ru-RU" b="1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школы</a:t>
            </a:r>
            <a:endParaRPr lang="ru-RU" sz="1600" b="1" dirty="0">
              <a:solidFill>
                <a:srgbClr val="0033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9829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8490" y="1164293"/>
            <a:ext cx="99682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Мониторинг эффективности реализации образовательным              учреждением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воспитания и социализации обучающихся</a:t>
            </a:r>
            <a:endParaRPr lang="ru-RU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0913" y="2393709"/>
            <a:ext cx="1071522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Критериями эффективности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 учебным учреждением воспитательной и развивающей программы является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динамика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основных показателей воспитания и социализации обучающихся.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Динамика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личностной, социальной, экологической, трудовой (профессиональной)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здоровьесберегающей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культуры обучающихся.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Динамика (характер изменения) социальной, психолого-педагогической и нравственной атмосферы в образовательном учреждении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70510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Динамика детско-родительских отношений и степени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включенности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(законных представителей) в образовательный и воспитательный процесс.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67436" y="6116115"/>
            <a:ext cx="1339404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6600"/>
                </a:solidFill>
              </a:rPr>
              <a:t>Сайт ОО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43459" y="602378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http://www.eduportal44.ru/Sharya/shool4/441/SitePages/</a:t>
            </a:r>
            <a:r>
              <a:rPr lang="ru-RU" dirty="0">
                <a:hlinkClick r:id="rId2"/>
              </a:rPr>
              <a:t>Домашняя.</a:t>
            </a:r>
            <a:r>
              <a:rPr lang="en-US" dirty="0" err="1" smtClean="0">
                <a:hlinkClick r:id="rId2"/>
              </a:rPr>
              <a:t>aspx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7888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5103" y="864704"/>
            <a:ext cx="1052633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 и социализации обучающихся </a:t>
            </a:r>
            <a:endParaRPr lang="ru-RU" sz="1600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Муниципальном  бюджетном  общеобразовательном учреждении </a:t>
            </a:r>
            <a:endParaRPr lang="ru-RU" sz="1600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«Средняя  общеобразовательная  школа №4» </a:t>
            </a:r>
            <a:endParaRPr lang="ru-RU" sz="1600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городского  округа  город Шарья</a:t>
            </a:r>
            <a:endParaRPr lang="ru-RU" sz="1600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Костромской 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области</a:t>
            </a:r>
          </a:p>
          <a:p>
            <a:pPr indent="270510" algn="r"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Утверждена 9.01.2019г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61" y="4283943"/>
            <a:ext cx="106808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 -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социально-педагогическая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поддержка становления и развития высоконравственного, творческого, компетентного гражданина России, принимающего судьбу Отечества как свою личную, осознающего ответственность за настоящее и будущее своей страны, укоренённого в духовных и культурных традициях многонационального народа Российской Федерации.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431" y="1117395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08910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431" y="1117395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70468" y="1117395"/>
            <a:ext cx="97364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направления и ценностные основы воспитания и социализации  обучающихся</a:t>
            </a:r>
            <a:endParaRPr lang="ru-RU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23753" y="1856585"/>
            <a:ext cx="9483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гражданственности, патриотизма, уважения к правам, свободам и обязанностям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человека;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23753" y="2680833"/>
            <a:ext cx="9483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социальной ответственности и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компетентности ;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23753" y="3228082"/>
            <a:ext cx="9586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нравственных чувств, убеждений, этического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сознания;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23753" y="3999414"/>
            <a:ext cx="9483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экологической культуры, культуры здорового и безопасного образа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жизни;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23752" y="4490584"/>
            <a:ext cx="93672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трудолюбия, сознательного, творческого отношения к образованию, труду и жизни, подготовка к сознательному выбору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профессии;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23751" y="5347500"/>
            <a:ext cx="93672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ценностного отношения к прекрасному, формирование основ эстетической культуры — эстетическое воспитание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606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431" y="18770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7695081"/>
              </p:ext>
            </p:extLst>
          </p:nvPr>
        </p:nvGraphicFramePr>
        <p:xfrm>
          <a:off x="296684" y="1558342"/>
          <a:ext cx="11770821" cy="539638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23607">
                  <a:extLst>
                    <a:ext uri="{9D8B030D-6E8A-4147-A177-3AD203B41FA5}">
                      <a16:colId xmlns:a16="http://schemas.microsoft.com/office/drawing/2014/main" xmlns="" val="1899846544"/>
                    </a:ext>
                  </a:extLst>
                </a:gridCol>
                <a:gridCol w="3923607">
                  <a:extLst>
                    <a:ext uri="{9D8B030D-6E8A-4147-A177-3AD203B41FA5}">
                      <a16:colId xmlns:a16="http://schemas.microsoft.com/office/drawing/2014/main" xmlns="" val="214287380"/>
                    </a:ext>
                  </a:extLst>
                </a:gridCol>
                <a:gridCol w="3923607">
                  <a:extLst>
                    <a:ext uri="{9D8B030D-6E8A-4147-A177-3AD203B41FA5}">
                      <a16:colId xmlns:a16="http://schemas.microsoft.com/office/drawing/2014/main" xmlns="" val="3132995193"/>
                    </a:ext>
                  </a:extLst>
                </a:gridCol>
              </a:tblGrid>
              <a:tr h="641507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содержание воспитания и социализации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Виды деятельности 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Программы  и  проекты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73124"/>
                  </a:ext>
                </a:extLst>
              </a:tr>
              <a:tr h="435549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политическое устройство российского государства;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системные представления об институтах гражданского общества;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понимание и одобрение правил поведения в обществе;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осознание конституционного долга и обязанностей гражданина своей Родины;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представления о народах Костромской области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Изучение  Конституции Российской Федерации.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Знакомство с героическими страницами истории России.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Знакомство  с историей и культурой Костромской области.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Знакомство  с деятельностью общественных организаций патриотической и гражданской направленности, детско-юношеских движений.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Проведении игры «Зарница», конкурсов и спортивных соревнований, встреч с ветеранами.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Киноуроки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 программы патриотического  клуба «Поиск» </a:t>
                      </a:r>
                    </a:p>
                    <a:p>
                      <a:r>
                        <a:rPr lang="ru-RU" dirty="0" smtClean="0"/>
                        <a:t>Реализация  программы Центра   патриотического  воспитания  и исторического образования  «Территория памяти» .</a:t>
                      </a:r>
                    </a:p>
                    <a:p>
                      <a:r>
                        <a:rPr lang="ru-RU" dirty="0" smtClean="0"/>
                        <a:t>Реализация программы  краеведческого образования</a:t>
                      </a:r>
                      <a:r>
                        <a:rPr lang="ru-RU" baseline="0" dirty="0" smtClean="0"/>
                        <a:t> учащихся МБОУСОШ №4.</a:t>
                      </a:r>
                    </a:p>
                    <a:p>
                      <a:r>
                        <a:rPr lang="ru-RU" baseline="0" dirty="0" smtClean="0"/>
                        <a:t>Реализация  плана работы РДШ (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военно-патриотическое направление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42412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18951" y="807448"/>
            <a:ext cx="96720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гражданственности, патриотизма, уважения к правам, свободам и обязанностям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человека;</a:t>
            </a:r>
            <a:endParaRPr lang="ru-RU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55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97995" y="800517"/>
            <a:ext cx="9856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социальной ответственности и компетентности</a:t>
            </a:r>
            <a:endParaRPr lang="ru-RU" dirty="0">
              <a:solidFill>
                <a:srgbClr val="0066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6003895"/>
              </p:ext>
            </p:extLst>
          </p:nvPr>
        </p:nvGraphicFramePr>
        <p:xfrm>
          <a:off x="146430" y="1609860"/>
          <a:ext cx="11933952" cy="41757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77984">
                  <a:extLst>
                    <a:ext uri="{9D8B030D-6E8A-4147-A177-3AD203B41FA5}">
                      <a16:colId xmlns:a16="http://schemas.microsoft.com/office/drawing/2014/main" xmlns="" val="1899846544"/>
                    </a:ext>
                  </a:extLst>
                </a:gridCol>
                <a:gridCol w="3977984">
                  <a:extLst>
                    <a:ext uri="{9D8B030D-6E8A-4147-A177-3AD203B41FA5}">
                      <a16:colId xmlns:a16="http://schemas.microsoft.com/office/drawing/2014/main" xmlns="" val="214287380"/>
                    </a:ext>
                  </a:extLst>
                </a:gridCol>
                <a:gridCol w="3977984">
                  <a:extLst>
                    <a:ext uri="{9D8B030D-6E8A-4147-A177-3AD203B41FA5}">
                      <a16:colId xmlns:a16="http://schemas.microsoft.com/office/drawing/2014/main" xmlns="" val="3132995193"/>
                    </a:ext>
                  </a:extLst>
                </a:gridCol>
              </a:tblGrid>
              <a:tr h="502275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содержание воспитания и социализации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Виды деятельности и формы занятий с обучающимися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Программы  и  проекты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73124"/>
                  </a:ext>
                </a:extLst>
              </a:tr>
              <a:tr h="35489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Приобретение опыта совместной деятельности и общения с социальным окружением в процессе решения личностных и общественно значимых проблем;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социальные роли в семье;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социальные роли в классе;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социальные роли в обществе;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формирование собственного конструктивного стиля общественного поведения. </a:t>
                      </a:r>
                    </a:p>
                    <a:p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работе школьного самоуправления.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 в реализации социальных проектов 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 реконструкции  определённых ситуаций, имитирующие социальные отношения .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программы школьного самоуправления</a:t>
                      </a:r>
                      <a:r>
                        <a:rPr lang="ru-RU" baseline="0" dirty="0" smtClean="0"/>
                        <a:t> «Город Доверия  и Надежды». </a:t>
                      </a:r>
                    </a:p>
                    <a:p>
                      <a:r>
                        <a:rPr lang="ru-RU" baseline="0" dirty="0" smtClean="0"/>
                        <a:t>Реализация  проекта «Сто добрых  дел  школе ,  поселку  и  городу».</a:t>
                      </a:r>
                    </a:p>
                    <a:p>
                      <a:r>
                        <a:rPr lang="ru-RU" baseline="0" dirty="0" smtClean="0"/>
                        <a:t>Реализация  плана работы РДШ (направление-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гражданская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активность)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 программ   воспитательной  работы  классных  руководителей. </a:t>
                      </a:r>
                      <a:endParaRPr lang="ru-RU" baseline="0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424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085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3853074"/>
              </p:ext>
            </p:extLst>
          </p:nvPr>
        </p:nvGraphicFramePr>
        <p:xfrm>
          <a:off x="146430" y="1609860"/>
          <a:ext cx="11933952" cy="4663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77984">
                  <a:extLst>
                    <a:ext uri="{9D8B030D-6E8A-4147-A177-3AD203B41FA5}">
                      <a16:colId xmlns:a16="http://schemas.microsoft.com/office/drawing/2014/main" xmlns="" val="1899846544"/>
                    </a:ext>
                  </a:extLst>
                </a:gridCol>
                <a:gridCol w="3977984">
                  <a:extLst>
                    <a:ext uri="{9D8B030D-6E8A-4147-A177-3AD203B41FA5}">
                      <a16:colId xmlns:a16="http://schemas.microsoft.com/office/drawing/2014/main" xmlns="" val="214287380"/>
                    </a:ext>
                  </a:extLst>
                </a:gridCol>
                <a:gridCol w="3977984">
                  <a:extLst>
                    <a:ext uri="{9D8B030D-6E8A-4147-A177-3AD203B41FA5}">
                      <a16:colId xmlns:a16="http://schemas.microsoft.com/office/drawing/2014/main" xmlns="" val="3132995193"/>
                    </a:ext>
                  </a:extLst>
                </a:gridCol>
              </a:tblGrid>
              <a:tr h="502275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содержание воспитания и социализации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Виды деятельности и формы занятий с обучающимися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Программы  и  проекты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73124"/>
                  </a:ext>
                </a:extLst>
              </a:tr>
              <a:tr h="35489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понимание смысла гуманных отношений; понимание высокой ценности человеческой жизни; стремление строить свои отношения с людьми и поступать по законам совести, добра и справедливости;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понимание значения религиозных идеалов в жизни человека и общества, нравственной сущности правил культуры поведения, общения и речи, умение выполнять их независимо от внешнего контроля;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Добровольное участие в делах благотворительности, милосердия, в оказании помощи нуждающимся.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Организация православных  праздников, литературных  гостиных, диспутов, семинаров, круглых  столов.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Экскурсии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Проектная 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деятельсность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 программы духовно-нравственного</a:t>
                      </a:r>
                      <a:r>
                        <a:rPr lang="ru-RU" baseline="0" dirty="0" smtClean="0"/>
                        <a:t> воспитания «Возрождение»</a:t>
                      </a:r>
                    </a:p>
                    <a:p>
                      <a:r>
                        <a:rPr lang="ru-RU" baseline="0" dirty="0" smtClean="0"/>
                        <a:t>Программа православного кружка «Шкатулка  для  души»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Реализация  плана работы РДШ (направление-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гражданская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активность)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42412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49002" y="904588"/>
            <a:ext cx="101399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нравственных чувств, убеждений, этического сознания</a:t>
            </a:r>
            <a:endParaRPr lang="ru-RU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2008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2845240"/>
              </p:ext>
            </p:extLst>
          </p:nvPr>
        </p:nvGraphicFramePr>
        <p:xfrm>
          <a:off x="258048" y="1134875"/>
          <a:ext cx="11933952" cy="58300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77984">
                  <a:extLst>
                    <a:ext uri="{9D8B030D-6E8A-4147-A177-3AD203B41FA5}">
                      <a16:colId xmlns:a16="http://schemas.microsoft.com/office/drawing/2014/main" xmlns="" val="1899846544"/>
                    </a:ext>
                  </a:extLst>
                </a:gridCol>
                <a:gridCol w="3977984">
                  <a:extLst>
                    <a:ext uri="{9D8B030D-6E8A-4147-A177-3AD203B41FA5}">
                      <a16:colId xmlns:a16="http://schemas.microsoft.com/office/drawing/2014/main" xmlns="" val="214287380"/>
                    </a:ext>
                  </a:extLst>
                </a:gridCol>
                <a:gridCol w="3977984">
                  <a:extLst>
                    <a:ext uri="{9D8B030D-6E8A-4147-A177-3AD203B41FA5}">
                      <a16:colId xmlns:a16="http://schemas.microsoft.com/office/drawing/2014/main" xmlns="" val="3132995193"/>
                    </a:ext>
                  </a:extLst>
                </a:gridCol>
              </a:tblGrid>
              <a:tr h="52650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содержание воспитания и социализации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Виды деятельности и формы занятий с обучающимися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Программы  и  проекты </a:t>
                      </a:r>
                    </a:p>
                    <a:p>
                      <a:endParaRPr lang="ru-RU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73124"/>
                  </a:ext>
                </a:extLst>
              </a:tr>
              <a:tr h="35489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понимание взаимной связи здоровья, экологического качества окружающей среды и экологической культуры человека;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интерес к занятиям в спортивных секциях, военизированным играм;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представления о факторах окружающей природно-социальной среды, негативно влияющих на здоровье человека; способах их компенсации, избегания, преодоления;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резко негативное отношение к курению, употреблению алкогольных напитков, наркотиков и других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психоактивных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веществ (ПАВ); </a:t>
                      </a:r>
                    </a:p>
                    <a:p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Тематические игры, классные часы, театрализованные представления.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экологически безопасного уклада  школьной и домашней жизни.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Экологические акции, ролевые  игры , школьные конференции.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Спартакиады, эстафеты, туристические слёты, походы по родному краю.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Краеведческая, поисковая работа.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Проектно-исследовательская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деятельность.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Тренинги,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беседы. 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программы  экологического воспитания школьников «Эколог». </a:t>
                      </a:r>
                    </a:p>
                    <a:p>
                      <a:r>
                        <a:rPr lang="ru-RU" dirty="0" smtClean="0"/>
                        <a:t>Реализация 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программы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 защите прав детей и предупреждения правонарушений и преступлений среди учащихся средней школы №4.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/>
                        <a:t>Реализация  плана работы РДШ </a:t>
                      </a:r>
                    </a:p>
                    <a:p>
                      <a:r>
                        <a:rPr kumimoji="0"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 направление личностное  развитие)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/>
                        <a:t>Реализация  плана  работы  отряда ЮИД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42412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0163" y="765543"/>
            <a:ext cx="101099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экологической культуры, культуры здорового и безопасного образа жизни: </a:t>
            </a:r>
            <a:endParaRPr lang="ru-RU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453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430" y="151480"/>
            <a:ext cx="1596332" cy="9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1711411"/>
              </p:ext>
            </p:extLst>
          </p:nvPr>
        </p:nvGraphicFramePr>
        <p:xfrm>
          <a:off x="180303" y="1622738"/>
          <a:ext cx="11900079" cy="47853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66693">
                  <a:extLst>
                    <a:ext uri="{9D8B030D-6E8A-4147-A177-3AD203B41FA5}">
                      <a16:colId xmlns:a16="http://schemas.microsoft.com/office/drawing/2014/main" xmlns="" val="1899846544"/>
                    </a:ext>
                  </a:extLst>
                </a:gridCol>
                <a:gridCol w="3966693">
                  <a:extLst>
                    <a:ext uri="{9D8B030D-6E8A-4147-A177-3AD203B41FA5}">
                      <a16:colId xmlns:a16="http://schemas.microsoft.com/office/drawing/2014/main" xmlns="" val="214287380"/>
                    </a:ext>
                  </a:extLst>
                </a:gridCol>
                <a:gridCol w="3966693">
                  <a:extLst>
                    <a:ext uri="{9D8B030D-6E8A-4147-A177-3AD203B41FA5}">
                      <a16:colId xmlns:a16="http://schemas.microsoft.com/office/drawing/2014/main" xmlns="" val="3132995193"/>
                    </a:ext>
                  </a:extLst>
                </a:gridCol>
              </a:tblGrid>
              <a:tr h="516748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содержание воспитания и социализации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Виды деятельности и формы занятий с обучающимися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Программы  и  проекты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73124"/>
                  </a:ext>
                </a:extLst>
              </a:tr>
              <a:tr h="419477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понимание необходимости научных знаний для развития личности и общества, их роли в жизни, труде, творчестве;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осознание важности непрерывного образования и самообразования в течение всей жизни;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осознание нравственной природы труда, его роли в жизни человека и общества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умение планировать трудовую деятельность, рационально использовать время, информацию и материальные ресурсы, 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олимпиадах.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Экскурсии 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предприятия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в профессиональные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учебные  заведения.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общественно полезной деятельности.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Уроки  экономической  грамотности.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экономических игр ,  тренингов.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Праздник  труда.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Праздник  хорошистов.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Профессиональные пробы.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программы </a:t>
                      </a:r>
                      <a:r>
                        <a:rPr lang="ru-RU" dirty="0" err="1" smtClean="0"/>
                        <a:t>профориентационной</a:t>
                      </a:r>
                      <a:r>
                        <a:rPr lang="ru-RU" dirty="0" smtClean="0"/>
                        <a:t>  работы «Путь в  профессию».</a:t>
                      </a:r>
                    </a:p>
                    <a:p>
                      <a:r>
                        <a:rPr lang="ru-RU" dirty="0" smtClean="0"/>
                        <a:t>Организация  работы </a:t>
                      </a:r>
                      <a:r>
                        <a:rPr lang="ru-RU" dirty="0" err="1" smtClean="0"/>
                        <a:t>учебно</a:t>
                      </a:r>
                      <a:r>
                        <a:rPr lang="ru-RU" dirty="0" smtClean="0"/>
                        <a:t> –трудового</a:t>
                      </a:r>
                      <a:r>
                        <a:rPr lang="ru-RU" baseline="0" dirty="0" smtClean="0"/>
                        <a:t>  отряда «Вместе».</a:t>
                      </a:r>
                    </a:p>
                    <a:p>
                      <a:r>
                        <a:rPr lang="ru-RU" baseline="0" dirty="0" smtClean="0"/>
                        <a:t>Реализация  плана работы РДШ </a:t>
                      </a:r>
                    </a:p>
                    <a:p>
                      <a:r>
                        <a:rPr kumimoji="0"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 направление личностное  развитие)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 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42412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42762" y="732902"/>
            <a:ext cx="10238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трудолюбия, сознательного, творческого отношения к образованию, труду и жизни, подготовка к сознательному выбору профессии</a:t>
            </a:r>
            <a:endParaRPr lang="ru-RU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880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1740" cy="98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0280664"/>
              </p:ext>
            </p:extLst>
          </p:nvPr>
        </p:nvGraphicFramePr>
        <p:xfrm>
          <a:off x="291921" y="1504871"/>
          <a:ext cx="11900079" cy="5334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66693">
                  <a:extLst>
                    <a:ext uri="{9D8B030D-6E8A-4147-A177-3AD203B41FA5}">
                      <a16:colId xmlns:a16="http://schemas.microsoft.com/office/drawing/2014/main" xmlns="" val="1899846544"/>
                    </a:ext>
                  </a:extLst>
                </a:gridCol>
                <a:gridCol w="3966693">
                  <a:extLst>
                    <a:ext uri="{9D8B030D-6E8A-4147-A177-3AD203B41FA5}">
                      <a16:colId xmlns:a16="http://schemas.microsoft.com/office/drawing/2014/main" xmlns="" val="214287380"/>
                    </a:ext>
                  </a:extLst>
                </a:gridCol>
                <a:gridCol w="3966693">
                  <a:extLst>
                    <a:ext uri="{9D8B030D-6E8A-4147-A177-3AD203B41FA5}">
                      <a16:colId xmlns:a16="http://schemas.microsoft.com/office/drawing/2014/main" xmlns="" val="3132995193"/>
                    </a:ext>
                  </a:extLst>
                </a:gridCol>
              </a:tblGrid>
              <a:tr h="516748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содержание воспитания и социализации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Виды деятельности и формы занятий с обучающимися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Программы  и  проекты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73124"/>
                  </a:ext>
                </a:extLst>
              </a:tr>
              <a:tr h="419477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•ценностное отношение к прекрасному, восприятие искусства как особой формы познания и преобразования мира;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эстетическое восприятие предметов и явлений действительности, развитие способности видеть и ценить прекрасное в природе, быту, труде, спорте и творчестве людей, общественной жизни;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представление об искусстве народов России. </a:t>
                      </a:r>
                    </a:p>
                    <a:p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Знакомство  с эстетическими идеалами, традициями художественной культуры Костромской области, с фольклором и народными художественными промыслами.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выставок, музыкальных концертов, экскурсионно-краеведческой деятельности.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Реализации культурно-досуговых программ.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 в оформлении класса и школы, озеленении пришкольного участка, стремятся внести красоту в домашний быт.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программы  краеведческого образования</a:t>
                      </a:r>
                      <a:r>
                        <a:rPr lang="ru-RU" baseline="0" dirty="0" smtClean="0"/>
                        <a:t> учащихся МБОУСОШ №4.</a:t>
                      </a:r>
                    </a:p>
                    <a:p>
                      <a:r>
                        <a:rPr lang="ru-RU" baseline="0" dirty="0" smtClean="0"/>
                        <a:t>Реализация  плана работы РДШ (направление-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гражданская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активность.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42412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41740" y="664498"/>
            <a:ext cx="10029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ценностного отношения к прекрасному, формирование основ эстетической культуры (эстетическое воспитание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  <a:endParaRPr lang="ru-RU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839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 мозгового штурма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5870845_TF03460637.potx" id="{F42726C0-6660-44EB-84CB-9AAEF4C07D5F}" vid="{C5E20908-8830-4429-B2D1-54A91E0450D7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AWJJH2MPE6E2-779065247-1109</_dlc_DocId>
    <_dlc_DocIdUrl xmlns="4a252ca3-5a62-4c1c-90a6-29f4710e47f8">
      <Url>https://xn--44-6kcadhwnl3cfdx.xn--p1ai/Sharya/shool4/441/_layouts/15/DocIdRedir.aspx?ID=AWJJH2MPE6E2-779065247-1109</Url>
      <Description>AWJJH2MPE6E2-779065247-1109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EE342BE921FE345AA2C4E626B6C8027" ma:contentTypeVersion="49" ma:contentTypeDescription="Создание документа." ma:contentTypeScope="" ma:versionID="4202149f9512fb954ac1725619acf4a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69DABF-2AD2-4CE1-8BA3-535AFA9DF56E}"/>
</file>

<file path=customXml/itemProps2.xml><?xml version="1.0" encoding="utf-8"?>
<ds:datastoreItem xmlns:ds="http://schemas.openxmlformats.org/officeDocument/2006/customXml" ds:itemID="{0BAB8D13-1A4B-4B6A-A3DB-3670E0490D2F}"/>
</file>

<file path=customXml/itemProps3.xml><?xml version="1.0" encoding="utf-8"?>
<ds:datastoreItem xmlns:ds="http://schemas.openxmlformats.org/officeDocument/2006/customXml" ds:itemID="{83116D3C-ABBE-4E34-9510-9D0ED13A1114}"/>
</file>

<file path=customXml/itemProps4.xml><?xml version="1.0" encoding="utf-8"?>
<ds:datastoreItem xmlns:ds="http://schemas.openxmlformats.org/officeDocument/2006/customXml" ds:itemID="{BF3126A7-5978-4249-985A-A2D0DDE4B85A}"/>
</file>

<file path=docProps/app.xml><?xml version="1.0" encoding="utf-8"?>
<Properties xmlns="http://schemas.openxmlformats.org/officeDocument/2006/extended-properties" xmlns:vt="http://schemas.openxmlformats.org/officeDocument/2006/docPropsVTypes">
  <Template>Деловая презентация для мозгового штурма</Template>
  <TotalTime>192</TotalTime>
  <Words>1223</Words>
  <Application>Microsoft Office PowerPoint</Application>
  <PresentationFormat>Произвольный</PresentationFormat>
  <Paragraphs>152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Презентация мозгового штурма</vt:lpstr>
      <vt:lpstr>Характеристика  воспитательной системы МБОУСОШ №4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 воспитательной системы МБОУСОШ №4 </dc:title>
  <dc:creator>user</dc:creator>
  <cp:lastModifiedBy>user01</cp:lastModifiedBy>
  <cp:revision>22</cp:revision>
  <dcterms:created xsi:type="dcterms:W3CDTF">2019-01-21T18:25:17Z</dcterms:created>
  <dcterms:modified xsi:type="dcterms:W3CDTF">2019-01-24T05:09:29Z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0x0101004EE342BE921FE345AA2C4E626B6C8027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  <property fmtid="{D5CDD505-2E9C-101B-9397-08002B2CF9AE}" pid="12" name="_dlc_DocIdItemGuid">
    <vt:lpwstr>fffc7c96-957b-4794-a121-84c3bb885edb</vt:lpwstr>
  </property>
</Properties>
</file>