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58" r:id="rId6"/>
    <p:sldId id="259" r:id="rId7"/>
    <p:sldId id="262" r:id="rId8"/>
    <p:sldId id="260" r:id="rId9"/>
    <p:sldId id="261" r:id="rId10"/>
    <p:sldId id="267" r:id="rId11"/>
  </p:sldIdLst>
  <p:sldSz cx="9144000" cy="6858000" type="screen4x3"/>
  <p:notesSz cx="6858000" cy="9144000"/>
  <p:custDataLst>
    <p:tags r:id="rId1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FB9399-F492-48BC-86F3-5CB773CD85B7}" type="datetimeFigureOut">
              <a:rPr lang="ru-RU" smtClean="0"/>
              <a:pPr/>
              <a:t>21.02.2015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F1BF49-2662-4F5E-9E56-9961715C301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9399-F492-48BC-86F3-5CB773CD85B7}" type="datetimeFigureOut">
              <a:rPr lang="ru-RU" smtClean="0"/>
              <a:pPr/>
              <a:t>21.02.2015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1BF49-2662-4F5E-9E56-9961715C301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419055-6cc34b47758cb34f.jpg"/>
          <p:cNvPicPr>
            <a:picLocks noChangeAspect="1"/>
          </p:cNvPicPr>
          <p:nvPr/>
        </p:nvPicPr>
        <p:blipFill>
          <a:blip r:embed="rId2" cstate="print"/>
          <a:stretch>
            <a:fillRect/>
          </a:stretch>
        </p:blipFill>
        <p:spPr>
          <a:xfrm>
            <a:off x="17859" y="0"/>
            <a:ext cx="9108281" cy="6858000"/>
          </a:xfrm>
          <a:prstGeom prst="rect">
            <a:avLst/>
          </a:prstGeom>
        </p:spPr>
      </p:pic>
      <p:sp>
        <p:nvSpPr>
          <p:cNvPr id="2" name="Заголовок 1"/>
          <p:cNvSpPr>
            <a:spLocks noGrp="1"/>
          </p:cNvSpPr>
          <p:nvPr>
            <p:ph type="ctrTitle"/>
          </p:nvPr>
        </p:nvSpPr>
        <p:spPr>
          <a:xfrm>
            <a:off x="1835696" y="332657"/>
            <a:ext cx="6622504" cy="1080119"/>
          </a:xfrm>
        </p:spPr>
        <p:txBody>
          <a:bodyPr>
            <a:normAutofit fontScale="90000"/>
          </a:bodyPr>
          <a:lstStyle/>
          <a:p>
            <a:r>
              <a:rPr lang="ru-RU" sz="3600" b="1" i="1" dirty="0" smtClean="0">
                <a:latin typeface="Arial" pitchFamily="34" charset="0"/>
                <a:cs typeface="Arial" pitchFamily="34" charset="0"/>
              </a:rPr>
              <a:t>Великая отечественная война в истории моей семьи</a:t>
            </a:r>
            <a:endParaRPr lang="ru-RU" sz="3600" b="1" i="1" dirty="0">
              <a:latin typeface="Arial" pitchFamily="34" charset="0"/>
              <a:cs typeface="Arial" pitchFamily="34" charset="0"/>
            </a:endParaRPr>
          </a:p>
        </p:txBody>
      </p:sp>
      <p:sp>
        <p:nvSpPr>
          <p:cNvPr id="3" name="Подзаголовок 2"/>
          <p:cNvSpPr>
            <a:spLocks noGrp="1"/>
          </p:cNvSpPr>
          <p:nvPr>
            <p:ph type="subTitle" idx="1"/>
          </p:nvPr>
        </p:nvSpPr>
        <p:spPr>
          <a:xfrm>
            <a:off x="1907704" y="1772816"/>
            <a:ext cx="6912768" cy="4680520"/>
          </a:xfrm>
        </p:spPr>
        <p:txBody>
          <a:bodyPr>
            <a:normAutofit/>
          </a:bodyPr>
          <a:lstStyle/>
          <a:p>
            <a:r>
              <a:rPr lang="ru-RU" sz="4000" b="1" i="1" dirty="0" smtClean="0">
                <a:solidFill>
                  <a:schemeClr val="tx1"/>
                </a:solidFill>
                <a:latin typeface="Arial" pitchFamily="34" charset="0"/>
                <a:cs typeface="Arial" pitchFamily="34" charset="0"/>
              </a:rPr>
              <a:t>«</a:t>
            </a:r>
            <a:r>
              <a:rPr lang="ru-RU" sz="4000" b="1" i="1" dirty="0">
                <a:solidFill>
                  <a:schemeClr val="tx1"/>
                </a:solidFill>
                <a:latin typeface="Arial" pitchFamily="34" charset="0"/>
                <a:cs typeface="Arial" pitchFamily="34" charset="0"/>
              </a:rPr>
              <a:t>Нет в России семьи такой, </a:t>
            </a:r>
            <a:endParaRPr lang="ru-RU" sz="4000" i="1" dirty="0" smtClean="0">
              <a:solidFill>
                <a:schemeClr val="tx1"/>
              </a:solidFill>
              <a:latin typeface="Arial" pitchFamily="34" charset="0"/>
              <a:cs typeface="Arial" pitchFamily="34" charset="0"/>
            </a:endParaRPr>
          </a:p>
          <a:p>
            <a:r>
              <a:rPr lang="ru-RU" sz="4000" b="1" i="1" dirty="0">
                <a:solidFill>
                  <a:schemeClr val="tx1"/>
                </a:solidFill>
                <a:latin typeface="Arial" pitchFamily="34" charset="0"/>
                <a:cs typeface="Arial" pitchFamily="34" charset="0"/>
              </a:rPr>
              <a:t>где б не памятен был свой герой</a:t>
            </a:r>
            <a:r>
              <a:rPr lang="ru-RU" sz="4000" b="1" i="1" dirty="0" smtClean="0">
                <a:solidFill>
                  <a:schemeClr val="tx1"/>
                </a:solidFill>
                <a:latin typeface="Arial" pitchFamily="34" charset="0"/>
                <a:cs typeface="Arial" pitchFamily="34" charset="0"/>
              </a:rPr>
              <a:t>»</a:t>
            </a:r>
          </a:p>
          <a:p>
            <a:endParaRPr lang="ru-RU" sz="1600" b="1" i="1" dirty="0" smtClean="0">
              <a:solidFill>
                <a:schemeClr val="tx1"/>
              </a:solidFill>
              <a:latin typeface="Arial" pitchFamily="34" charset="0"/>
              <a:cs typeface="Arial" pitchFamily="34" charset="0"/>
            </a:endParaRPr>
          </a:p>
          <a:p>
            <a:endParaRPr lang="ru-RU" sz="1600" b="1" i="1" dirty="0" smtClean="0">
              <a:solidFill>
                <a:schemeClr val="tx1"/>
              </a:solidFill>
              <a:latin typeface="Arial" pitchFamily="34" charset="0"/>
              <a:cs typeface="Arial" pitchFamily="34" charset="0"/>
            </a:endParaRPr>
          </a:p>
          <a:p>
            <a:pPr algn="r"/>
            <a:r>
              <a:rPr lang="ru-RU" sz="1600" b="1" i="1" dirty="0" smtClean="0">
                <a:solidFill>
                  <a:schemeClr val="tx1"/>
                </a:solidFill>
                <a:latin typeface="Arial" pitchFamily="34" charset="0"/>
                <a:cs typeface="Arial" pitchFamily="34" charset="0"/>
              </a:rPr>
              <a:t>Автор: Оленева Мария  Михайловна 10 лет</a:t>
            </a:r>
          </a:p>
          <a:p>
            <a:pPr algn="r"/>
            <a:r>
              <a:rPr lang="ru-RU" sz="1600" b="1" i="1" dirty="0" smtClean="0">
                <a:solidFill>
                  <a:schemeClr val="tx1"/>
                </a:solidFill>
                <a:latin typeface="Arial" pitchFamily="34" charset="0"/>
                <a:cs typeface="Arial" pitchFamily="34" charset="0"/>
              </a:rPr>
              <a:t>МБОУ СОШ №4 4 «Б» класс г.Шарья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91680" y="404664"/>
            <a:ext cx="6995120" cy="5721499"/>
          </a:xfrm>
        </p:spPr>
        <p:txBody>
          <a:bodyPr>
            <a:normAutofit/>
          </a:bodyPr>
          <a:lstStyle/>
          <a:p>
            <a:pPr algn="just">
              <a:buNone/>
            </a:pPr>
            <a:r>
              <a:rPr lang="ru-RU" sz="1400" dirty="0" smtClean="0"/>
              <a:t>                 Это малая часть воспоминаний о войне моих прадедов. Наше поколение должно знать и помнить Великую Отечественную войну, ведь в ней участвовали наши предки, которые старались защитить нашу страну. Это была их задача, а наша задача заключается в том, чтобы помнить это и стараться быть дружными со всеми, стараться не допустить войн и стремиться сделать мир лучше, чтобы больше не повторилась страшная война.</a:t>
            </a:r>
          </a:p>
          <a:p>
            <a:pPr algn="just">
              <a:buNone/>
            </a:pPr>
            <a:r>
              <a:rPr lang="ru-RU" sz="1400" dirty="0" smtClean="0"/>
              <a:t>              И я обещаю, что  когда-нибудь я расскажу о своих героических прадедушках своим  детям, они – своим и так далее. А значит, память о  прадедах  будет жить вечно.  Они рисковали жизнью, чтобы над нами всегда было чистое небо, яркое солнце, цвели цветы, пели птицы, рисковали жизнью, чтобы мне на белый свет родиться! Спасибо Вам, прадеды, за жизнь! </a:t>
            </a:r>
          </a:p>
          <a:p>
            <a:pPr>
              <a:buNone/>
            </a:pPr>
            <a:endParaRPr lang="ru-RU" sz="1400" dirty="0" smtClean="0"/>
          </a:p>
          <a:p>
            <a:pPr algn="ctr">
              <a:buNone/>
            </a:pPr>
            <a:r>
              <a:rPr lang="ru-RU" sz="1400" b="1" i="1" dirty="0" smtClean="0">
                <a:effectLst>
                  <a:outerShdw blurRad="38100" dist="38100" dir="2700000" algn="tl">
                    <a:srgbClr val="C0C0C0"/>
                  </a:outerShdw>
                </a:effectLst>
              </a:rPr>
              <a:t>НЕ ЗАБЫТЬ ЭТИ ЛИЦА, ОТВАГУ И БОЛЬ,</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И В ВЕКАХ ПРОНЕСЁТСЯ К ВАМ НАША ЛЮБОВЬ.</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 ПОДАРИЛИ НАМ МНОГО ЯРКИХ,СОЛНЕЧНЫХ ДНЕЙ,</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ПОДАРИЛИ СВОБОДУ ЦЕНОЙ ЖИЗНИ СВОЕЙ.</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И ОСТАВШИХСЯ ЗНАЕМ, И ПОКИНУВШИХ НАС.</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МЫ, КОНЕЧНО ЖЕ, ПОМНИМ ТЕХ, КТО РОДИНУ СПАС.</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В ЭТОТ СОЛНЕЧНЫЙ ДЕНЬ МЫ СКАЗАТЬ ВАМ ХОТИМ,</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ЧТО РОССИЮ, КАК ВЫ, НИКОМУ НЕ ДАДИМ!</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РАЗВЕ МОЖНО ОТДАТЬ, ТО ЧТО СТОИЛО ЖИЗНЕЙ,</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ЧТО ДОРОЖЕ ВСЕГО И ЗОВЁТСЯ ОТЧИЗНОЙ!</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ВАШИ СУДЬБЫ С РОССИЕЙ ВОЕДИНО СЛИЛИСЬ </a:t>
            </a:r>
            <a:br>
              <a:rPr lang="ru-RU" sz="1400" b="1" i="1" dirty="0" smtClean="0">
                <a:effectLst>
                  <a:outerShdw blurRad="38100" dist="38100" dir="2700000" algn="tl">
                    <a:srgbClr val="C0C0C0"/>
                  </a:outerShdw>
                </a:effectLst>
              </a:rPr>
            </a:br>
            <a:r>
              <a:rPr lang="ru-RU" sz="1400" b="1" i="1" dirty="0" smtClean="0">
                <a:effectLst>
                  <a:outerShdw blurRad="38100" dist="38100" dir="2700000" algn="tl">
                    <a:srgbClr val="C0C0C0"/>
                  </a:outerShdw>
                </a:effectLst>
              </a:rPr>
              <a:t>И ОСТАЛИСЬ НАВЕЧНО ПОД ИМЕНЕМ ЖИЗНЬ!</a:t>
            </a:r>
            <a:endParaRPr lang="ru-RU"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74638"/>
            <a:ext cx="6923112" cy="1066130"/>
          </a:xfrm>
        </p:spPr>
        <p:txBody>
          <a:bodyPr>
            <a:normAutofit/>
          </a:bodyPr>
          <a:lstStyle/>
          <a:p>
            <a:pPr algn="r"/>
            <a:r>
              <a:rPr lang="ru-RU" sz="1400" i="1" dirty="0" smtClean="0"/>
              <a:t>Льются с этих фотографий</a:t>
            </a:r>
            <a:br>
              <a:rPr lang="ru-RU" sz="1400" i="1" dirty="0" smtClean="0"/>
            </a:br>
            <a:r>
              <a:rPr lang="ru-RU" sz="1400" i="1" dirty="0" smtClean="0"/>
              <a:t>Океаны биографий,</a:t>
            </a:r>
            <a:br>
              <a:rPr lang="ru-RU" sz="1400" i="1" dirty="0" smtClean="0"/>
            </a:br>
            <a:r>
              <a:rPr lang="ru-RU" sz="1400" i="1" dirty="0" smtClean="0"/>
              <a:t>Жизнь в которых вся до дна</a:t>
            </a:r>
            <a:br>
              <a:rPr lang="ru-RU" sz="1400" i="1" dirty="0" smtClean="0"/>
            </a:br>
            <a:r>
              <a:rPr lang="ru-RU" sz="1400" i="1" dirty="0" smtClean="0"/>
              <a:t>Со страной переплетена</a:t>
            </a:r>
            <a:endParaRPr lang="ru-RU" sz="1400" dirty="0"/>
          </a:p>
        </p:txBody>
      </p:sp>
      <p:sp>
        <p:nvSpPr>
          <p:cNvPr id="3" name="Содержимое 2"/>
          <p:cNvSpPr>
            <a:spLocks noGrp="1"/>
          </p:cNvSpPr>
          <p:nvPr>
            <p:ph idx="1"/>
          </p:nvPr>
        </p:nvSpPr>
        <p:spPr>
          <a:xfrm>
            <a:off x="1763688" y="1268760"/>
            <a:ext cx="6923112" cy="5184576"/>
          </a:xfrm>
        </p:spPr>
        <p:txBody>
          <a:bodyPr>
            <a:normAutofit fontScale="25000" lnSpcReduction="20000"/>
          </a:bodyPr>
          <a:lstStyle/>
          <a:p>
            <a:pPr marL="360000" algn="just">
              <a:lnSpc>
                <a:spcPct val="120000"/>
              </a:lnSpc>
              <a:buNone/>
            </a:pPr>
            <a:r>
              <a:rPr lang="ru-RU" sz="5600" dirty="0" smtClean="0"/>
              <a:t>                                Мы с бабушкой листаем страницы семейного альбома. Вот фотографии к которым особенно бережно относятся в нашей семье. Это фотографии моих прадедов – участников Великой отечественной войны.</a:t>
            </a:r>
          </a:p>
          <a:p>
            <a:pPr marL="360000" algn="just">
              <a:lnSpc>
                <a:spcPct val="120000"/>
              </a:lnSpc>
              <a:buNone/>
            </a:pPr>
            <a:r>
              <a:rPr lang="ru-RU" sz="5600" dirty="0" smtClean="0"/>
              <a:t>                             Моя бабушка родилась  после войны и она просила отца рассказать о суровых днях того времени, однако на все её просьбы рассказать о том, что же происходило в те далёкие годы, он отвечал отказом. «Наверное, ему казалось, что я ещё слишком мала (тогда мне было двенадцать лет) и не смогу понять услышанное»- сказала моя бабушка. - «Хотя меня и распирало детское любопытство, но я нашла в себе силы и перестала расспрашивать отца, уже не надеясь на то, что когда-то смогу вообще узнать о тех страшных событиях. Прошло несколько лет и моему младшему брату в школе дали задание написать сочинение о ВОВ и об участии в ней отца и мы услышали этот рассказ».</a:t>
            </a:r>
          </a:p>
          <a:p>
            <a:pPr marL="360000" algn="just">
              <a:lnSpc>
                <a:spcPct val="120000"/>
              </a:lnSpc>
              <a:buNone/>
            </a:pPr>
            <a:r>
              <a:rPr lang="ru-RU" sz="5600" dirty="0" smtClean="0"/>
              <a:t>              «Война застала нашу семью в Краснодарском крае станица Красноармейская я был заведующим районного финансового отдела. В декабре 1941 года был призван на фронт, самым запоминающимся  событием того времени был бой за города Новороссийск. В течение нескольких дней сентября наши части морской пехоты, оборонявшие город, при поддержке артиллерии и авиации Черноморского флота вели тяжелые бои на ближних подступах и окраинах Новороссийска. К исходу этих дней измотанные непрерывными четырехдневными боями, понесшие большие потери в людях и израсходовавшие боезапас части морской пехоты не смогли дальше сдерживать натиск врага. 9 сентября бой был ожесточенный, рядом со мной взорвался снаряд, очнулся я от лая собак, слышал голоса гитлеровцев. Но чудом они прошли мимо.</a:t>
            </a:r>
          </a:p>
          <a:p>
            <a:pPr marL="360000" algn="just">
              <a:lnSpc>
                <a:spcPct val="220000"/>
              </a:lnSpc>
              <a:buNone/>
            </a:pPr>
            <a:r>
              <a:rPr lang="ru-RU" sz="3500" dirty="0" smtClean="0"/>
              <a:t>     </a:t>
            </a:r>
          </a:p>
          <a:p>
            <a:pPr>
              <a:buNone/>
            </a:pPr>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979712" y="2564904"/>
            <a:ext cx="2088232" cy="2592287"/>
          </a:xfrm>
          <a:prstGeom prst="rect">
            <a:avLst/>
          </a:prstGeom>
          <a:ln>
            <a:noFill/>
          </a:ln>
          <a:effectLst>
            <a:softEdge rad="112500"/>
          </a:effectLst>
        </p:spPr>
      </p:pic>
      <p:sp>
        <p:nvSpPr>
          <p:cNvPr id="9" name="Содержимое 8"/>
          <p:cNvSpPr>
            <a:spLocks noGrp="1"/>
          </p:cNvSpPr>
          <p:nvPr>
            <p:ph idx="1"/>
          </p:nvPr>
        </p:nvSpPr>
        <p:spPr>
          <a:xfrm>
            <a:off x="1835696" y="548680"/>
            <a:ext cx="6851104" cy="5688631"/>
          </a:xfrm>
        </p:spPr>
        <p:txBody>
          <a:bodyPr>
            <a:normAutofit fontScale="92500" lnSpcReduction="10000"/>
          </a:bodyPr>
          <a:lstStyle/>
          <a:p>
            <a:pPr algn="just">
              <a:buNone/>
            </a:pPr>
            <a:r>
              <a:rPr lang="ru-RU" sz="1400" dirty="0" smtClean="0"/>
              <a:t>                   Меня спасла палатка и несколько убитых бойцов, которые лежали на мне, выбраться мне помог молодой человек, я спросил, как его зовут, чтоб знать кого благодарить, «</a:t>
            </a:r>
            <a:r>
              <a:rPr lang="ru-RU" sz="1400" dirty="0" err="1" smtClean="0"/>
              <a:t>арменин</a:t>
            </a:r>
            <a:r>
              <a:rPr lang="ru-RU" sz="1400" dirty="0" smtClean="0"/>
              <a:t>»- ответил мальчик и добавил «Каждый должен поступить так как я поступил», «я так и не узнаю его имени, но буду всю жизнь благодарить его, еще меня спасла  икона которую мне дала моя жена.  </a:t>
            </a:r>
          </a:p>
          <a:p>
            <a:pPr algn="just">
              <a:buNone/>
            </a:pPr>
            <a:r>
              <a:rPr lang="ru-RU" sz="1400" dirty="0" smtClean="0"/>
              <a:t>                  Я попал в госпиталь. После госпиталя меня демобилизовали за непригодность к службе и отправили домой». </a:t>
            </a:r>
          </a:p>
          <a:p>
            <a:pPr algn="just">
              <a:buNone/>
            </a:pPr>
            <a:r>
              <a:rPr lang="ru-RU" sz="1400" dirty="0" smtClean="0"/>
              <a:t>                 - «Война - это страшное испытание для любой страны, любого народа и каждого человека. Она приносит много горя и страданий и для взрослых и для детей. И всем, кто видел войну своими глазами, никогда об этом не забыть». На этом бабушка закончила свои воспоминания.</a:t>
            </a:r>
          </a:p>
          <a:p>
            <a:pPr algn="just">
              <a:buNone/>
            </a:pPr>
            <a:endParaRPr lang="ru-RU" sz="1400" dirty="0" smtClean="0"/>
          </a:p>
          <a:p>
            <a:pPr algn="r">
              <a:buNone/>
            </a:pPr>
            <a:r>
              <a:rPr lang="ru-RU" sz="1400" dirty="0" smtClean="0"/>
              <a:t>                                                  </a:t>
            </a:r>
            <a:r>
              <a:rPr lang="ru-RU" sz="1400" b="1" dirty="0" err="1" smtClean="0"/>
              <a:t>Ляпустин</a:t>
            </a:r>
            <a:r>
              <a:rPr lang="ru-RU" sz="1400" b="1" dirty="0" smtClean="0"/>
              <a:t> Николай </a:t>
            </a:r>
            <a:r>
              <a:rPr lang="ru-RU" sz="1400" b="1" dirty="0" err="1" smtClean="0"/>
              <a:t>Арсентьевич</a:t>
            </a:r>
            <a:r>
              <a:rPr lang="ru-RU" sz="1400" dirty="0" smtClean="0"/>
              <a:t> . </a:t>
            </a:r>
            <a:r>
              <a:rPr lang="ru-RU" sz="1400" b="1" dirty="0" smtClean="0"/>
              <a:t>Участник ВОВ на  </a:t>
            </a:r>
          </a:p>
          <a:p>
            <a:pPr algn="r">
              <a:buNone/>
            </a:pPr>
            <a:r>
              <a:rPr lang="ru-RU" sz="1400" b="1" dirty="0" smtClean="0"/>
              <a:t>                                            южном фронте в составе 255 батальона морской пехоты</a:t>
            </a:r>
          </a:p>
          <a:p>
            <a:pPr algn="r">
              <a:buNone/>
            </a:pPr>
            <a:r>
              <a:rPr lang="ru-RU" sz="1400" b="1" dirty="0" smtClean="0"/>
              <a:t>                                             с 04.12.1941 года, место призыва: Красноармейский </a:t>
            </a:r>
          </a:p>
          <a:p>
            <a:pPr algn="r">
              <a:buNone/>
            </a:pPr>
            <a:r>
              <a:rPr lang="ru-RU" sz="1400" b="1" dirty="0" smtClean="0"/>
              <a:t>                                            РВК, Краснодарский край, Красноармейский р-н. В </a:t>
            </a:r>
          </a:p>
          <a:p>
            <a:pPr algn="r">
              <a:buNone/>
            </a:pPr>
            <a:r>
              <a:rPr lang="ru-RU" sz="1400" b="1" dirty="0" smtClean="0"/>
              <a:t>                                           сентябре 1942 года был тяжело ранен во время боев за </a:t>
            </a:r>
          </a:p>
          <a:p>
            <a:pPr algn="r">
              <a:buNone/>
            </a:pPr>
            <a:r>
              <a:rPr lang="ru-RU" sz="1400" b="1" dirty="0" smtClean="0"/>
              <a:t>                                           город Новороссийск, откуда эвакуирован в госпиталь. За  </a:t>
            </a:r>
          </a:p>
          <a:p>
            <a:pPr algn="r">
              <a:buNone/>
            </a:pPr>
            <a:r>
              <a:rPr lang="ru-RU" sz="1400" b="1" dirty="0" smtClean="0"/>
              <a:t>                                            участие в боях по защите нашей родины и полученное </a:t>
            </a:r>
          </a:p>
          <a:p>
            <a:pPr algn="r">
              <a:buNone/>
            </a:pPr>
            <a:r>
              <a:rPr lang="ru-RU" sz="1400" b="1" dirty="0" smtClean="0"/>
              <a:t>                                           тяжелое ранение был представлен к правительственной </a:t>
            </a:r>
          </a:p>
          <a:p>
            <a:pPr algn="r">
              <a:buNone/>
            </a:pPr>
            <a:r>
              <a:rPr lang="ru-RU" sz="1400" b="1" dirty="0" smtClean="0"/>
              <a:t>                                           награде. Медаль «За боевые заслуги». Так же был </a:t>
            </a:r>
          </a:p>
          <a:p>
            <a:pPr algn="r">
              <a:buNone/>
            </a:pPr>
            <a:r>
              <a:rPr lang="ru-RU" sz="1400" b="1" dirty="0" smtClean="0"/>
              <a:t>                                           награжден Орден Отечественной войны II степени; Орден </a:t>
            </a:r>
          </a:p>
          <a:p>
            <a:pPr algn="r">
              <a:buNone/>
            </a:pPr>
            <a:r>
              <a:rPr lang="ru-RU" sz="1400" b="1" dirty="0" smtClean="0"/>
              <a:t>                                           Славы III степени; Медаль «За отвагу»; Медаль «За боевые заслуги» номер документа 223/98 от 06.11.1947 г. </a:t>
            </a:r>
          </a:p>
          <a:p>
            <a:endParaRPr lang="ru-RU" sz="1400" b="1" dirty="0" smtClean="0"/>
          </a:p>
          <a:p>
            <a:r>
              <a:rPr lang="ru-RU" sz="1000" b="1" dirty="0" smtClean="0"/>
              <a:t>Источник информации ЦАМО фонд 33 опись 744808 единица хранения 64, номер записи в базе данных 80395521</a:t>
            </a:r>
          </a:p>
          <a:p>
            <a:endParaRPr lang="ru-RU" sz="1600" dirty="0"/>
          </a:p>
        </p:txBody>
      </p:sp>
      <p:sp>
        <p:nvSpPr>
          <p:cNvPr id="10" name="Прямоугольник 9"/>
          <p:cNvSpPr/>
          <p:nvPr/>
        </p:nvSpPr>
        <p:spPr>
          <a:xfrm>
            <a:off x="3995936" y="2492896"/>
            <a:ext cx="4680520" cy="369332"/>
          </a:xfrm>
          <a:prstGeom prst="rect">
            <a:avLst/>
          </a:prstGeom>
        </p:spPr>
        <p:txBody>
          <a:bodyPr wrap="square">
            <a:spAutoFit/>
          </a:bodyPr>
          <a:lstStyle/>
          <a:p>
            <a:endParaRPr lang="ru-RU"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07704" y="692696"/>
            <a:ext cx="2376264" cy="3888432"/>
          </a:xfrm>
          <a:prstGeom prst="rect">
            <a:avLst/>
          </a:prstGeom>
          <a:ln>
            <a:noFill/>
          </a:ln>
          <a:effectLst>
            <a:softEdge rad="112500"/>
          </a:effectLst>
        </p:spPr>
      </p:pic>
      <p:sp>
        <p:nvSpPr>
          <p:cNvPr id="2" name="Заголовок 1"/>
          <p:cNvSpPr>
            <a:spLocks noGrp="1"/>
          </p:cNvSpPr>
          <p:nvPr>
            <p:ph type="title"/>
          </p:nvPr>
        </p:nvSpPr>
        <p:spPr>
          <a:xfrm>
            <a:off x="1763688" y="274638"/>
            <a:ext cx="6923112" cy="634082"/>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3995936" y="404664"/>
            <a:ext cx="4762872" cy="6120680"/>
          </a:xfrm>
        </p:spPr>
        <p:txBody>
          <a:bodyPr>
            <a:normAutofit fontScale="55000" lnSpcReduction="20000"/>
          </a:bodyPr>
          <a:lstStyle/>
          <a:p>
            <a:pPr algn="just">
              <a:lnSpc>
                <a:spcPct val="120000"/>
              </a:lnSpc>
              <a:buNone/>
            </a:pPr>
            <a:r>
              <a:rPr lang="ru-RU" sz="2000" dirty="0" smtClean="0"/>
              <a:t>             </a:t>
            </a:r>
            <a:r>
              <a:rPr lang="ru-RU" sz="2500" dirty="0" smtClean="0"/>
              <a:t>Великая Отечественная война началась для моего прадеда Оленева Павла Ивановича  в декабре 1941 года, когда его, отца четверых детей (самому маленькому из них моему дедушке, исполнилось только 9 месяцев), единственного кормильца в семье, призвали на фронт.  </a:t>
            </a:r>
          </a:p>
          <a:p>
            <a:pPr algn="just">
              <a:lnSpc>
                <a:spcPct val="120000"/>
              </a:lnSpc>
              <a:buNone/>
            </a:pPr>
            <a:r>
              <a:rPr lang="ru-RU" sz="2500" dirty="0" smtClean="0"/>
              <a:t>              Про прадеда рассказал мне мой дедушка Оленев Александр Павлович, он сам войны не помнит, его мама ему рассказывала, что осенью 1941 года к ним на хутор Тумба пришли польские цыгане беженцы и мама их приютила, одна старая цыганка сказала, показывая на деда – «Этот мальчик встретит отца с цветами в руках». Тогда не кто не поверил этой цыганке, что так долго будет длиться война, товарищ Сталин обещал скорую победу, а в 45 году, четырехлетний Сашка увидел на дороге солдата и побежал рвать цветы, а когда подбежал, увидел, что это отец. Все произошло именно так, как говорила старая цыганка.</a:t>
            </a:r>
          </a:p>
          <a:p>
            <a:pPr algn="just">
              <a:lnSpc>
                <a:spcPct val="120000"/>
              </a:lnSpc>
              <a:buNone/>
            </a:pPr>
            <a:r>
              <a:rPr lang="ru-RU" sz="2500" dirty="0" smtClean="0"/>
              <a:t>              Прадед был тяжело ранен в боях под г. </a:t>
            </a:r>
            <a:r>
              <a:rPr lang="ru-RU" sz="2500" dirty="0" err="1" smtClean="0"/>
              <a:t>Велеш</a:t>
            </a:r>
            <a:r>
              <a:rPr lang="ru-RU" sz="2500" dirty="0" smtClean="0"/>
              <a:t>, от разорвавшегося снаряда его засыпало землей, его заметила молоденькая медсестра Катя, которая ползла перевязать молодого раненого лейтенанта. «Она такая маленькая и хрупкая девочка, тащила на себе огромного, тяжелого мужика и буквально на себе вынесла меня с поля битвы» - эти слова дедушка хорошо запомнил из рассказа своего отца.</a:t>
            </a:r>
          </a:p>
          <a:p>
            <a:pPr algn="just">
              <a:buNone/>
            </a:pPr>
            <a:endParaRPr lang="ru-RU" sz="1400" dirty="0" smtClean="0"/>
          </a:p>
          <a:p>
            <a:pPr>
              <a:buNone/>
            </a:pPr>
            <a:r>
              <a:rPr lang="ru-RU" sz="1400" dirty="0" smtClean="0"/>
              <a:t>Фото Оленева Павла Ивановича с детьми перед отправкой на фронт</a:t>
            </a:r>
          </a:p>
          <a:p>
            <a:pPr algn="just">
              <a:buNone/>
            </a:pPr>
            <a:r>
              <a:rPr lang="ru-RU" sz="1600" dirty="0" smtClean="0"/>
              <a:t>              </a:t>
            </a:r>
          </a:p>
          <a:p>
            <a:pPr>
              <a:buNone/>
            </a:pPr>
            <a:endParaRPr lang="ru-RU"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Оленев Павел Иванович </a:t>
            </a:r>
            <a:endParaRPr lang="ru-RU" sz="1800" dirty="0"/>
          </a:p>
        </p:txBody>
      </p:sp>
      <p:pic>
        <p:nvPicPr>
          <p:cNvPr id="4" name="Picture 2"/>
          <p:cNvPicPr>
            <a:picLocks noGrp="1" noChangeAspect="1" noChangeArrowheads="1"/>
          </p:cNvPicPr>
          <p:nvPr>
            <p:ph sz="half" idx="2"/>
          </p:nvPr>
        </p:nvPicPr>
        <p:blipFill>
          <a:blip r:embed="rId2" cstate="print"/>
          <a:stretch>
            <a:fillRect/>
          </a:stretch>
        </p:blipFill>
        <p:spPr bwMode="auto">
          <a:xfrm>
            <a:off x="2051720" y="3573016"/>
            <a:ext cx="2376264" cy="2736304"/>
          </a:xfrm>
          <a:prstGeom prst="rect">
            <a:avLst/>
          </a:prstGeom>
          <a:ln>
            <a:noFill/>
          </a:ln>
          <a:effectLst>
            <a:softEdge rad="112500"/>
          </a:effectLst>
        </p:spPr>
      </p:pic>
      <p:sp>
        <p:nvSpPr>
          <p:cNvPr id="8" name="Содержимое 7"/>
          <p:cNvSpPr>
            <a:spLocks noGrp="1"/>
          </p:cNvSpPr>
          <p:nvPr>
            <p:ph sz="quarter" idx="4"/>
          </p:nvPr>
        </p:nvSpPr>
        <p:spPr>
          <a:xfrm>
            <a:off x="4645025" y="1052736"/>
            <a:ext cx="4041775" cy="5400600"/>
          </a:xfrm>
        </p:spPr>
        <p:txBody>
          <a:bodyPr>
            <a:noAutofit/>
          </a:bodyPr>
          <a:lstStyle/>
          <a:p>
            <a:r>
              <a:rPr lang="ru-RU" sz="1500" dirty="0" smtClean="0"/>
              <a:t>Сведения из архивных данных Приказа 1954 Армейского Зенитного Артиллерийского полка  от 21.01.1945 г. №01/</a:t>
            </a:r>
            <a:r>
              <a:rPr lang="ru-RU" sz="1500" dirty="0" err="1" smtClean="0"/>
              <a:t>н</a:t>
            </a:r>
            <a:r>
              <a:rPr lang="ru-RU" sz="1500" dirty="0" smtClean="0"/>
              <a:t>  Действующая армия От Имени Президиума Верховного Совета Союза ССР Награждается Медалью  «ЗА ОТВАГУ» Разведчик 1-й батареи ефрейтор Оленев Павел Иванович участник ВОВ с декабря 1941 г. В боях за Родину проявил себя смелым и инициативным красноармейцем. 3 июля 1942 г. В боях под г. </a:t>
            </a:r>
            <a:r>
              <a:rPr lang="ru-RU" sz="1500" dirty="0" err="1" smtClean="0"/>
              <a:t>Велеш</a:t>
            </a:r>
            <a:r>
              <a:rPr lang="ru-RU" sz="1500" dirty="0" smtClean="0"/>
              <a:t> был тяжело ранен.</a:t>
            </a:r>
          </a:p>
          <a:p>
            <a:r>
              <a:rPr lang="ru-RU" sz="1500" dirty="0" smtClean="0"/>
              <a:t>При обороне полком переправ р. Висла, неся разведку за воздушным противником, своевременно обнаружил самолеты противника и батарея вовремя открыла огонь по врагу, в результате чего обороняемые объекты не пострадали.</a:t>
            </a:r>
            <a:br>
              <a:rPr lang="ru-RU" sz="1500" dirty="0" smtClean="0"/>
            </a:br>
            <a:r>
              <a:rPr lang="ru-RU" sz="1500" dirty="0" smtClean="0"/>
              <a:t>Также был награжден  Орден Отечественной войны II степени. Медаль «За боевые заслуги», Медаль «За победу над Германией»</a:t>
            </a:r>
            <a:endParaRPr lang="ru-RU" sz="1500" dirty="0"/>
          </a:p>
        </p:txBody>
      </p:sp>
      <p:pic>
        <p:nvPicPr>
          <p:cNvPr id="5" name="Picture 2" descr="На фото Оленев П.И. справа"/>
          <p:cNvPicPr>
            <a:picLocks noChangeAspect="1" noChangeArrowheads="1"/>
          </p:cNvPicPr>
          <p:nvPr/>
        </p:nvPicPr>
        <p:blipFill>
          <a:blip r:embed="rId3" cstate="print"/>
          <a:srcRect/>
          <a:stretch>
            <a:fillRect/>
          </a:stretch>
        </p:blipFill>
        <p:spPr bwMode="auto">
          <a:xfrm>
            <a:off x="1907704" y="1052736"/>
            <a:ext cx="2952328" cy="2088232"/>
          </a:xfrm>
          <a:prstGeom prst="rect">
            <a:avLst/>
          </a:prstGeom>
          <a:ln>
            <a:noFill/>
          </a:ln>
          <a:effectLst>
            <a:softEdge rad="112500"/>
          </a:effectLst>
        </p:spPr>
      </p:pic>
      <p:sp>
        <p:nvSpPr>
          <p:cNvPr id="6" name="Прямоугольник 5"/>
          <p:cNvSpPr/>
          <p:nvPr/>
        </p:nvSpPr>
        <p:spPr>
          <a:xfrm>
            <a:off x="1907704" y="3140968"/>
            <a:ext cx="2912464" cy="369332"/>
          </a:xfrm>
          <a:prstGeom prst="rect">
            <a:avLst/>
          </a:prstGeom>
        </p:spPr>
        <p:txBody>
          <a:bodyPr wrap="none">
            <a:spAutoFit/>
          </a:bodyPr>
          <a:lstStyle/>
          <a:p>
            <a:r>
              <a:rPr lang="ru-RU" dirty="0" smtClean="0"/>
              <a:t>на фото Оленев П.И. справа</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60648"/>
            <a:ext cx="7056784" cy="648072"/>
          </a:xfrm>
        </p:spPr>
        <p:txBody>
          <a:bodyPr>
            <a:normAutofit/>
          </a:bodyPr>
          <a:lstStyle/>
          <a:p>
            <a:pPr algn="ctr"/>
            <a:r>
              <a:rPr lang="ru-RU" sz="1800" dirty="0" smtClean="0"/>
              <a:t>Мой прадед  </a:t>
            </a:r>
            <a:r>
              <a:rPr lang="ru-RU" sz="1800" dirty="0" err="1" smtClean="0"/>
              <a:t>Легостаев</a:t>
            </a:r>
            <a:r>
              <a:rPr lang="ru-RU" sz="1800" dirty="0" smtClean="0"/>
              <a:t> Александр Васильевич</a:t>
            </a:r>
            <a:endParaRPr lang="ru-RU" sz="1800" dirty="0"/>
          </a:p>
        </p:txBody>
      </p:sp>
      <p:pic>
        <p:nvPicPr>
          <p:cNvPr id="4" name="Picture 3"/>
          <p:cNvPicPr>
            <a:picLocks noGrp="1" noChangeAspect="1" noChangeArrowheads="1"/>
          </p:cNvPicPr>
          <p:nvPr>
            <p:ph idx="1"/>
          </p:nvPr>
        </p:nvPicPr>
        <p:blipFill>
          <a:blip r:embed="rId2" cstate="print"/>
          <a:stretch>
            <a:fillRect/>
          </a:stretch>
        </p:blipFill>
        <p:spPr bwMode="auto">
          <a:xfrm>
            <a:off x="1907704" y="1052736"/>
            <a:ext cx="2192272" cy="2359152"/>
          </a:xfrm>
          <a:prstGeom prst="rect">
            <a:avLst/>
          </a:prstGeom>
          <a:ln>
            <a:noFill/>
          </a:ln>
          <a:effectLst>
            <a:softEdge rad="112500"/>
          </a:effectLst>
        </p:spPr>
      </p:pic>
      <p:sp>
        <p:nvSpPr>
          <p:cNvPr id="5" name="Текст 4"/>
          <p:cNvSpPr>
            <a:spLocks noGrp="1"/>
          </p:cNvSpPr>
          <p:nvPr>
            <p:ph type="body" sz="half" idx="2"/>
          </p:nvPr>
        </p:nvSpPr>
        <p:spPr>
          <a:xfrm>
            <a:off x="4067944" y="980728"/>
            <a:ext cx="4464496" cy="5145435"/>
          </a:xfrm>
        </p:spPr>
        <p:txBody>
          <a:bodyPr>
            <a:normAutofit lnSpcReduction="10000"/>
          </a:bodyPr>
          <a:lstStyle/>
          <a:p>
            <a:r>
              <a:rPr lang="ru-RU" b="1" dirty="0" smtClean="0"/>
              <a:t>Из наградного листа красноармейца  232 Отдельной роты связи представленного к медали «За Отвагу»</a:t>
            </a:r>
          </a:p>
          <a:p>
            <a:r>
              <a:rPr lang="ru-RU" b="1" dirty="0" smtClean="0"/>
              <a:t>Красноармеец  </a:t>
            </a:r>
            <a:r>
              <a:rPr lang="ru-RU" b="1" dirty="0" err="1" smtClean="0"/>
              <a:t>Легостаев</a:t>
            </a:r>
            <a:r>
              <a:rPr lang="ru-RU" b="1" dirty="0" smtClean="0"/>
              <a:t> А.В. За весь период службы в 232 Отдельной роте связи с мая 1942 года показал себя примерным в выполнении боевых заданий при обслуживании связью действующих соединений.</a:t>
            </a:r>
            <a:br>
              <a:rPr lang="ru-RU" b="1" dirty="0" smtClean="0"/>
            </a:br>
            <a:r>
              <a:rPr lang="ru-RU" b="1" dirty="0" smtClean="0"/>
              <a:t>При выполнении боевых заданий действует всегда смело, решительно, самоотверженно.</a:t>
            </a:r>
            <a:br>
              <a:rPr lang="ru-RU" b="1" dirty="0" smtClean="0"/>
            </a:br>
            <a:r>
              <a:rPr lang="ru-RU" b="1" dirty="0" smtClean="0"/>
              <a:t>Образцы, мужества ,отваги и самоотверженности были проявлены красноармейцем при обслуживании связью </a:t>
            </a:r>
            <a:r>
              <a:rPr lang="en-US" b="1" dirty="0" smtClean="0"/>
              <a:t>I</a:t>
            </a:r>
            <a:r>
              <a:rPr lang="ru-RU" b="1" dirty="0" smtClean="0"/>
              <a:t>СК в районе школы и совхоза им. Ворошилова Городокского района БССР, в боях за город Бауска, Иецава, </a:t>
            </a:r>
            <a:r>
              <a:rPr lang="ru-RU" b="1" dirty="0" err="1" smtClean="0"/>
              <a:t>Лабиау</a:t>
            </a:r>
            <a:r>
              <a:rPr lang="ru-RU" b="1" dirty="0" smtClean="0"/>
              <a:t>.</a:t>
            </a:r>
            <a:br>
              <a:rPr lang="ru-RU" b="1" dirty="0" smtClean="0"/>
            </a:br>
            <a:r>
              <a:rPr lang="ru-RU" b="1" dirty="0" smtClean="0"/>
              <a:t>За смелые решения, самоотверженность действия проявленные при выполнении боевых заданий по обслуживанию связью действующих соединений Армии в период ВОВ -  Линейного надсмотрщика 232 Отдельной роты связи Красноармейца Легостаева А.В. представить к награждению медаль. – «За  Отвагу».</a:t>
            </a:r>
            <a:br>
              <a:rPr lang="ru-RU" b="1" dirty="0" smtClean="0"/>
            </a:br>
            <a:r>
              <a:rPr lang="ru-RU" b="1" dirty="0" smtClean="0"/>
              <a:t/>
            </a:r>
            <a:br>
              <a:rPr lang="ru-RU" b="1" dirty="0" smtClean="0"/>
            </a:br>
            <a:r>
              <a:rPr lang="ru-RU" b="1" dirty="0" smtClean="0"/>
              <a:t>Также мой прадед был награжден Орден Отечественной войны I степени; Орден Отечественной войны II степени; Орден Красной Звезды; Медаль «За отвагу»; Медаль «За боевые заслуги»</a:t>
            </a:r>
            <a:endParaRPr lang="ru-RU"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35696" y="332656"/>
            <a:ext cx="6840760" cy="5472608"/>
          </a:xfrm>
        </p:spPr>
        <p:txBody>
          <a:bodyPr>
            <a:normAutofit/>
          </a:bodyPr>
          <a:lstStyle/>
          <a:p>
            <a:pPr algn="just">
              <a:lnSpc>
                <a:spcPct val="120000"/>
              </a:lnSpc>
              <a:buNone/>
            </a:pPr>
            <a:r>
              <a:rPr lang="ru-RU" sz="1300" dirty="0" smtClean="0"/>
              <a:t>              </a:t>
            </a:r>
            <a:r>
              <a:rPr lang="ru-RU" sz="1300" dirty="0" smtClean="0">
                <a:cs typeface="Arial" pitchFamily="34" charset="0"/>
              </a:rPr>
              <a:t>Одержать победу помогли своим трудом и в тылу. Работали все под лозунгом «Всё для фронта! Всё для победы!». Нелёгкая доля пала на плечи женщин, стариков и детей. Не покладая рук, не щадя себя – на заводах, полях и шахтах – трудились все, кто мог, приближая Победу. Даже дети и подростки работали наравне со взрослыми. </a:t>
            </a:r>
          </a:p>
          <a:p>
            <a:pPr indent="-338138" algn="just">
              <a:lnSpc>
                <a:spcPct val="120000"/>
              </a:lnSpc>
              <a:spcAft>
                <a:spcPts val="1425"/>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300" dirty="0" smtClean="0">
                <a:solidFill>
                  <a:srgbClr val="000000"/>
                </a:solidFill>
              </a:rPr>
              <a:t>              Моя прабабушка – </a:t>
            </a:r>
            <a:r>
              <a:rPr lang="ru-RU" sz="1300" dirty="0" err="1" smtClean="0">
                <a:solidFill>
                  <a:srgbClr val="000000"/>
                </a:solidFill>
              </a:rPr>
              <a:t>Ляпустина</a:t>
            </a:r>
            <a:r>
              <a:rPr lang="ru-RU" sz="1300" dirty="0" smtClean="0">
                <a:solidFill>
                  <a:srgbClr val="000000"/>
                </a:solidFill>
              </a:rPr>
              <a:t> (Ванеева) Александра Арсентьевна   в годы ВОВ осталась с 3 детьми. Трудно приходилось семье. Она работала в полевой бригаде, выполняя разные с/</a:t>
            </a:r>
            <a:r>
              <a:rPr lang="ru-RU" sz="1300" dirty="0" err="1" smtClean="0">
                <a:solidFill>
                  <a:srgbClr val="000000"/>
                </a:solidFill>
              </a:rPr>
              <a:t>х</a:t>
            </a:r>
            <a:r>
              <a:rPr lang="ru-RU" sz="1300" dirty="0" smtClean="0">
                <a:solidFill>
                  <a:srgbClr val="000000"/>
                </a:solidFill>
              </a:rPr>
              <a:t> работы. Сознание того, что фронту  нужны хлеб, продукты, что без них не осилить врага, побуждало трудиться на полях, не щадя своих сил, нередко через «не могу». «Работать не только за  себя,  но  и за товарищей, ушедших на фронт!» – под такими лозунгами трудились   люди в тылу. </a:t>
            </a:r>
            <a:r>
              <a:rPr lang="ru-RU" sz="1300" dirty="0" smtClean="0">
                <a:cs typeface="Arial" pitchFamily="34" charset="0"/>
              </a:rPr>
              <a:t>Моя прабабушка была награждена медалью «За доблестный труд в Великой Отечественной войне». </a:t>
            </a:r>
          </a:p>
          <a:p>
            <a:pPr indent="-338138">
              <a:lnSpc>
                <a:spcPct val="140000"/>
              </a:lnSpc>
              <a:spcAft>
                <a:spcPts val="1425"/>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rPr>
              <a:t>Александра </a:t>
            </a:r>
            <a:r>
              <a:rPr lang="ru-RU" sz="1400" dirty="0" err="1" smtClean="0">
                <a:solidFill>
                  <a:srgbClr val="000000"/>
                </a:solidFill>
              </a:rPr>
              <a:t>Арсентьевна</a:t>
            </a:r>
            <a:r>
              <a:rPr lang="ru-RU" sz="1400" dirty="0" smtClean="0">
                <a:solidFill>
                  <a:srgbClr val="000000"/>
                </a:solidFill>
              </a:rPr>
              <a:t> на фото во втором ряду 2-я слева</a:t>
            </a:r>
          </a:p>
          <a:p>
            <a:pPr indent="-338138">
              <a:lnSpc>
                <a:spcPct val="140000"/>
              </a:lnSpc>
              <a:spcAft>
                <a:spcPts val="1425"/>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2900" dirty="0" smtClean="0">
              <a:solidFill>
                <a:srgbClr val="000000"/>
              </a:solidFill>
              <a:cs typeface="Arial" pitchFamily="34" charset="0"/>
            </a:endParaRPr>
          </a:p>
          <a:p>
            <a:pPr indent="-338138">
              <a:lnSpc>
                <a:spcPct val="140000"/>
              </a:lnSpc>
              <a:spcAft>
                <a:spcPts val="1425"/>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i="1" dirty="0">
              <a:solidFill>
                <a:srgbClr val="000000"/>
              </a:solidFill>
              <a:latin typeface="Arial" charset="0"/>
            </a:endParaRPr>
          </a:p>
        </p:txBody>
      </p:sp>
      <p:pic>
        <p:nvPicPr>
          <p:cNvPr id="4" name="Picture 3"/>
          <p:cNvPicPr>
            <a:picLocks noChangeAspect="1" noChangeArrowheads="1"/>
          </p:cNvPicPr>
          <p:nvPr/>
        </p:nvPicPr>
        <p:blipFill>
          <a:blip r:embed="rId2" cstate="print"/>
          <a:srcRect/>
          <a:stretch>
            <a:fillRect/>
          </a:stretch>
        </p:blipFill>
        <p:spPr bwMode="auto">
          <a:xfrm>
            <a:off x="4283968" y="3573016"/>
            <a:ext cx="4032448" cy="2880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32656"/>
            <a:ext cx="6995120" cy="648072"/>
          </a:xfrm>
        </p:spPr>
        <p:txBody>
          <a:bodyPr>
            <a:normAutofit fontScale="90000"/>
          </a:bodyPr>
          <a:lstStyle/>
          <a:p>
            <a:r>
              <a:rPr lang="ru-RU" sz="1800" dirty="0" smtClean="0"/>
              <a:t>Награды ефрейтора Оленева Павла Ивановича</a:t>
            </a:r>
            <a:br>
              <a:rPr lang="ru-RU" sz="1800" dirty="0" smtClean="0"/>
            </a:br>
            <a:r>
              <a:rPr lang="ru-RU" sz="1800" dirty="0" smtClean="0"/>
              <a:t>Моя семья бережно хранит награды прадедов.</a:t>
            </a:r>
            <a:br>
              <a:rPr lang="ru-RU" sz="1800" dirty="0" smtClean="0"/>
            </a:br>
            <a:endParaRPr lang="ru-RU" sz="18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3131840" y="980728"/>
            <a:ext cx="3960440" cy="2698626"/>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p:cNvPicPr>
            <a:picLocks noChangeAspect="1" noChangeArrowheads="1"/>
          </p:cNvPicPr>
          <p:nvPr/>
        </p:nvPicPr>
        <p:blipFill>
          <a:blip r:embed="rId3" cstate="print"/>
          <a:srcRect/>
          <a:stretch>
            <a:fillRect/>
          </a:stretch>
        </p:blipFill>
        <p:spPr bwMode="auto">
          <a:xfrm>
            <a:off x="1979712" y="3861048"/>
            <a:ext cx="3336429" cy="2376264"/>
          </a:xfrm>
          <a:prstGeom prst="rect">
            <a:avLst/>
          </a:prstGeom>
          <a:ln w="88900" cap="sq" cmpd="thickThin">
            <a:solidFill>
              <a:srgbClr val="000000"/>
            </a:solidFill>
            <a:prstDash val="solid"/>
            <a:miter lim="800000"/>
          </a:ln>
          <a:effectLst>
            <a:innerShdw blurRad="76200">
              <a:srgbClr val="000000"/>
            </a:innerShdw>
          </a:effectLst>
        </p:spPr>
      </p:pic>
      <p:pic>
        <p:nvPicPr>
          <p:cNvPr id="1029" name="Picture 5"/>
          <p:cNvPicPr>
            <a:picLocks noChangeAspect="1" noChangeArrowheads="1"/>
          </p:cNvPicPr>
          <p:nvPr/>
        </p:nvPicPr>
        <p:blipFill>
          <a:blip r:embed="rId4" cstate="print"/>
          <a:srcRect/>
          <a:stretch>
            <a:fillRect/>
          </a:stretch>
        </p:blipFill>
        <p:spPr bwMode="auto">
          <a:xfrm>
            <a:off x="5580112" y="4077072"/>
            <a:ext cx="3096344" cy="194421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2483768" y="548680"/>
            <a:ext cx="6048672" cy="58326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e9b945c78ddfe277dfc5ae2332bdbeed9f8dd"/>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8280666FEEAF1D4BAA83925CF9FC925D" ma:contentTypeVersion="49" ma:contentTypeDescription="Создание документа." ma:contentTypeScope="" ma:versionID="946da688d190d80e0222ebbd0bf29baa">
  <xsd:schema xmlns:xsd="http://www.w3.org/2001/XMLSchema" xmlns:xs="http://www.w3.org/2001/XMLSchema" xmlns:p="http://schemas.microsoft.com/office/2006/metadata/properties" xmlns:ns2="4a252ca3-5a62-4c1c-90a6-29f4710e47f8" targetNamespace="http://schemas.microsoft.com/office/2006/metadata/properties" ma:root="true" ma:fieldsID="1153093c964433108f50878cc9bfbd9b"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AWJJH2MPE6E2-1236560780-223</_dlc_DocId>
    <_dlc_DocIdUrl xmlns="4a252ca3-5a62-4c1c-90a6-29f4710e47f8">
      <Url>http://edu-sps.koiro.local/Sharya/shool4/441/_layouts/15/DocIdRedir.aspx?ID=AWJJH2MPE6E2-1236560780-223</Url>
      <Description>AWJJH2MPE6E2-1236560780-223</Description>
    </_dlc_DocIdUrl>
  </documentManagement>
</p:properties>
</file>

<file path=customXml/itemProps1.xml><?xml version="1.0" encoding="utf-8"?>
<ds:datastoreItem xmlns:ds="http://schemas.openxmlformats.org/officeDocument/2006/customXml" ds:itemID="{B74D14EC-8AEB-4A4F-807A-E322B78597B0}"/>
</file>

<file path=customXml/itemProps2.xml><?xml version="1.0" encoding="utf-8"?>
<ds:datastoreItem xmlns:ds="http://schemas.openxmlformats.org/officeDocument/2006/customXml" ds:itemID="{394FA846-63E6-4E8E-B930-615ABA5C2AC4}"/>
</file>

<file path=customXml/itemProps3.xml><?xml version="1.0" encoding="utf-8"?>
<ds:datastoreItem xmlns:ds="http://schemas.openxmlformats.org/officeDocument/2006/customXml" ds:itemID="{4FD92CD7-B924-4242-885D-52E9C1D2B67E}"/>
</file>

<file path=customXml/itemProps4.xml><?xml version="1.0" encoding="utf-8"?>
<ds:datastoreItem xmlns:ds="http://schemas.openxmlformats.org/officeDocument/2006/customXml" ds:itemID="{B017F067-BC08-4A4C-8ADF-3B9D8491F790}"/>
</file>

<file path=docProps/app.xml><?xml version="1.0" encoding="utf-8"?>
<Properties xmlns="http://schemas.openxmlformats.org/officeDocument/2006/extended-properties" xmlns:vt="http://schemas.openxmlformats.org/officeDocument/2006/docPropsVTypes">
  <TotalTime>782</TotalTime>
  <Words>1045</Words>
  <Application>Microsoft Office PowerPoint</Application>
  <PresentationFormat>Экран (4:3)</PresentationFormat>
  <Paragraphs>51</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Calibri</vt:lpstr>
      <vt:lpstr>Тема Office</vt:lpstr>
      <vt:lpstr>Великая отечественная война в истории моей семьи</vt:lpstr>
      <vt:lpstr>Льются с этих фотографий Океаны биографий, Жизнь в которых вся до дна Со страной переплетена</vt:lpstr>
      <vt:lpstr>Презентация PowerPoint</vt:lpstr>
      <vt:lpstr> </vt:lpstr>
      <vt:lpstr>Оленев Павел Иванович </vt:lpstr>
      <vt:lpstr>Мой прадед  Легостаев Александр Васильевич</vt:lpstr>
      <vt:lpstr>Презентация PowerPoint</vt:lpstr>
      <vt:lpstr>Награды ефрейтора Оленева Павла Ивановича Моя семья бережно хранит награды прадедов. </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User</cp:lastModifiedBy>
  <cp:revision>97</cp:revision>
  <dcterms:created xsi:type="dcterms:W3CDTF">2014-11-20T08:05:13Z</dcterms:created>
  <dcterms:modified xsi:type="dcterms:W3CDTF">2015-02-21T08:54:13Z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0x0101008280666FEEAF1D4BAA83925CF9FC925D</vt:lpwstr>
  </property>
  <property fmtid="{D5CDD505-2E9C-101B-9397-08002B2CF9AE}" pid="3" name="_dlc_DocIdItemGuid">
    <vt:lpwstr>76bdeb09-4199-4715-8f1d-fe76d1a16f61</vt:lpwstr>
  </property>
</Properties>
</file>