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7E141CE-09F5-42C4-A5C0-7E666B75F7FD}" type="datetimeFigureOut">
              <a:rPr lang="ru-RU" smtClean="0"/>
              <a:pPr/>
              <a:t>16.01.2012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DF01D2-144E-4AAE-937A-944F2226F1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41CE-09F5-42C4-A5C0-7E666B75F7FD}" type="datetimeFigureOut">
              <a:rPr lang="ru-RU" smtClean="0"/>
              <a:pPr/>
              <a:t>16.01.2012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F01D2-144E-4AAE-937A-944F2226F1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7E141CE-09F5-42C4-A5C0-7E666B75F7FD}" type="datetimeFigureOut">
              <a:rPr lang="ru-RU" smtClean="0"/>
              <a:pPr/>
              <a:t>16.01.2012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6DF01D2-144E-4AAE-937A-944F2226F1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41CE-09F5-42C4-A5C0-7E666B75F7FD}" type="datetimeFigureOut">
              <a:rPr lang="ru-RU" smtClean="0"/>
              <a:pPr/>
              <a:t>16.01.2012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DF01D2-144E-4AAE-937A-944F2226F1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41CE-09F5-42C4-A5C0-7E666B75F7FD}" type="datetimeFigureOut">
              <a:rPr lang="ru-RU" smtClean="0"/>
              <a:pPr/>
              <a:t>16.01.2012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6DF01D2-144E-4AAE-937A-944F2226F1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7E141CE-09F5-42C4-A5C0-7E666B75F7FD}" type="datetimeFigureOut">
              <a:rPr lang="ru-RU" smtClean="0"/>
              <a:pPr/>
              <a:t>16.01.2012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6DF01D2-144E-4AAE-937A-944F2226F1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7E141CE-09F5-42C4-A5C0-7E666B75F7FD}" type="datetimeFigureOut">
              <a:rPr lang="ru-RU" smtClean="0"/>
              <a:pPr/>
              <a:t>16.01.2012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6DF01D2-144E-4AAE-937A-944F2226F1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41CE-09F5-42C4-A5C0-7E666B75F7FD}" type="datetimeFigureOut">
              <a:rPr lang="ru-RU" smtClean="0"/>
              <a:pPr/>
              <a:t>16.01.2012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DF01D2-144E-4AAE-937A-944F2226F1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41CE-09F5-42C4-A5C0-7E666B75F7FD}" type="datetimeFigureOut">
              <a:rPr lang="ru-RU" smtClean="0"/>
              <a:pPr/>
              <a:t>16.01.2012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DF01D2-144E-4AAE-937A-944F2226F1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41CE-09F5-42C4-A5C0-7E666B75F7FD}" type="datetimeFigureOut">
              <a:rPr lang="ru-RU" smtClean="0"/>
              <a:pPr/>
              <a:t>16.01.2012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DF01D2-144E-4AAE-937A-944F2226F1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7E141CE-09F5-42C4-A5C0-7E666B75F7FD}" type="datetimeFigureOut">
              <a:rPr lang="ru-RU" smtClean="0"/>
              <a:pPr/>
              <a:t>16.01.2012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6DF01D2-144E-4AAE-937A-944F2226F1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E141CE-09F5-42C4-A5C0-7E666B75F7FD}" type="datetimeFigureOut">
              <a:rPr lang="ru-RU" smtClean="0"/>
              <a:pPr/>
              <a:t>16.01.2012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DF01D2-144E-4AAE-937A-944F2226F1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portal44.ru/Sharya/shool21/GMO/default.aspx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Georgia" pitchFamily="18" charset="0"/>
              </a:rPr>
              <a:t>Формирование дидактической системы учителя средствами ИКТ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Опытно – экспериментальный этап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6215082"/>
            <a:ext cx="1783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Январь 2012 год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642918"/>
            <a:ext cx="2705412" cy="17430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Georgia" pitchFamily="18" charset="0"/>
              </a:rPr>
              <a:t>К истокам: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latin typeface="Georgia" pitchFamily="18" charset="0"/>
              </a:rPr>
              <a:t>Цель: </a:t>
            </a:r>
            <a:r>
              <a:rPr lang="ru-RU" dirty="0" smtClean="0">
                <a:latin typeface="Georgia" pitchFamily="18" charset="0"/>
              </a:rPr>
              <a:t>Создание дидактической системы средствами ИКТ в преподавании дисциплины биология в школе.</a:t>
            </a:r>
            <a:endParaRPr lang="ru-RU" b="1" dirty="0" smtClean="0">
              <a:latin typeface="Georgia" pitchFamily="18" charset="0"/>
            </a:endParaRPr>
          </a:p>
          <a:p>
            <a:pPr>
              <a:buNone/>
            </a:pPr>
            <a:r>
              <a:rPr lang="ru-RU" b="1" dirty="0" smtClean="0">
                <a:latin typeface="Georgia" pitchFamily="18" charset="0"/>
              </a:rPr>
              <a:t>Гипотеза</a:t>
            </a:r>
            <a:r>
              <a:rPr lang="ru-RU" dirty="0" smtClean="0">
                <a:latin typeface="Georgia" pitchFamily="18" charset="0"/>
              </a:rPr>
              <a:t> педагогического эксперимента:</a:t>
            </a:r>
          </a:p>
          <a:p>
            <a:pPr marL="0" indent="0" algn="just">
              <a:buNone/>
            </a:pPr>
            <a:r>
              <a:rPr lang="ru-RU" dirty="0" smtClean="0">
                <a:latin typeface="Georgia" pitchFamily="18" charset="0"/>
              </a:rPr>
              <a:t>Если разработать и внедрить дидактическую модель системы использования ИКТ в преподавании учебной дисциплины, то это должно способствовать:</a:t>
            </a:r>
          </a:p>
          <a:p>
            <a:pPr lvl="1"/>
            <a:r>
              <a:rPr lang="ru-RU" dirty="0" smtClean="0">
                <a:latin typeface="Georgia" pitchFamily="18" charset="0"/>
              </a:rPr>
              <a:t>Повышению качества знаний обучающихся по предмету и информатике;</a:t>
            </a:r>
          </a:p>
          <a:p>
            <a:pPr lvl="1"/>
            <a:r>
              <a:rPr lang="ru-RU" dirty="0" smtClean="0">
                <a:latin typeface="Georgia" pitchFamily="18" charset="0"/>
              </a:rPr>
              <a:t>Рациональной организации учебного процесса;</a:t>
            </a:r>
          </a:p>
          <a:p>
            <a:pPr lvl="1"/>
            <a:r>
              <a:rPr lang="ru-RU" dirty="0" smtClean="0">
                <a:latin typeface="Georgia" pitchFamily="18" charset="0"/>
              </a:rPr>
              <a:t>Совершенствованию методики преподавания дисциплин;</a:t>
            </a:r>
          </a:p>
          <a:p>
            <a:pPr lvl="1"/>
            <a:r>
              <a:rPr lang="ru-RU" dirty="0" smtClean="0">
                <a:latin typeface="Georgia" pitchFamily="18" charset="0"/>
              </a:rPr>
              <a:t>Совершенствованию контроля знаний;</a:t>
            </a:r>
          </a:p>
          <a:p>
            <a:pPr lvl="1"/>
            <a:r>
              <a:rPr lang="ru-RU" dirty="0" smtClean="0">
                <a:latin typeface="Georgia" pitchFamily="18" charset="0"/>
              </a:rPr>
              <a:t>Формированию навыков подлинно исследовательской деятельности.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Georgia" pitchFamily="18" charset="0"/>
              </a:rPr>
              <a:t>Дидактическая система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2071678"/>
            <a:ext cx="8153400" cy="4024322"/>
          </a:xfrm>
        </p:spPr>
        <p:txBody>
          <a:bodyPr/>
          <a:lstStyle/>
          <a:p>
            <a:pPr marL="319088" indent="34925">
              <a:buNone/>
            </a:pPr>
            <a:r>
              <a:rPr lang="ru-RU" dirty="0" smtClean="0">
                <a:latin typeface="Georgia" pitchFamily="18" charset="0"/>
              </a:rPr>
              <a:t>ДИДАКТИЧЕСКАЯ СИСТЕМА УЧИТЕЛЯ – </a:t>
            </a:r>
          </a:p>
          <a:p>
            <a:pPr marL="319088" indent="34925">
              <a:buNone/>
            </a:pPr>
            <a:r>
              <a:rPr lang="ru-RU" dirty="0" smtClean="0">
                <a:latin typeface="Georgia" pitchFamily="18" charset="0"/>
              </a:rPr>
              <a:t>это совокупность документов и дидактических материалов, с помощью которых учитель осуществляет обучение, развитие и воспитание детей на уроках и внеклассных занятиях.</a:t>
            </a:r>
          </a:p>
          <a:p>
            <a:pPr marL="319088" indent="34925">
              <a:buNone/>
            </a:pPr>
            <a:endParaRPr lang="ru-RU" dirty="0"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643446"/>
            <a:ext cx="1785950" cy="1834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786842" cy="990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Georgia" pitchFamily="18" charset="0"/>
              </a:rPr>
              <a:t>Структура дидактической системы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Georgia" pitchFamily="18" charset="0"/>
              </a:rPr>
              <a:t>Образовательный стандарт – на уровне предмета;</a:t>
            </a:r>
          </a:p>
          <a:p>
            <a:r>
              <a:rPr lang="ru-RU" dirty="0" smtClean="0">
                <a:latin typeface="Georgia" pitchFamily="18" charset="0"/>
              </a:rPr>
              <a:t>Учебная программа – план изучения предмета на уровне темы;</a:t>
            </a:r>
          </a:p>
          <a:p>
            <a:r>
              <a:rPr lang="ru-RU" dirty="0" smtClean="0">
                <a:latin typeface="Georgia" pitchFamily="18" charset="0"/>
              </a:rPr>
              <a:t>Тематический план – на уровне урока;</a:t>
            </a:r>
          </a:p>
          <a:p>
            <a:r>
              <a:rPr lang="ru-RU" dirty="0" smtClean="0">
                <a:latin typeface="Georgia" pitchFamily="18" charset="0"/>
              </a:rPr>
              <a:t>Комплект поурочных разработок;</a:t>
            </a:r>
          </a:p>
          <a:p>
            <a:r>
              <a:rPr lang="ru-RU" dirty="0" smtClean="0">
                <a:latin typeface="Georgia" pitchFamily="18" charset="0"/>
              </a:rPr>
              <a:t>Учебные задания: </a:t>
            </a:r>
          </a:p>
          <a:p>
            <a:pPr lvl="2"/>
            <a:r>
              <a:rPr lang="ru-RU" dirty="0" smtClean="0">
                <a:latin typeface="Georgia" pitchFamily="18" charset="0"/>
              </a:rPr>
              <a:t>Репродуктивные;</a:t>
            </a:r>
          </a:p>
          <a:p>
            <a:pPr lvl="2"/>
            <a:r>
              <a:rPr lang="ru-RU" dirty="0" smtClean="0">
                <a:latin typeface="Georgia" pitchFamily="18" charset="0"/>
              </a:rPr>
              <a:t>Конструктивные;</a:t>
            </a:r>
          </a:p>
          <a:p>
            <a:pPr lvl="2"/>
            <a:r>
              <a:rPr lang="ru-RU" dirty="0" smtClean="0">
                <a:latin typeface="Georgia" pitchFamily="18" charset="0"/>
              </a:rPr>
              <a:t>Творческие</a:t>
            </a:r>
          </a:p>
          <a:p>
            <a:r>
              <a:rPr lang="ru-RU" i="1" dirty="0" smtClean="0">
                <a:latin typeface="Georgia" pitchFamily="18" charset="0"/>
              </a:rPr>
              <a:t>Дидактические пособия и оборудование</a:t>
            </a:r>
            <a:endParaRPr lang="ru-RU" i="1" dirty="0">
              <a:latin typeface="Georgia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3571876"/>
            <a:ext cx="1714512" cy="1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28600"/>
            <a:ext cx="8786874" cy="990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Georgia" pitchFamily="18" charset="0"/>
              </a:rPr>
              <a:t>Из бумажной формы – в цифровую</a:t>
            </a:r>
            <a:endParaRPr lang="ru-RU" dirty="0">
              <a:latin typeface="Georgia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1" y="1857364"/>
            <a:ext cx="3667151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928934"/>
            <a:ext cx="2939705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" name="Группа 7"/>
          <p:cNvGrpSpPr/>
          <p:nvPr/>
        </p:nvGrpSpPr>
        <p:grpSpPr>
          <a:xfrm>
            <a:off x="3500430" y="3286124"/>
            <a:ext cx="2571768" cy="1214446"/>
            <a:chOff x="3214678" y="3214686"/>
            <a:chExt cx="2571768" cy="1214446"/>
          </a:xfrm>
        </p:grpSpPr>
        <p:sp>
          <p:nvSpPr>
            <p:cNvPr id="7" name="Пятиугольник 6"/>
            <p:cNvSpPr/>
            <p:nvPr/>
          </p:nvSpPr>
          <p:spPr>
            <a:xfrm>
              <a:off x="3214678" y="3214686"/>
              <a:ext cx="2571768" cy="1214446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71868" y="3286124"/>
              <a:ext cx="1000122" cy="1000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Georgia" pitchFamily="18" charset="0"/>
              </a:rPr>
              <a:t>Результат</a:t>
            </a:r>
            <a:endParaRPr lang="ru-RU" dirty="0">
              <a:latin typeface="Georgia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42223"/>
            <a:ext cx="7759042" cy="4472859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</p:spPr>
      </p:pic>
      <p:pic>
        <p:nvPicPr>
          <p:cNvPr id="4099" name="Picture 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500042"/>
            <a:ext cx="3643290" cy="428628"/>
          </a:xfrm>
          <a:prstGeom prst="rect">
            <a:avLst/>
          </a:prstGeom>
          <a:noFill/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</p:pic>
      <p:cxnSp>
        <p:nvCxnSpPr>
          <p:cNvPr id="7" name="Прямая со стрелкой 6"/>
          <p:cNvCxnSpPr/>
          <p:nvPr/>
        </p:nvCxnSpPr>
        <p:spPr>
          <a:xfrm rot="10800000" flipV="1">
            <a:off x="2285984" y="1000108"/>
            <a:ext cx="2857520" cy="142876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Georgia" pitchFamily="18" charset="0"/>
              </a:rPr>
              <a:t>Об организации дистанционной викторины по биологии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4500570"/>
            <a:ext cx="3071834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CC"/>
                </a:solidFill>
                <a:latin typeface="Georgia" pitchFamily="18" charset="0"/>
              </a:rPr>
              <a:t>I </a:t>
            </a:r>
            <a:r>
              <a:rPr lang="ru-RU" b="1" dirty="0" smtClean="0">
                <a:solidFill>
                  <a:srgbClr val="FFFFCC"/>
                </a:solidFill>
                <a:latin typeface="Georgia" pitchFamily="18" charset="0"/>
              </a:rPr>
              <a:t>этап</a:t>
            </a:r>
          </a:p>
          <a:p>
            <a:pPr algn="ctr"/>
            <a:r>
              <a:rPr lang="ru-RU" b="1" dirty="0" smtClean="0">
                <a:solidFill>
                  <a:srgbClr val="FFFFCC"/>
                </a:solidFill>
                <a:latin typeface="Georgia" pitchFamily="18" charset="0"/>
              </a:rPr>
              <a:t>«Загадки природы»,</a:t>
            </a:r>
          </a:p>
          <a:p>
            <a:pPr algn="ctr"/>
            <a:r>
              <a:rPr lang="ru-RU" b="1" dirty="0" smtClean="0">
                <a:solidFill>
                  <a:srgbClr val="FFFFCC"/>
                </a:solidFill>
                <a:latin typeface="Georgia" pitchFamily="18" charset="0"/>
              </a:rPr>
              <a:t> 5-11 класс,</a:t>
            </a:r>
          </a:p>
          <a:p>
            <a:pPr algn="ctr"/>
            <a:r>
              <a:rPr lang="ru-RU" b="1" dirty="0" smtClean="0">
                <a:solidFill>
                  <a:srgbClr val="FFFFCC"/>
                </a:solidFill>
                <a:latin typeface="Georgia" pitchFamily="18" charset="0"/>
              </a:rPr>
              <a:t>Осенние каникулы</a:t>
            </a:r>
            <a:endParaRPr lang="ru-RU" b="1" dirty="0">
              <a:solidFill>
                <a:srgbClr val="FFFFCC"/>
              </a:solidFill>
              <a:latin typeface="Georgia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86116" y="3286124"/>
            <a:ext cx="3000396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CC"/>
                </a:solidFill>
                <a:latin typeface="Georgia" pitchFamily="18" charset="0"/>
              </a:rPr>
              <a:t>II</a:t>
            </a:r>
            <a:r>
              <a:rPr lang="ru-RU" b="1" dirty="0" smtClean="0">
                <a:solidFill>
                  <a:srgbClr val="FFFFCC"/>
                </a:solidFill>
                <a:latin typeface="Georgia" pitchFamily="18" charset="0"/>
              </a:rPr>
              <a:t> </a:t>
            </a:r>
            <a:r>
              <a:rPr lang="en-US" b="1" dirty="0" smtClean="0">
                <a:solidFill>
                  <a:srgbClr val="FFFFCC"/>
                </a:solidFill>
                <a:latin typeface="Georgia" pitchFamily="18" charset="0"/>
              </a:rPr>
              <a:t> </a:t>
            </a:r>
            <a:r>
              <a:rPr lang="ru-RU" b="1" dirty="0" smtClean="0">
                <a:solidFill>
                  <a:srgbClr val="FFFFCC"/>
                </a:solidFill>
                <a:latin typeface="Georgia" pitchFamily="18" charset="0"/>
              </a:rPr>
              <a:t>этап</a:t>
            </a:r>
          </a:p>
          <a:p>
            <a:pPr algn="ctr"/>
            <a:r>
              <a:rPr lang="ru-RU" b="1" dirty="0" smtClean="0">
                <a:solidFill>
                  <a:srgbClr val="FFFFCC"/>
                </a:solidFill>
                <a:latin typeface="Georgia" pitchFamily="18" charset="0"/>
              </a:rPr>
              <a:t>«История науки»,</a:t>
            </a:r>
          </a:p>
          <a:p>
            <a:pPr algn="ctr"/>
            <a:r>
              <a:rPr lang="ru-RU" b="1" dirty="0" smtClean="0">
                <a:solidFill>
                  <a:srgbClr val="FFFFCC"/>
                </a:solidFill>
                <a:latin typeface="Georgia" pitchFamily="18" charset="0"/>
              </a:rPr>
              <a:t> 5-11 класс,</a:t>
            </a:r>
          </a:p>
          <a:p>
            <a:pPr algn="ctr"/>
            <a:r>
              <a:rPr lang="ru-RU" b="1" dirty="0" smtClean="0">
                <a:solidFill>
                  <a:srgbClr val="FFFFCC"/>
                </a:solidFill>
                <a:latin typeface="Georgia" pitchFamily="18" charset="0"/>
              </a:rPr>
              <a:t>Зимние каникулы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00760" y="2071678"/>
            <a:ext cx="2857520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CC"/>
                </a:solidFill>
                <a:latin typeface="Georgia" pitchFamily="18" charset="0"/>
              </a:rPr>
              <a:t>III </a:t>
            </a:r>
            <a:r>
              <a:rPr lang="ru-RU" b="1" dirty="0" smtClean="0">
                <a:solidFill>
                  <a:srgbClr val="FFFFCC"/>
                </a:solidFill>
                <a:latin typeface="Georgia" pitchFamily="18" charset="0"/>
              </a:rPr>
              <a:t>этап</a:t>
            </a:r>
          </a:p>
          <a:p>
            <a:pPr algn="ctr"/>
            <a:r>
              <a:rPr lang="ru-RU" b="1" dirty="0" smtClean="0">
                <a:solidFill>
                  <a:srgbClr val="FFFFCC"/>
                </a:solidFill>
                <a:latin typeface="Georgia" pitchFamily="18" charset="0"/>
              </a:rPr>
              <a:t>«Спорт – Здоровье - Красота»,</a:t>
            </a:r>
          </a:p>
          <a:p>
            <a:pPr algn="ctr"/>
            <a:r>
              <a:rPr lang="ru-RU" b="1" dirty="0" smtClean="0">
                <a:solidFill>
                  <a:srgbClr val="FFFFCC"/>
                </a:solidFill>
                <a:latin typeface="Georgia" pitchFamily="18" charset="0"/>
              </a:rPr>
              <a:t> 5-11 класс,</a:t>
            </a:r>
          </a:p>
          <a:p>
            <a:pPr algn="ctr"/>
            <a:r>
              <a:rPr lang="ru-RU" b="1" dirty="0" smtClean="0">
                <a:solidFill>
                  <a:srgbClr val="FFFFCC"/>
                </a:solidFill>
                <a:latin typeface="Georgia" pitchFamily="18" charset="0"/>
              </a:rPr>
              <a:t>Весенние  каникулы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596" y="2000240"/>
            <a:ext cx="36263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Georgia" pitchFamily="18" charset="0"/>
              </a:rPr>
              <a:t>Вопросы викторины составили:</a:t>
            </a:r>
          </a:p>
          <a:p>
            <a:r>
              <a:rPr lang="ru-RU" dirty="0" smtClean="0">
                <a:latin typeface="Georgia" pitchFamily="18" charset="0"/>
              </a:rPr>
              <a:t>Шатрова Т.В.</a:t>
            </a:r>
          </a:p>
          <a:p>
            <a:r>
              <a:rPr lang="ru-RU" dirty="0" smtClean="0">
                <a:latin typeface="Georgia" pitchFamily="18" charset="0"/>
              </a:rPr>
              <a:t>Разумова В.Н.</a:t>
            </a:r>
          </a:p>
          <a:p>
            <a:r>
              <a:rPr lang="ru-RU" dirty="0" smtClean="0">
                <a:latin typeface="Georgia" pitchFamily="18" charset="0"/>
              </a:rPr>
              <a:t>Худякова Л.А.</a:t>
            </a:r>
            <a:endParaRPr lang="ru-RU" dirty="0">
              <a:latin typeface="Georgia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24196">
            <a:off x="6530915" y="4590893"/>
            <a:ext cx="213247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AWJJH2MPE6E2-480341982-5</_dlc_DocId>
    <_dlc_DocIdUrl xmlns="4a252ca3-5a62-4c1c-90a6-29f4710e47f8">
      <Url>http://xn--44-6kcadhwnl3cfdx.xn--p1ai/Sharya/shool21/LYW/_layouts/15/DocIdRedir.aspx?ID=AWJJH2MPE6E2-480341982-5</Url>
      <Description>AWJJH2MPE6E2-480341982-5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7426D8DF2318C48A72C0C806F6D0AA1" ma:contentTypeVersion="49" ma:contentTypeDescription="Создание документа." ma:contentTypeScope="" ma:versionID="a099dfb8f9dd7fb4f802ca9b3971025d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CD339C-8FC4-4086-92D0-C83A97AFCF57}"/>
</file>

<file path=customXml/itemProps2.xml><?xml version="1.0" encoding="utf-8"?>
<ds:datastoreItem xmlns:ds="http://schemas.openxmlformats.org/officeDocument/2006/customXml" ds:itemID="{CEA05806-5ED1-48B3-9846-D98127259D37}"/>
</file>

<file path=customXml/itemProps3.xml><?xml version="1.0" encoding="utf-8"?>
<ds:datastoreItem xmlns:ds="http://schemas.openxmlformats.org/officeDocument/2006/customXml" ds:itemID="{AB770128-D1BE-4876-AFA3-380F5E8501EE}"/>
</file>

<file path=customXml/itemProps4.xml><?xml version="1.0" encoding="utf-8"?>
<ds:datastoreItem xmlns:ds="http://schemas.openxmlformats.org/officeDocument/2006/customXml" ds:itemID="{F2C894B9-DE3E-4EA0-8794-218B2267F71E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192</TotalTime>
  <Words>220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Обычная</vt:lpstr>
      <vt:lpstr>Формирование дидактической системы учителя средствами ИКТ</vt:lpstr>
      <vt:lpstr>К истокам:</vt:lpstr>
      <vt:lpstr>Дидактическая система</vt:lpstr>
      <vt:lpstr>Структура дидактической системы</vt:lpstr>
      <vt:lpstr>Из бумажной формы – в цифровую</vt:lpstr>
      <vt:lpstr>Результат</vt:lpstr>
      <vt:lpstr>Об организации дистанционной викторины по биологии</vt:lpstr>
    </vt:vector>
  </TitlesOfParts>
  <Company>МОУ СОШ 21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дидактической системы учителя средствами ИКТ</dc:title>
  <dc:creator>User</dc:creator>
  <cp:lastModifiedBy>User</cp:lastModifiedBy>
  <cp:revision>23</cp:revision>
  <dcterms:created xsi:type="dcterms:W3CDTF">2012-01-11T10:38:52Z</dcterms:created>
  <dcterms:modified xsi:type="dcterms:W3CDTF">2012-01-16T04:15:35Z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0x01010047426D8DF2318C48A72C0C806F6D0AA1</vt:lpwstr>
  </property>
  <property fmtid="{D5CDD505-2E9C-101B-9397-08002B2CF9AE}" pid="3" name="_dlc_DocIdItemGuid">
    <vt:lpwstr>ea452a52-ede8-4e14-a0eb-52cf2c5beaa2</vt:lpwstr>
  </property>
</Properties>
</file>