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58" r:id="rId4"/>
    <p:sldId id="259" r:id="rId5"/>
    <p:sldId id="262" r:id="rId6"/>
    <p:sldId id="264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92ED6-076E-4D52-81E8-C83BAB6F44A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DDC08-6F94-4C25-90A9-64F501EE2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DC08-6F94-4C25-90A9-64F501EE26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2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036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Школьная служба примирения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34" y="2564904"/>
            <a:ext cx="49022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07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handsh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8575"/>
            <a:ext cx="4968551" cy="27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68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4149725"/>
            <a:ext cx="8610600" cy="2143125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400" cap="none" dirty="0">
                <a:solidFill>
                  <a:srgbClr val="7030A0"/>
                </a:solidFill>
                <a:effectLst/>
                <a:latin typeface="Trebuchet MS"/>
                <a:ea typeface="Times New Roman"/>
                <a:cs typeface="Times New Roman"/>
              </a:rPr>
              <a:t>Школьная жизнь - это сложный процесс, включающий в себя не только учебные ситуации, но и совершенно различные пласты взаимодействия большого количества людей (в процессе обучения, воспитания, создания норм поведения и др.). В ходе такого взаимодействия возникает большое количество конфликтных ситуаций</a:t>
            </a:r>
            <a:r>
              <a:rPr lang="ru-RU" sz="2400" cap="none" dirty="0">
                <a:solidFill>
                  <a:srgbClr val="526A4F"/>
                </a:solidFill>
                <a:effectLst/>
                <a:latin typeface="Trebuchet MS"/>
                <a:ea typeface="Times New Roman"/>
                <a:cs typeface="Times New Roman"/>
              </a:rPr>
              <a:t>.</a:t>
            </a:r>
            <a:r>
              <a:rPr lang="ru-RU" sz="24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3074" name="Picture 2" descr="C:\Users\USER\Desktop\sibling-rivalry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816350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ети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3147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49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686800" cy="53879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Современная школа пытается разрешить возникшие конфликтные ситуации, но не всегда эффективно и конструктивно.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kidsfigh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76" y="2420888"/>
            <a:ext cx="457200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46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92696"/>
            <a:ext cx="8686800" cy="53874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Школьная служба примирения призвана </a:t>
            </a:r>
            <a:r>
              <a:rPr lang="ru-RU" b="1" dirty="0" smtClean="0">
                <a:solidFill>
                  <a:srgbClr val="7030A0"/>
                </a:solidFill>
              </a:rPr>
              <a:t>конструктивно </a:t>
            </a:r>
            <a:r>
              <a:rPr lang="ru-RU" dirty="0" smtClean="0">
                <a:solidFill>
                  <a:srgbClr val="7030A0"/>
                </a:solidFill>
              </a:rPr>
              <a:t>разрешать возникшие школьные конфликты. 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Desktop\confl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924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011-07-07-15-08-33-8-average-annual-salary-53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" y="2204864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4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7030A0"/>
                </a:solidFill>
              </a:rPr>
              <a:t>Школьная служба примирения – это сообщество волонтеров-добровольцев из числа учащихся, педагогов и родителей.</a:t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Pictures\primiren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35890"/>
            <a:ext cx="23812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26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005064"/>
            <a:ext cx="8610600" cy="2287786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3000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3000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 smtClean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>Для </a:t>
            </a:r>
            <a:r>
              <a:rPr lang="ru-RU" sz="300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>того, чтобы работать в школьной службе примирения волонтеры должны пройти специальное обучение навыкам конструктивного разрешения конфликтов, специальным техникам.</a:t>
            </a:r>
            <a:br>
              <a:rPr lang="ru-RU" sz="300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>( таким как медиация и «круги» и др.)</a:t>
            </a:r>
            <a:br>
              <a:rPr lang="ru-RU" sz="300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imaged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4" y="692150"/>
            <a:ext cx="41673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image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3924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96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685800" y="4508500"/>
            <a:ext cx="8458200" cy="14986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>Главный принцип работы участников школьной службы примирения  - </a:t>
            </a:r>
            <a:r>
              <a:rPr lang="ru-RU" sz="3200" cap="none" dirty="0" err="1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>кондефициальность</a:t>
            </a:r>
            <a:r>
              <a:rPr lang="ru-RU" sz="3200" b="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3200" b="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0" y="434975"/>
            <a:ext cx="3008313" cy="3898900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prstClr val="black"/>
              </a:solidFill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3803650" y="609600"/>
            <a:ext cx="5340350" cy="480060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2800" b="1" dirty="0" smtClean="0">
                <a:solidFill>
                  <a:prstClr val="black"/>
                </a:solidFill>
              </a:rPr>
              <a:t>.      </a:t>
            </a:r>
            <a:endParaRPr lang="ru-RU" sz="28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0A22E"/>
              </a:buClr>
              <a:buNone/>
            </a:pPr>
            <a:r>
              <a:rPr lang="ru-RU" sz="2800" b="1" dirty="0">
                <a:solidFill>
                  <a:srgbClr val="4E3B30"/>
                </a:solidFill>
              </a:rPr>
              <a:t> </a:t>
            </a:r>
            <a:endParaRPr lang="ru-RU" sz="2800" dirty="0"/>
          </a:p>
        </p:txBody>
      </p:sp>
      <p:pic>
        <p:nvPicPr>
          <p:cNvPr id="1027" name="Picture 3" descr="C:\Users\USER\Pictures\0_7d9f6_71a170c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7525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34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2251075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3000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3000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30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3000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30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 smtClean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>После </a:t>
            </a:r>
            <a:r>
              <a:rPr lang="ru-RU" sz="300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  <a:t>обучения члены школьной службы примирения могут самостоятельно помогать разрешать конфликтные ситуации обратившимся к ним членам школьного сообщества.</a:t>
            </a:r>
            <a:br>
              <a:rPr lang="ru-RU" sz="3000" cap="none" dirty="0">
                <a:solidFill>
                  <a:srgbClr val="7030A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30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 </a:t>
            </a:r>
            <a:br>
              <a:rPr lang="ru-RU" sz="3000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 descr="C:\Users\USER\Pictures\me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752528" cy="29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2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3563888" y="595536"/>
            <a:ext cx="2448272" cy="160932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дает   участие в школьной службе примирения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400456" y="2480320"/>
            <a:ext cx="2792526" cy="3913584"/>
          </a:xfrm>
          <a:prstGeom prst="triangle">
            <a:avLst>
              <a:gd name="adj" fmla="val 5113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Родителям: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-помочь ребенку в трудной жизненной ситуации, способствовать развитию у него ответственного и взрослого поведения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39552" y="2636912"/>
            <a:ext cx="2860904" cy="3600400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Подростку, совершившему правонарушение</a:t>
            </a:r>
            <a:r>
              <a:rPr lang="ru-RU" sz="1100" dirty="0" smtClean="0"/>
              <a:t>:</a:t>
            </a:r>
          </a:p>
          <a:p>
            <a:pPr marL="171450" indent="-171450" algn="ctr">
              <a:buFontTx/>
              <a:buChar char="-"/>
            </a:pPr>
            <a:r>
              <a:rPr lang="ru-RU" sz="1100" dirty="0"/>
              <a:t>о</a:t>
            </a:r>
            <a:r>
              <a:rPr lang="ru-RU" sz="1100" dirty="0" smtClean="0"/>
              <a:t>сознать причины своего поступка и их последствия;</a:t>
            </a:r>
          </a:p>
          <a:p>
            <a:pPr marL="285750" indent="-285750" algn="ctr">
              <a:buFontTx/>
              <a:buChar char="-"/>
            </a:pPr>
            <a:r>
              <a:rPr lang="ru-RU" sz="1100" dirty="0"/>
              <a:t>п</a:t>
            </a:r>
            <a:r>
              <a:rPr lang="ru-RU" sz="1100" dirty="0" smtClean="0"/>
              <a:t>ринести извинения и получить прощение;</a:t>
            </a:r>
          </a:p>
          <a:p>
            <a:pPr marL="285750" indent="-285750" algn="ctr">
              <a:buFontTx/>
              <a:buChar char="-"/>
            </a:pPr>
            <a:r>
              <a:rPr lang="ru-RU" sz="1100" dirty="0" smtClean="0"/>
              <a:t>загладить причиненный вред;</a:t>
            </a:r>
          </a:p>
          <a:p>
            <a:pPr marL="285750" indent="-285750" algn="ctr">
              <a:buFontTx/>
              <a:buChar char="-"/>
            </a:pPr>
            <a:r>
              <a:rPr lang="ru-RU" sz="1100" dirty="0"/>
              <a:t>в</a:t>
            </a:r>
            <a:r>
              <a:rPr lang="ru-RU" sz="1100" dirty="0" smtClean="0"/>
              <a:t>ернуть к себе уважение и восстановить важные отношения ( в том числе в семье), которые возможно были нарушены в результате случившегося</a:t>
            </a:r>
          </a:p>
          <a:p>
            <a:pPr marL="285750" indent="-285750" algn="ctr">
              <a:buFontTx/>
              <a:buChar char="-"/>
            </a:pPr>
            <a:endParaRPr lang="ru-RU" sz="1100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6266547" y="2636912"/>
            <a:ext cx="2880320" cy="3756992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Потерпевшему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- избавиться от негативных переживаний и желания отомстить;</a:t>
            </a:r>
          </a:p>
          <a:p>
            <a:pPr algn="ctr"/>
            <a:r>
              <a:rPr lang="ru-RU" dirty="0" smtClean="0"/>
              <a:t>- убедиться в том, что справедливость существует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2771800" y="2204864"/>
            <a:ext cx="119442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1"/>
            <a:endCxn id="13" idx="4"/>
          </p:cNvCxnSpPr>
          <p:nvPr/>
        </p:nvCxnSpPr>
        <p:spPr>
          <a:xfrm>
            <a:off x="5609828" y="2204864"/>
            <a:ext cx="1376799" cy="432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88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AWJJH2MPE6E2-192225855-2</_dlc_DocId>
    <_dlc_DocIdUrl xmlns="4a252ca3-5a62-4c1c-90a6-29f4710e47f8">
      <Url>http://xn--44-6kcadhwnl3cfdx.xn--p1ai/Sharya/shool21/_layouts/15/DocIdRedir.aspx?ID=AWJJH2MPE6E2-192225855-2</Url>
      <Description>AWJJH2MPE6E2-192225855-2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AE7D1A948E7F4AA71AA689669EBAA3" ma:contentTypeVersion="49" ma:contentTypeDescription="Создание документа." ma:contentTypeScope="" ma:versionID="398206cc069cb03a72e1be06879d740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A33F2AD-1AE4-432A-BD25-DF76DBA462C5}"/>
</file>

<file path=customXml/itemProps2.xml><?xml version="1.0" encoding="utf-8"?>
<ds:datastoreItem xmlns:ds="http://schemas.openxmlformats.org/officeDocument/2006/customXml" ds:itemID="{E199244B-3E7F-4A26-8AFE-20A42BDF82DA}"/>
</file>

<file path=customXml/itemProps3.xml><?xml version="1.0" encoding="utf-8"?>
<ds:datastoreItem xmlns:ds="http://schemas.openxmlformats.org/officeDocument/2006/customXml" ds:itemID="{D0AB6D7F-D258-48B1-8115-1DA4046F9F1B}"/>
</file>

<file path=customXml/itemProps4.xml><?xml version="1.0" encoding="utf-8"?>
<ds:datastoreItem xmlns:ds="http://schemas.openxmlformats.org/officeDocument/2006/customXml" ds:itemID="{A35FF5B0-DC93-4BF4-BA9D-A842FFBF4A20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197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Школьная служба примирения</vt:lpstr>
      <vt:lpstr>Школьная жизнь - это сложный процесс, включающий в себя не только учебные ситуации, но и совершенно различные пласты взаимодействия большого количества людей (в процессе обучения, воспитания, создания норм поведения и др.). В ходе такого взаимодействия возникает большое количество конфликтных ситуаций. </vt:lpstr>
      <vt:lpstr>Презентация PowerPoint</vt:lpstr>
      <vt:lpstr>Презентация PowerPoint</vt:lpstr>
      <vt:lpstr>Презентация PowerPoint</vt:lpstr>
      <vt:lpstr> Для того, чтобы работать в школьной службе примирения волонтеры должны пройти специальное обучение навыкам конструктивного разрешения конфликтов, специальным техникам. ( таким как медиация и «круги» и др.) </vt:lpstr>
      <vt:lpstr>Главный принцип работы участников школьной службы примирения  - кондефициальность </vt:lpstr>
      <vt:lpstr>    После обучения члены школьной службы примирения могут самостоятельно помогать разрешать конфликтные ситуации обратившимся к ним членам школьного сообщества. 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</dc:title>
  <dc:creator>USER</dc:creator>
  <cp:lastModifiedBy>USER</cp:lastModifiedBy>
  <cp:revision>21</cp:revision>
  <dcterms:created xsi:type="dcterms:W3CDTF">2012-07-18T09:50:36Z</dcterms:created>
  <dcterms:modified xsi:type="dcterms:W3CDTF">2012-08-08T19:34:53Z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0x0101003EAE7D1A948E7F4AA71AA689669EBAA3</vt:lpwstr>
  </property>
  <property fmtid="{D5CDD505-2E9C-101B-9397-08002B2CF9AE}" pid="4" name="_dlc_DocIdItemGuid">
    <vt:lpwstr>aa90314f-8441-44d8-91b3-4d25132f9040</vt:lpwstr>
  </property>
</Properties>
</file>