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s/slide9.xml" ContentType="application/vnd.openxmlformats-officedocument.presentationml.slide+xml"/>
  <Override PartName="/ppt/slides/slide8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Layouts/slideLayout10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11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915" autoAdjust="0"/>
    <p:restoredTop sz="94660"/>
  </p:normalViewPr>
  <p:slideViewPr>
    <p:cSldViewPr>
      <p:cViewPr varScale="1">
        <p:scale>
          <a:sx n="65" d="100"/>
          <a:sy n="65" d="100"/>
        </p:scale>
        <p:origin x="-102" y="-19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18" Type="http://schemas.openxmlformats.org/officeDocument/2006/relationships/customXml" Target="../customXml/item4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17" Type="http://schemas.openxmlformats.org/officeDocument/2006/relationships/customXml" Target="../customXml/item3.xml"/><Relationship Id="rId2" Type="http://schemas.openxmlformats.org/officeDocument/2006/relationships/slide" Target="slides/slide1.xml"/><Relationship Id="rId16" Type="http://schemas.openxmlformats.org/officeDocument/2006/relationships/customXml" Target="../customXml/item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customXml" Target="../customXml/item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A87AD-B4C9-4C13-8250-654969252DA1}" type="datetimeFigureOut">
              <a:rPr lang="ru-RU" smtClean="0"/>
              <a:pPr/>
              <a:t>13.02.2014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612939F9-B3D7-4E66-8213-73243B770C1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A87AD-B4C9-4C13-8250-654969252DA1}" type="datetimeFigureOut">
              <a:rPr lang="ru-RU" smtClean="0"/>
              <a:pPr/>
              <a:t>13.02.2014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2939F9-B3D7-4E66-8213-73243B770C1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A87AD-B4C9-4C13-8250-654969252DA1}" type="datetimeFigureOut">
              <a:rPr lang="ru-RU" smtClean="0"/>
              <a:pPr/>
              <a:t>13.02.2014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2939F9-B3D7-4E66-8213-73243B770C1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A87AD-B4C9-4C13-8250-654969252DA1}" type="datetimeFigureOut">
              <a:rPr lang="ru-RU" smtClean="0"/>
              <a:pPr/>
              <a:t>13.02.2014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612939F9-B3D7-4E66-8213-73243B770C1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A87AD-B4C9-4C13-8250-654969252DA1}" type="datetimeFigureOut">
              <a:rPr lang="ru-RU" smtClean="0"/>
              <a:pPr/>
              <a:t>13.02.2014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2939F9-B3D7-4E66-8213-73243B770C1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A87AD-B4C9-4C13-8250-654969252DA1}" type="datetimeFigureOut">
              <a:rPr lang="ru-RU" smtClean="0"/>
              <a:pPr/>
              <a:t>13.02.2014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2939F9-B3D7-4E66-8213-73243B770C1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A87AD-B4C9-4C13-8250-654969252DA1}" type="datetimeFigureOut">
              <a:rPr lang="ru-RU" smtClean="0"/>
              <a:pPr/>
              <a:t>13.02.2014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612939F9-B3D7-4E66-8213-73243B770C1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A87AD-B4C9-4C13-8250-654969252DA1}" type="datetimeFigureOut">
              <a:rPr lang="ru-RU" smtClean="0"/>
              <a:pPr/>
              <a:t>13.02.2014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2939F9-B3D7-4E66-8213-73243B770C1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A87AD-B4C9-4C13-8250-654969252DA1}" type="datetimeFigureOut">
              <a:rPr lang="ru-RU" smtClean="0"/>
              <a:pPr/>
              <a:t>13.02.2014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2939F9-B3D7-4E66-8213-73243B770C1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A87AD-B4C9-4C13-8250-654969252DA1}" type="datetimeFigureOut">
              <a:rPr lang="ru-RU" smtClean="0"/>
              <a:pPr/>
              <a:t>13.02.2014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2939F9-B3D7-4E66-8213-73243B770C1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A87AD-B4C9-4C13-8250-654969252DA1}" type="datetimeFigureOut">
              <a:rPr lang="ru-RU" smtClean="0"/>
              <a:pPr/>
              <a:t>13.02.2014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2939F9-B3D7-4E66-8213-73243B770C1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AF8A87AD-B4C9-4C13-8250-654969252DA1}" type="datetimeFigureOut">
              <a:rPr lang="ru-RU" smtClean="0"/>
              <a:pPr/>
              <a:t>13.02.2014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612939F9-B3D7-4E66-8213-73243B770C1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28596" y="285728"/>
            <a:ext cx="8410124" cy="313932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66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Ознакомление детей </a:t>
            </a:r>
          </a:p>
          <a:p>
            <a:pPr algn="ctr"/>
            <a:r>
              <a:rPr lang="ru-RU" sz="66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дошкольного возраста</a:t>
            </a:r>
          </a:p>
          <a:p>
            <a:pPr algn="ctr"/>
            <a:r>
              <a:rPr lang="ru-RU" sz="6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с живописью</a:t>
            </a:r>
            <a:endParaRPr lang="ru-RU" sz="66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6" name="Picture 4" descr="D:\Журавлёва\index.files\image003.gif"/>
          <p:cNvPicPr>
            <a:picLocks noChangeAspect="1" noChangeArrowheads="1"/>
          </p:cNvPicPr>
          <p:nvPr/>
        </p:nvPicPr>
        <p:blipFill>
          <a:blip r:embed="rId2">
            <a:lum bright="10000" contrast="10000"/>
          </a:blip>
          <a:srcRect t="6010" r="10200"/>
          <a:stretch>
            <a:fillRect/>
          </a:stretch>
        </p:blipFill>
        <p:spPr bwMode="auto">
          <a:xfrm>
            <a:off x="1428728" y="3500438"/>
            <a:ext cx="1985543" cy="2700110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Picture 3" descr="D:\Журавлёва\занятия.files\зан2.jpg"/>
          <p:cNvPicPr>
            <a:picLocks noChangeAspect="1" noChangeArrowheads="1"/>
          </p:cNvPicPr>
          <p:nvPr/>
        </p:nvPicPr>
        <p:blipFill>
          <a:blip r:embed="rId3"/>
          <a:srcRect l="9091" t="10204" r="15909" b="19390"/>
          <a:stretch>
            <a:fillRect/>
          </a:stretch>
        </p:blipFill>
        <p:spPr bwMode="auto">
          <a:xfrm>
            <a:off x="4429124" y="3500438"/>
            <a:ext cx="2992153" cy="2357454"/>
          </a:xfrm>
          <a:prstGeom prst="rect">
            <a:avLst/>
          </a:prstGeom>
          <a:noFill/>
        </p:spPr>
      </p:pic>
      <p:sp>
        <p:nvSpPr>
          <p:cNvPr id="9" name="Прямоугольник 8"/>
          <p:cNvSpPr/>
          <p:nvPr/>
        </p:nvSpPr>
        <p:spPr>
          <a:xfrm>
            <a:off x="3214646" y="6150114"/>
            <a:ext cx="592935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dirty="0" smtClean="0">
                <a:solidFill>
                  <a:schemeClr val="accent6">
                    <a:lumMod val="75000"/>
                  </a:schemeClr>
                </a:solidFill>
              </a:rPr>
              <a:t>ГПО «Художественное творчество дошкольников</a:t>
            </a:r>
            <a:r>
              <a:rPr lang="ru-RU" sz="2000" dirty="0" smtClean="0">
                <a:solidFill>
                  <a:schemeClr val="accent6">
                    <a:lumMod val="75000"/>
                  </a:schemeClr>
                </a:solidFill>
              </a:rPr>
              <a:t>»</a:t>
            </a:r>
          </a:p>
          <a:p>
            <a:pPr algn="ctr"/>
            <a:r>
              <a:rPr lang="ru-RU" sz="2000" dirty="0" smtClean="0">
                <a:solidFill>
                  <a:schemeClr val="accent6">
                    <a:lumMod val="75000"/>
                  </a:schemeClr>
                </a:solidFill>
              </a:rPr>
              <a:t>Руководитель: Журавлёва И.В.воспитатель по изо</a:t>
            </a:r>
            <a:endParaRPr lang="ru-RU" sz="2000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rot="21150465">
            <a:off x="6563187" y="4776174"/>
            <a:ext cx="2107489" cy="10944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214414" y="285728"/>
            <a:ext cx="6500858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dirty="0">
                <a:solidFill>
                  <a:schemeClr val="accent6">
                    <a:lumMod val="75000"/>
                  </a:schemeClr>
                </a:solidFill>
              </a:rPr>
              <a:t>Этапы ознакомления </a:t>
            </a:r>
            <a:endParaRPr lang="ru-RU" sz="5400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algn="ctr"/>
            <a:r>
              <a:rPr lang="ru-RU" sz="5400" b="1" dirty="0" smtClean="0">
                <a:solidFill>
                  <a:schemeClr val="accent6">
                    <a:lumMod val="75000"/>
                  </a:schemeClr>
                </a:solidFill>
              </a:rPr>
              <a:t>с </a:t>
            </a:r>
            <a:r>
              <a:rPr lang="ru-RU" sz="5400" b="1" dirty="0">
                <a:solidFill>
                  <a:schemeClr val="accent6">
                    <a:lumMod val="75000"/>
                  </a:schemeClr>
                </a:solidFill>
              </a:rPr>
              <a:t>живописью</a:t>
            </a:r>
            <a:endParaRPr lang="ru-RU" sz="54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571472" y="2000240"/>
            <a:ext cx="807249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u="sng" dirty="0">
                <a:solidFill>
                  <a:schemeClr val="accent6">
                    <a:lumMod val="75000"/>
                  </a:schemeClr>
                </a:solidFill>
              </a:rPr>
              <a:t>Первый этап – </a:t>
            </a:r>
            <a:r>
              <a:rPr lang="ru-RU" sz="2400" u="sng" dirty="0">
                <a:solidFill>
                  <a:schemeClr val="accent6">
                    <a:lumMod val="75000"/>
                  </a:schemeClr>
                </a:solidFill>
              </a:rPr>
              <a:t>искусствоведческий </a:t>
            </a:r>
            <a:r>
              <a:rPr lang="ru-RU" sz="2400" u="sng" dirty="0" smtClean="0">
                <a:solidFill>
                  <a:schemeClr val="accent6">
                    <a:lumMod val="75000"/>
                  </a:schemeClr>
                </a:solidFill>
              </a:rPr>
              <a:t>рассказ педагога</a:t>
            </a:r>
            <a:endParaRPr lang="ru-RU" sz="2400" u="sng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1214414" y="2428868"/>
            <a:ext cx="678661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latin typeface="Helvetica" pitchFamily="34" charset="0"/>
                <a:ea typeface="Times New Roman" pitchFamily="18" charset="0"/>
                <a:cs typeface="Times New Roman" pitchFamily="18" charset="0"/>
              </a:rPr>
              <a:t>Структура искусствоведческого рассказа: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accent6">
                  <a:lumMod val="75000"/>
                </a:schemeClr>
              </a:solidFill>
              <a:effectLst/>
              <a:latin typeface="Arial" pitchFamily="34" charset="0"/>
            </a:endParaRPr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642910" y="2928934"/>
            <a:ext cx="442915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latin typeface="Helvetica" pitchFamily="34" charset="0"/>
                <a:ea typeface="Times New Roman" pitchFamily="18" charset="0"/>
                <a:cs typeface="Times New Roman" pitchFamily="18" charset="0"/>
              </a:rPr>
              <a:t>сообщение названия картины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accent6">
                  <a:lumMod val="75000"/>
                </a:schemeClr>
              </a:solidFill>
              <a:effectLst/>
              <a:latin typeface="Arial" pitchFamily="34" charset="0"/>
            </a:endParaRPr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642910" y="3357562"/>
            <a:ext cx="4143404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latin typeface="Helvetica" pitchFamily="34" charset="0"/>
                <a:ea typeface="Times New Roman" pitchFamily="18" charset="0"/>
                <a:cs typeface="Times New Roman" pitchFamily="18" charset="0"/>
              </a:rPr>
              <a:t>сообщение фамилии художника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accent6">
                  <a:lumMod val="75000"/>
                </a:schemeClr>
              </a:solidFill>
              <a:effectLst/>
              <a:latin typeface="Arial" pitchFamily="34" charset="0"/>
            </a:endParaRPr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642910" y="3786190"/>
            <a:ext cx="3142207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latin typeface="Helvetica" pitchFamily="34" charset="0"/>
                <a:ea typeface="Times New Roman" pitchFamily="18" charset="0"/>
                <a:cs typeface="Times New Roman" pitchFamily="18" charset="0"/>
              </a:rPr>
              <a:t>о чём написана картина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accent6">
                  <a:lumMod val="75000"/>
                </a:schemeClr>
              </a:solidFill>
              <a:effectLst/>
              <a:latin typeface="Arial" pitchFamily="34" charset="0"/>
            </a:endParaRPr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642910" y="4214818"/>
            <a:ext cx="792961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latin typeface="Helvetica" pitchFamily="34" charset="0"/>
                <a:ea typeface="Times New Roman" pitchFamily="18" charset="0"/>
                <a:cs typeface="Times New Roman" pitchFamily="18" charset="0"/>
              </a:rPr>
              <a:t>что самое главное в картине (выделить композиционный центр)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accent6">
                  <a:lumMod val="75000"/>
                </a:schemeClr>
              </a:solidFill>
              <a:effectLst/>
              <a:latin typeface="Arial" pitchFamily="34" charset="0"/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42910" y="4643446"/>
            <a:ext cx="707236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latin typeface="Helvetica" pitchFamily="34" charset="0"/>
                <a:ea typeface="Times New Roman" pitchFamily="18" charset="0"/>
                <a:cs typeface="Times New Roman" pitchFamily="18" charset="0"/>
              </a:rPr>
              <a:t>как оно изображено (цвет, построение, расположение)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accent6">
                  <a:lumMod val="75000"/>
                </a:schemeClr>
              </a:solidFill>
              <a:effectLst/>
              <a:latin typeface="Arial" pitchFamily="34" charset="0"/>
            </a:endParaRPr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642910" y="5000636"/>
            <a:ext cx="8072494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latin typeface="Helvetica" pitchFamily="34" charset="0"/>
                <a:ea typeface="Times New Roman" pitchFamily="18" charset="0"/>
                <a:cs typeface="Times New Roman" pitchFamily="18" charset="0"/>
              </a:rPr>
              <a:t>что изображено вокруг главного в произведении и как с ним соединены детали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accent6">
                  <a:lumMod val="75000"/>
                </a:schemeClr>
              </a:solidFill>
              <a:effectLst/>
              <a:latin typeface="Arial" pitchFamily="34" charset="0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42910" y="5643578"/>
            <a:ext cx="7358114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latin typeface="Helvetica" pitchFamily="34" charset="0"/>
                <a:ea typeface="Times New Roman" pitchFamily="18" charset="0"/>
                <a:cs typeface="Times New Roman" pitchFamily="18" charset="0"/>
              </a:rPr>
              <a:t>что красивого показал своим произведением художник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accent6">
                  <a:lumMod val="75000"/>
                </a:schemeClr>
              </a:solidFill>
              <a:effectLst/>
              <a:latin typeface="Arial" pitchFamily="34" charset="0"/>
            </a:endParaRPr>
          </a:p>
        </p:txBody>
      </p:sp>
      <p:sp>
        <p:nvSpPr>
          <p:cNvPr id="1034" name="Rectangle 10"/>
          <p:cNvSpPr>
            <a:spLocks noChangeArrowheads="1"/>
          </p:cNvSpPr>
          <p:nvPr/>
        </p:nvSpPr>
        <p:spPr bwMode="auto">
          <a:xfrm>
            <a:off x="642910" y="6000768"/>
            <a:ext cx="578647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latin typeface="Helvetica" pitchFamily="34" charset="0"/>
                <a:ea typeface="Times New Roman" pitchFamily="18" charset="0"/>
                <a:cs typeface="Times New Roman" pitchFamily="18" charset="0"/>
              </a:rPr>
              <a:t>о чём думается, что вспоминается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accent6">
                  <a:lumMod val="75000"/>
                </a:schemeClr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0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0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0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0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0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027" grpId="0"/>
      <p:bldP spid="1028" grpId="0"/>
      <p:bldP spid="1029" grpId="0"/>
      <p:bldP spid="1030" grpId="0"/>
      <p:bldP spid="1031" grpId="0"/>
      <p:bldP spid="1032" grpId="0"/>
      <p:bldP spid="1033" grpId="0"/>
      <p:bldP spid="103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214414" y="285728"/>
            <a:ext cx="6500858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dirty="0">
                <a:solidFill>
                  <a:schemeClr val="accent6">
                    <a:lumMod val="75000"/>
                  </a:schemeClr>
                </a:solidFill>
              </a:rPr>
              <a:t>Этапы </a:t>
            </a:r>
            <a:r>
              <a:rPr lang="ru-RU" sz="5400" b="1" dirty="0" smtClean="0">
                <a:solidFill>
                  <a:schemeClr val="accent6">
                    <a:lumMod val="75000"/>
                  </a:schemeClr>
                </a:solidFill>
              </a:rPr>
              <a:t>ознакомления </a:t>
            </a:r>
          </a:p>
          <a:p>
            <a:pPr algn="ctr"/>
            <a:r>
              <a:rPr lang="ru-RU" sz="5400" b="1" dirty="0" smtClean="0">
                <a:solidFill>
                  <a:schemeClr val="accent6">
                    <a:lumMod val="75000"/>
                  </a:schemeClr>
                </a:solidFill>
              </a:rPr>
              <a:t>с живописью</a:t>
            </a:r>
            <a:endParaRPr lang="ru-RU" sz="54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357290" y="2143116"/>
            <a:ext cx="70077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chemeClr val="accent6">
                    <a:lumMod val="75000"/>
                  </a:schemeClr>
                </a:solidFill>
              </a:rPr>
              <a:t>Вопросы после искусствоведческого рассказа:</a:t>
            </a:r>
            <a:endParaRPr lang="ru-RU" sz="24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5361" name="Rectangle 1"/>
          <p:cNvSpPr>
            <a:spLocks noChangeArrowheads="1"/>
          </p:cNvSpPr>
          <p:nvPr/>
        </p:nvSpPr>
        <p:spPr bwMode="auto">
          <a:xfrm>
            <a:off x="214282" y="2643182"/>
            <a:ext cx="9144000" cy="31700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1600" dirty="0">
                <a:solidFill>
                  <a:srgbClr val="333333"/>
                </a:solidFill>
                <a:latin typeface="Helvetica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smtClean="0">
                <a:solidFill>
                  <a:srgbClr val="333333"/>
                </a:solidFill>
                <a:latin typeface="Helvetica" pitchFamily="34" charset="0"/>
                <a:ea typeface="Times New Roman" pitchFamily="18" charset="0"/>
                <a:cs typeface="Times New Roman" pitchFamily="18" charset="0"/>
              </a:rPr>
              <a:t>-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latin typeface="Helvetica" pitchFamily="34" charset="0"/>
                <a:ea typeface="Times New Roman" pitchFamily="18" charset="0"/>
                <a:cs typeface="Times New Roman" pitchFamily="18" charset="0"/>
              </a:rPr>
              <a:t>Что изображено на картине?</a:t>
            </a:r>
            <a:b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latin typeface="Helvetica" pitchFamily="34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–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latin typeface="Helvetica" pitchFamily="34" charset="0"/>
                <a:ea typeface="Times New Roman" pitchFamily="18" charset="0"/>
                <a:cs typeface="Times New Roman" pitchFamily="18" charset="0"/>
              </a:rPr>
              <a:t> Где расположены изображённые на картине предметы, люди?</a:t>
            </a:r>
            <a:b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latin typeface="Helvetica" pitchFamily="34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–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latin typeface="Helvetica" pitchFamily="34" charset="0"/>
                <a:ea typeface="Times New Roman" pitchFamily="18" charset="0"/>
                <a:cs typeface="Times New Roman" pitchFamily="18" charset="0"/>
              </a:rPr>
              <a:t> Как вы думаете, что самое главное в картине?</a:t>
            </a:r>
            <a:b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latin typeface="Helvetica" pitchFamily="34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–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latin typeface="Helvetica" pitchFamily="34" charset="0"/>
                <a:ea typeface="Times New Roman" pitchFamily="18" charset="0"/>
                <a:cs typeface="Times New Roman" pitchFamily="18" charset="0"/>
              </a:rPr>
              <a:t> Как это изобразил художник?</a:t>
            </a:r>
            <a:b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latin typeface="Helvetica" pitchFamily="34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–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latin typeface="Helvetica" pitchFamily="34" charset="0"/>
                <a:ea typeface="Times New Roman" pitchFamily="18" charset="0"/>
                <a:cs typeface="Times New Roman" pitchFamily="18" charset="0"/>
              </a:rPr>
              <a:t> Что в картине самое яркое?</a:t>
            </a:r>
            <a:b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latin typeface="Helvetica" pitchFamily="34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–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latin typeface="Helvetica" pitchFamily="34" charset="0"/>
                <a:ea typeface="Times New Roman" pitchFamily="18" charset="0"/>
                <a:cs typeface="Times New Roman" pitchFamily="18" charset="0"/>
              </a:rPr>
              <a:t> Что этим хотел сказать художник?</a:t>
            </a:r>
            <a:b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latin typeface="Helvetica" pitchFamily="34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–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latin typeface="Helvetica" pitchFamily="34" charset="0"/>
                <a:ea typeface="Times New Roman" pitchFamily="18" charset="0"/>
                <a:cs typeface="Times New Roman" pitchFamily="18" charset="0"/>
              </a:rPr>
              <a:t> Какое настроение передал художник?</a:t>
            </a:r>
            <a:b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latin typeface="Helvetica" pitchFamily="34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–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latin typeface="Helvetica" pitchFamily="34" charset="0"/>
                <a:ea typeface="Times New Roman" pitchFamily="18" charset="0"/>
                <a:cs typeface="Times New Roman" pitchFamily="18" charset="0"/>
              </a:rPr>
              <a:t> Как вы догадались. что именно такое настроение отражено?</a:t>
            </a:r>
            <a:b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latin typeface="Helvetica" pitchFamily="34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–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latin typeface="Helvetica" pitchFamily="34" charset="0"/>
                <a:ea typeface="Times New Roman" pitchFamily="18" charset="0"/>
                <a:cs typeface="Times New Roman" pitchFamily="18" charset="0"/>
              </a:rPr>
              <a:t> Как это удалось сделать художнику?</a:t>
            </a:r>
            <a:b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latin typeface="Helvetica" pitchFamily="34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–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latin typeface="Helvetica" pitchFamily="34" charset="0"/>
                <a:ea typeface="Times New Roman" pitchFamily="18" charset="0"/>
                <a:cs typeface="Times New Roman" pitchFamily="18" charset="0"/>
              </a:rPr>
              <a:t> О чём думается или вспоминается, когда вы смотрите на эту картину?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accent6">
                  <a:lumMod val="75000"/>
                </a:schemeClr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53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214414" y="285728"/>
            <a:ext cx="6500858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dirty="0">
                <a:solidFill>
                  <a:schemeClr val="accent6">
                    <a:lumMod val="75000"/>
                  </a:schemeClr>
                </a:solidFill>
              </a:rPr>
              <a:t>Этапы </a:t>
            </a:r>
            <a:r>
              <a:rPr lang="ru-RU" sz="5400" b="1" dirty="0" smtClean="0">
                <a:solidFill>
                  <a:schemeClr val="accent6">
                    <a:lumMod val="75000"/>
                  </a:schemeClr>
                </a:solidFill>
              </a:rPr>
              <a:t>ознакомления </a:t>
            </a:r>
          </a:p>
          <a:p>
            <a:pPr algn="ctr"/>
            <a:r>
              <a:rPr lang="ru-RU" sz="5400" b="1" dirty="0" smtClean="0">
                <a:solidFill>
                  <a:schemeClr val="accent6">
                    <a:lumMod val="75000"/>
                  </a:schemeClr>
                </a:solidFill>
              </a:rPr>
              <a:t>с живописью</a:t>
            </a:r>
            <a:endParaRPr lang="ru-RU" sz="54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57158" y="2000240"/>
            <a:ext cx="842968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u="sng" dirty="0" smtClean="0">
                <a:solidFill>
                  <a:schemeClr val="accent6">
                    <a:lumMod val="75000"/>
                  </a:schemeClr>
                </a:solidFill>
              </a:rPr>
              <a:t>Второй </a:t>
            </a:r>
            <a:r>
              <a:rPr lang="ru-RU" sz="2400" b="1" u="sng" dirty="0">
                <a:solidFill>
                  <a:schemeClr val="accent6">
                    <a:lumMod val="75000"/>
                  </a:schemeClr>
                </a:solidFill>
              </a:rPr>
              <a:t>этап – </a:t>
            </a:r>
            <a:r>
              <a:rPr lang="ru-RU" sz="2400" u="sng" dirty="0" smtClean="0">
                <a:solidFill>
                  <a:schemeClr val="accent6">
                    <a:lumMod val="75000"/>
                  </a:schemeClr>
                </a:solidFill>
              </a:rPr>
              <a:t>самостоятельный анализ содержания картины.</a:t>
            </a:r>
            <a:endParaRPr lang="ru-RU" sz="2400" u="sng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142976" y="2500306"/>
            <a:ext cx="71437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chemeClr val="accent6">
                    <a:lumMod val="75000"/>
                  </a:schemeClr>
                </a:solidFill>
              </a:rPr>
              <a:t>Вопросы </a:t>
            </a:r>
            <a:r>
              <a:rPr lang="ru-RU" sz="2400" b="1" dirty="0" smtClean="0">
                <a:solidFill>
                  <a:schemeClr val="accent6">
                    <a:lumMod val="75000"/>
                  </a:schemeClr>
                </a:solidFill>
              </a:rPr>
              <a:t>для </a:t>
            </a:r>
            <a:r>
              <a:rPr lang="ru-RU" sz="2400" b="1" dirty="0" smtClean="0">
                <a:solidFill>
                  <a:schemeClr val="accent6">
                    <a:lumMod val="75000"/>
                  </a:schemeClr>
                </a:solidFill>
              </a:rPr>
              <a:t>сам</a:t>
            </a:r>
            <a:r>
              <a:rPr lang="ru-RU" sz="2400" b="1" dirty="0" smtClean="0">
                <a:solidFill>
                  <a:schemeClr val="accent6">
                    <a:lumMod val="75000"/>
                  </a:schemeClr>
                </a:solidFill>
              </a:rPr>
              <a:t>остоятельного рассказа детей:</a:t>
            </a:r>
            <a:endParaRPr lang="ru-RU" sz="24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214282" y="3071810"/>
            <a:ext cx="9144000" cy="347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ru-RU" sz="1600" dirty="0">
                <a:solidFill>
                  <a:srgbClr val="333333"/>
                </a:solidFill>
                <a:latin typeface="Helvetica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solidFill>
                  <a:schemeClr val="accent6">
                    <a:lumMod val="75000"/>
                  </a:schemeClr>
                </a:solidFill>
              </a:rPr>
              <a:t>О </a:t>
            </a:r>
            <a:r>
              <a:rPr lang="ru-RU" sz="2000" dirty="0" smtClean="0">
                <a:solidFill>
                  <a:schemeClr val="accent6">
                    <a:lumMod val="75000"/>
                  </a:schemeClr>
                </a:solidFill>
              </a:rPr>
              <a:t>чём картина?</a:t>
            </a:r>
          </a:p>
          <a:p>
            <a:pPr lvl="0"/>
            <a:r>
              <a:rPr lang="ru-RU" sz="2000" dirty="0" smtClean="0">
                <a:solidFill>
                  <a:schemeClr val="accent6">
                    <a:lumMod val="75000"/>
                  </a:schemeClr>
                </a:solidFill>
              </a:rPr>
              <a:t>Почему думаете так, расскажите?</a:t>
            </a:r>
          </a:p>
          <a:p>
            <a:pPr lvl="0"/>
            <a:r>
              <a:rPr lang="ru-RU" sz="2000" dirty="0" smtClean="0">
                <a:solidFill>
                  <a:schemeClr val="accent6">
                    <a:lumMod val="75000"/>
                  </a:schemeClr>
                </a:solidFill>
              </a:rPr>
              <a:t>Как бы вы назвали картину?</a:t>
            </a:r>
          </a:p>
          <a:p>
            <a:pPr lvl="0"/>
            <a:r>
              <a:rPr lang="ru-RU" sz="2000" dirty="0" smtClean="0">
                <a:solidFill>
                  <a:schemeClr val="accent6">
                    <a:lumMod val="75000"/>
                  </a:schemeClr>
                </a:solidFill>
              </a:rPr>
              <a:t>Почему именно так?</a:t>
            </a:r>
          </a:p>
          <a:p>
            <a:pPr lvl="0"/>
            <a:r>
              <a:rPr lang="ru-RU" sz="2000" dirty="0" smtClean="0">
                <a:solidFill>
                  <a:schemeClr val="accent6">
                    <a:lumMod val="75000"/>
                  </a:schemeClr>
                </a:solidFill>
              </a:rPr>
              <a:t>Что красивого и удивительного передал художник в образах людей, пейзаже, предметах?</a:t>
            </a:r>
          </a:p>
          <a:p>
            <a:pPr lvl="0"/>
            <a:r>
              <a:rPr lang="ru-RU" sz="2000" dirty="0" smtClean="0">
                <a:solidFill>
                  <a:schemeClr val="accent6">
                    <a:lumMod val="75000"/>
                  </a:schemeClr>
                </a:solidFill>
              </a:rPr>
              <a:t>Как он изобразил это в картине?</a:t>
            </a:r>
          </a:p>
          <a:p>
            <a:pPr lvl="0"/>
            <a:r>
              <a:rPr lang="ru-RU" sz="2000" dirty="0" smtClean="0">
                <a:solidFill>
                  <a:schemeClr val="accent6">
                    <a:lumMod val="75000"/>
                  </a:schemeClr>
                </a:solidFill>
              </a:rPr>
              <a:t>Какое настроение вызывает картина?</a:t>
            </a:r>
          </a:p>
          <a:p>
            <a:pPr lvl="0"/>
            <a:r>
              <a:rPr lang="ru-RU" sz="2000" dirty="0" smtClean="0">
                <a:solidFill>
                  <a:schemeClr val="accent6">
                    <a:lumMod val="75000"/>
                  </a:schemeClr>
                </a:solidFill>
              </a:rPr>
              <a:t>Отчего возникает такое настроение?</a:t>
            </a:r>
          </a:p>
          <a:p>
            <a:pPr lvl="0"/>
            <a:r>
              <a:rPr lang="ru-RU" sz="2000" dirty="0" smtClean="0">
                <a:solidFill>
                  <a:schemeClr val="accent6">
                    <a:lumMod val="75000"/>
                  </a:schemeClr>
                </a:solidFill>
              </a:rPr>
              <a:t>Что хотел сказать художник своей картиной</a:t>
            </a:r>
            <a:r>
              <a:rPr lang="ru-RU" sz="2000" dirty="0" smtClean="0">
                <a:solidFill>
                  <a:schemeClr val="accent6">
                    <a:lumMod val="75000"/>
                  </a:schemeClr>
                </a:solidFill>
              </a:rPr>
              <a:t>?</a:t>
            </a:r>
          </a:p>
          <a:p>
            <a:pPr lvl="0"/>
            <a:r>
              <a:rPr lang="ru-RU" sz="2000" dirty="0" smtClean="0">
                <a:solidFill>
                  <a:schemeClr val="accent6">
                    <a:lumMod val="75000"/>
                  </a:schemeClr>
                </a:solidFill>
              </a:rPr>
              <a:t>Почему и чем понравилась тебе картина?</a:t>
            </a:r>
            <a:endParaRPr lang="ru-RU" sz="2000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14414" y="285728"/>
            <a:ext cx="6500858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dirty="0">
                <a:solidFill>
                  <a:schemeClr val="accent6">
                    <a:lumMod val="75000"/>
                  </a:schemeClr>
                </a:solidFill>
              </a:rPr>
              <a:t>Этапы </a:t>
            </a:r>
            <a:r>
              <a:rPr lang="ru-RU" sz="5400" b="1" dirty="0" smtClean="0">
                <a:solidFill>
                  <a:schemeClr val="accent6">
                    <a:lumMod val="75000"/>
                  </a:schemeClr>
                </a:solidFill>
              </a:rPr>
              <a:t>ознакомления </a:t>
            </a:r>
          </a:p>
          <a:p>
            <a:pPr algn="ctr"/>
            <a:r>
              <a:rPr lang="ru-RU" sz="5400" b="1" dirty="0" smtClean="0">
                <a:solidFill>
                  <a:schemeClr val="accent6">
                    <a:lumMod val="75000"/>
                  </a:schemeClr>
                </a:solidFill>
              </a:rPr>
              <a:t>с живописью</a:t>
            </a:r>
            <a:endParaRPr lang="ru-RU" sz="54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57158" y="2000240"/>
            <a:ext cx="842968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u="sng" dirty="0" smtClean="0">
                <a:solidFill>
                  <a:schemeClr val="accent6">
                    <a:lumMod val="75000"/>
                  </a:schemeClr>
                </a:solidFill>
              </a:rPr>
              <a:t>Третий этап–</a:t>
            </a:r>
            <a:r>
              <a:rPr lang="ru-RU" sz="2400" b="1" u="sng" dirty="0">
                <a:solidFill>
                  <a:schemeClr val="accent6">
                    <a:lumMod val="75000"/>
                  </a:schemeClr>
                </a:solidFill>
              </a:rPr>
              <a:t> </a:t>
            </a:r>
            <a:r>
              <a:rPr lang="ru-RU" sz="2400" u="sng" dirty="0" smtClean="0">
                <a:solidFill>
                  <a:schemeClr val="accent6">
                    <a:lumMod val="75000"/>
                  </a:schemeClr>
                </a:solidFill>
              </a:rPr>
              <a:t>Ассоциации с образами. </a:t>
            </a:r>
          </a:p>
          <a:p>
            <a:pPr algn="ctr"/>
            <a:r>
              <a:rPr lang="ru-RU" sz="2400" u="sng" dirty="0" smtClean="0">
                <a:solidFill>
                  <a:schemeClr val="accent6">
                    <a:lumMod val="75000"/>
                  </a:schemeClr>
                </a:solidFill>
              </a:rPr>
              <a:t>Создание собственной картины.</a:t>
            </a:r>
            <a:endParaRPr lang="ru-RU" sz="2400" u="sng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285852" y="2928934"/>
            <a:ext cx="71438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>
                <a:solidFill>
                  <a:schemeClr val="accent6">
                    <a:lumMod val="75000"/>
                  </a:schemeClr>
                </a:solidFill>
              </a:rPr>
              <a:t>Приём мысленного создания картины по </a:t>
            </a:r>
            <a:r>
              <a:rPr lang="ru-RU" sz="2000" b="1" dirty="0" smtClean="0">
                <a:solidFill>
                  <a:schemeClr val="accent6">
                    <a:lumMod val="75000"/>
                  </a:schemeClr>
                </a:solidFill>
              </a:rPr>
              <a:t>данному названию</a:t>
            </a:r>
            <a:endParaRPr lang="ru-RU" sz="20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357158" y="3429000"/>
            <a:ext cx="8786842" cy="1631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–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latin typeface="Helvetica" pitchFamily="34" charset="0"/>
                <a:ea typeface="Times New Roman" pitchFamily="18" charset="0"/>
                <a:cs typeface="Times New Roman" pitchFamily="18" charset="0"/>
              </a:rPr>
              <a:t> Расскажи, о чём будет картина, что в ней ты выделишь главное?</a:t>
            </a:r>
            <a:b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latin typeface="Helvetica" pitchFamily="34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–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latin typeface="Helvetica" pitchFamily="34" charset="0"/>
                <a:ea typeface="Times New Roman" pitchFamily="18" charset="0"/>
                <a:cs typeface="Times New Roman" pitchFamily="18" charset="0"/>
              </a:rPr>
              <a:t> Что будет написано вокруг главного, какими красками. на каком фоне?</a:t>
            </a:r>
            <a:b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latin typeface="Helvetica" pitchFamily="34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–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latin typeface="Helvetica" pitchFamily="34" charset="0"/>
                <a:ea typeface="Times New Roman" pitchFamily="18" charset="0"/>
                <a:cs typeface="Times New Roman" pitchFamily="18" charset="0"/>
              </a:rPr>
              <a:t> Что будет особенно красивым?</a:t>
            </a:r>
            <a:b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latin typeface="Helvetica" pitchFamily="34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–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latin typeface="Helvetica" pitchFamily="34" charset="0"/>
                <a:ea typeface="Times New Roman" pitchFamily="18" charset="0"/>
                <a:cs typeface="Times New Roman" pitchFamily="18" charset="0"/>
              </a:rPr>
              <a:t> Почему ты задумал в своей картине выделить именно это как самое красивое?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accent6">
                  <a:lumMod val="75000"/>
                </a:schemeClr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0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214282" y="285728"/>
          <a:ext cx="8572558" cy="6286544"/>
        </p:xfrm>
        <a:graphic>
          <a:graphicData uri="http://schemas.openxmlformats.org/drawingml/2006/table">
            <a:tbl>
              <a:tblPr/>
              <a:tblGrid>
                <a:gridCol w="1917544"/>
                <a:gridCol w="2218338"/>
                <a:gridCol w="2218338"/>
                <a:gridCol w="2218338"/>
              </a:tblGrid>
              <a:tr h="31316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u-RU" sz="1200" b="1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 младшая группа</a:t>
                      </a:r>
                      <a:endParaRPr lang="ru-RU" sz="1200" b="1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300" marR="22300" marT="22300" marB="223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u-RU" sz="1200" b="1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Средняя группа</a:t>
                      </a:r>
                      <a:endParaRPr lang="ru-RU" sz="1200" b="1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300" marR="22300" marT="22300" marB="223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u-RU" sz="1200" b="1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Старшая группа</a:t>
                      </a:r>
                      <a:endParaRPr lang="ru-RU" sz="1200" b="1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300" marR="22300" marT="22300" marB="223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u-RU" sz="1200" b="1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Подготовительная группа</a:t>
                      </a:r>
                      <a:endParaRPr lang="ru-RU" sz="1200" b="1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300" marR="22300" marT="22300" marB="223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97338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Начинают знакомить с книжной иллюстрацией, народной игрушкой, наглядно-дидактической картиной. В ходе этой работы у них воспитывают интерес к рассматриванию ярких образов, учат видеть. что и как изобразил художник в рисунке.</a:t>
                      </a:r>
                      <a:endParaRPr lang="ru-RU" sz="1200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u-RU" sz="1200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При рассматривании педагог обращает внимание на знакомые изображения предметов, людей, природные явления, учит таким образом всматриваться в картину, ощущать радость от узнавания знакомых предметов. Детей учат замечать контрастные по цвету образы, приучают также эмоционально откликаться на красоту изображённых предметов и явлений в произведениях искусства.</a:t>
                      </a:r>
                      <a:endParaRPr lang="ru-RU" sz="1200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300" marR="22300" marT="22300" marB="223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Учат понимать содержание произведения, рассказывать о нём, сравнивать действия изображённых персонажей с реальными, замечать детали.</a:t>
                      </a:r>
                      <a:endParaRPr lang="ru-RU" sz="1200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u-RU" sz="1200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При этом воспитатель обращает внимание детей и на выразительные средства, использованные художником – цвет, форму.</a:t>
                      </a:r>
                      <a:endParaRPr lang="ru-RU" sz="1200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u-RU" sz="1200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Детей учат всматриваться в картину, внимательно слушать </a:t>
                      </a:r>
                      <a:r>
                        <a:rPr lang="ru-RU" sz="12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рассказ </a:t>
                      </a:r>
                      <a:r>
                        <a:rPr lang="ru-RU" sz="1200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по картине, смотреть и видеть, соотносить изображённые предметы с реальными, выделять главное в содержании произведения.</a:t>
                      </a:r>
                      <a:endParaRPr lang="ru-RU" sz="1200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300" marR="22300" marT="22300" marB="223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Обучают детей пониманию содержательной и выразительной стороны произведения, стараются дифференцировать в их представлении такие понятия, как «содержание», «выразительные средства», учат понимать взаимосвязь между содержанием, изобразительными и выразительными средствами.</a:t>
                      </a:r>
                      <a:endParaRPr lang="ru-RU" sz="1200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u-RU" sz="1200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У детей развивают интерес, художественный вкус, умение «читать» произведение, способность эстетически воспринимать действительность.</a:t>
                      </a:r>
                      <a:endParaRPr lang="ru-RU" sz="1200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300" marR="22300" marT="22300" marB="223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Дети могут определять личностное избирательное отношение к произведению, мотивировать выбор понравившейся картины, рассказать об эмоциональных ассоциациях.</a:t>
                      </a:r>
                      <a:endParaRPr lang="ru-RU" sz="1200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u-RU" sz="1200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У них формируют понятия «хороший», «красивый».</a:t>
                      </a:r>
                      <a:endParaRPr lang="ru-RU" sz="1200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u-RU" sz="1200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Детей побуждают к самостоятельному рассматриванию картин, учат различать специфику и своеобразие каждого жанра, формируют умение воспринимать содержание картины, различные средства выразительности, чувствовать и понимать настроение, характер, взаимосвязь жизненных явлений, развивают эстетические чувства, суждения, эмоциональную отзывчивость на художественный образ.</a:t>
                      </a:r>
                      <a:endParaRPr lang="ru-RU" sz="1200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300" marR="22300" marT="22300" marB="223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18433" name="Rectangle 1"/>
          <p:cNvSpPr>
            <a:spLocks noChangeArrowheads="1"/>
          </p:cNvSpPr>
          <p:nvPr/>
        </p:nvSpPr>
        <p:spPr bwMode="auto">
          <a:xfrm>
            <a:off x="714348" y="0"/>
            <a:ext cx="7858148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latin typeface="Helvetica" pitchFamily="34" charset="0"/>
                <a:ea typeface="Times New Roman" pitchFamily="18" charset="0"/>
                <a:cs typeface="Times New Roman" pitchFamily="18" charset="0"/>
              </a:rPr>
              <a:t>Усложнение задач ознакомления дошкольников с изобразительным искусством.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accent6">
                  <a:lumMod val="75000"/>
                </a:schemeClr>
              </a:solidFill>
              <a:effectLst/>
              <a:latin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57158" y="0"/>
            <a:ext cx="8572560" cy="258532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dirty="0" smtClean="0">
                <a:solidFill>
                  <a:schemeClr val="accent6">
                    <a:lumMod val="75000"/>
                  </a:schemeClr>
                </a:solidFill>
              </a:rPr>
              <a:t>Методы и приёмы при ознакомлении детей с живописью</a:t>
            </a:r>
            <a:endParaRPr lang="ru-RU" sz="54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9457" name="Rectangle 1"/>
          <p:cNvSpPr>
            <a:spLocks noChangeArrowheads="1"/>
          </p:cNvSpPr>
          <p:nvPr/>
        </p:nvSpPr>
        <p:spPr bwMode="auto">
          <a:xfrm>
            <a:off x="214282" y="2571744"/>
            <a:ext cx="8929718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latin typeface="Helvetica" pitchFamily="34" charset="0"/>
                <a:ea typeface="Times New Roman" pitchFamily="18" charset="0"/>
                <a:cs typeface="Times New Roman" pitchFamily="18" charset="0"/>
              </a:rPr>
              <a:t>для подбора образных сравнений полезны упражнения: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«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latin typeface="Helvetica" pitchFamily="34" charset="0"/>
                <a:ea typeface="Times New Roman" pitchFamily="18" charset="0"/>
                <a:cs typeface="Times New Roman" pitchFamily="18" charset="0"/>
              </a:rPr>
              <a:t>С чем можно сравнить лес, луг, снег?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»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latin typeface="Helvetica" pitchFamily="34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«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latin typeface="Helvetica" pitchFamily="34" charset="0"/>
                <a:ea typeface="Times New Roman" pitchFamily="18" charset="0"/>
                <a:cs typeface="Times New Roman" pitchFamily="18" charset="0"/>
              </a:rPr>
              <a:t>Кто сравнит более красиво?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»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accent6">
                  <a:lumMod val="75000"/>
                </a:schemeClr>
              </a:solidFill>
              <a:effectLst/>
              <a:latin typeface="Arial" pitchFamily="34" charset="0"/>
            </a:endParaRPr>
          </a:p>
        </p:txBody>
      </p:sp>
      <p:sp>
        <p:nvSpPr>
          <p:cNvPr id="19458" name="Rectangle 2"/>
          <p:cNvSpPr>
            <a:spLocks noChangeArrowheads="1"/>
          </p:cNvSpPr>
          <p:nvPr/>
        </p:nvSpPr>
        <p:spPr bwMode="auto">
          <a:xfrm>
            <a:off x="214282" y="3286124"/>
            <a:ext cx="8643998" cy="1631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latin typeface="Helvetica" pitchFamily="34" charset="0"/>
                <a:ea typeface="Times New Roman" pitchFamily="18" charset="0"/>
                <a:cs typeface="Times New Roman" pitchFamily="18" charset="0"/>
              </a:rPr>
              <a:t> для активизации слов, выражающих настроение в картине, используют словесные упражнения: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«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latin typeface="Helvetica" pitchFamily="34" charset="0"/>
                <a:ea typeface="Times New Roman" pitchFamily="18" charset="0"/>
                <a:cs typeface="Times New Roman" pitchFamily="18" charset="0"/>
              </a:rPr>
              <a:t>Узнай, о ком или о чём я рассказываю?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»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latin typeface="Helvetica" pitchFamily="34" charset="0"/>
                <a:ea typeface="Times New Roman" pitchFamily="18" charset="0"/>
                <a:cs typeface="Times New Roman" pitchFamily="18" charset="0"/>
              </a:rPr>
              <a:t>,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«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latin typeface="Helvetica" pitchFamily="34" charset="0"/>
                <a:ea typeface="Times New Roman" pitchFamily="18" charset="0"/>
                <a:cs typeface="Times New Roman" pitchFamily="18" charset="0"/>
              </a:rPr>
              <a:t>Соотнеси слово и настроение картины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»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latin typeface="Helvetica" pitchFamily="34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«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latin typeface="Helvetica" pitchFamily="34" charset="0"/>
                <a:ea typeface="Times New Roman" pitchFamily="18" charset="0"/>
                <a:cs typeface="Times New Roman" pitchFamily="18" charset="0"/>
              </a:rPr>
              <a:t>Кто больше назовёт слов, передающих настроение в иллюстрации?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»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latin typeface="Helvetica" pitchFamily="34" charset="0"/>
                <a:ea typeface="Times New Roman" pitchFamily="18" charset="0"/>
                <a:cs typeface="Times New Roman" pitchFamily="18" charset="0"/>
              </a:rPr>
              <a:t>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accent6">
                  <a:lumMod val="75000"/>
                </a:schemeClr>
              </a:solidFill>
              <a:effectLst/>
              <a:latin typeface="Arial" pitchFamily="34" charset="0"/>
            </a:endParaRPr>
          </a:p>
        </p:txBody>
      </p:sp>
      <p:sp>
        <p:nvSpPr>
          <p:cNvPr id="19459" name="Rectangle 3"/>
          <p:cNvSpPr>
            <a:spLocks noChangeArrowheads="1"/>
          </p:cNvSpPr>
          <p:nvPr/>
        </p:nvSpPr>
        <p:spPr bwMode="auto">
          <a:xfrm>
            <a:off x="214282" y="5000636"/>
            <a:ext cx="8643998" cy="1631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Helvetica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latin typeface="Helvetica" pitchFamily="34" charset="0"/>
                <a:ea typeface="Times New Roman" pitchFamily="18" charset="0"/>
                <a:cs typeface="Times New Roman" pitchFamily="18" charset="0"/>
              </a:rPr>
              <a:t>для того чтобы дети могли адекватно воспринимать состояние людей, изображённых на картине, необходимо учить понимать язык жестов, мимики, движений. Этому способствует чтение</a:t>
            </a:r>
            <a:r>
              <a:rPr kumimoji="0" lang="ru-RU" sz="2000" b="0" i="0" u="none" strike="noStrike" cap="none" normalizeH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latin typeface="Helvetica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latin typeface="Helvetica" pitchFamily="34" charset="0"/>
                <a:ea typeface="Times New Roman" pitchFamily="18" charset="0"/>
                <a:cs typeface="Times New Roman" pitchFamily="18" charset="0"/>
              </a:rPr>
              <a:t>художественной литературы, показ кукольного театра, драматизация сказок.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accent6">
                  <a:lumMod val="75000"/>
                </a:schemeClr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94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94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94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7" grpId="0"/>
      <p:bldP spid="19458" grpId="0"/>
      <p:bldP spid="1945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357158" y="0"/>
            <a:ext cx="8572560" cy="258532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dirty="0" smtClean="0">
                <a:solidFill>
                  <a:schemeClr val="accent6">
                    <a:lumMod val="75000"/>
                  </a:schemeClr>
                </a:solidFill>
              </a:rPr>
              <a:t>Методы и приёмы при ознакомлении детей с живописью</a:t>
            </a:r>
            <a:endParaRPr lang="ru-RU" sz="54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0482" name="Rectangle 2"/>
          <p:cNvSpPr>
            <a:spLocks noChangeArrowheads="1"/>
          </p:cNvSpPr>
          <p:nvPr/>
        </p:nvSpPr>
        <p:spPr bwMode="auto">
          <a:xfrm>
            <a:off x="357158" y="2500306"/>
            <a:ext cx="8786842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latin typeface="Helvetica" pitchFamily="34" charset="0"/>
                <a:ea typeface="Times New Roman" pitchFamily="18" charset="0"/>
                <a:cs typeface="Times New Roman" pitchFamily="18" charset="0"/>
              </a:rPr>
              <a:t>детей учат понимать язык жестов, используя мимические упражнения: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«П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latin typeface="Helvetica" pitchFamily="34" charset="0"/>
                <a:ea typeface="Times New Roman" pitchFamily="18" charset="0"/>
                <a:cs typeface="Times New Roman" pitchFamily="18" charset="0"/>
              </a:rPr>
              <a:t>окажи мимикой, жестами, о чём ты задумался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»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latin typeface="Helvetica" pitchFamily="34" charset="0"/>
                <a:ea typeface="Times New Roman" pitchFamily="18" charset="0"/>
                <a:cs typeface="Times New Roman" pitchFamily="18" charset="0"/>
              </a:rPr>
              <a:t>,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«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latin typeface="Helvetica" pitchFamily="34" charset="0"/>
                <a:ea typeface="Times New Roman" pitchFamily="18" charset="0"/>
                <a:cs typeface="Times New Roman" pitchFamily="18" charset="0"/>
              </a:rPr>
              <a:t>Расскажи без слов, о чём бы ты написал картину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»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latin typeface="Helvetica" pitchFamily="34" charset="0"/>
                <a:ea typeface="Times New Roman" pitchFamily="18" charset="0"/>
                <a:cs typeface="Times New Roman" pitchFamily="18" charset="0"/>
              </a:rPr>
              <a:t>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accent6">
                  <a:lumMod val="75000"/>
                </a:schemeClr>
              </a:solidFill>
              <a:effectLst/>
              <a:latin typeface="Arial" pitchFamily="34" charset="0"/>
            </a:endParaRPr>
          </a:p>
        </p:txBody>
      </p:sp>
      <p:sp>
        <p:nvSpPr>
          <p:cNvPr id="20483" name="Rectangle 3"/>
          <p:cNvSpPr>
            <a:spLocks noChangeArrowheads="1"/>
          </p:cNvSpPr>
          <p:nvPr/>
        </p:nvSpPr>
        <p:spPr bwMode="auto">
          <a:xfrm>
            <a:off x="357158" y="3571876"/>
            <a:ext cx="8501122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latin typeface="Helvetica" pitchFamily="34" charset="0"/>
                <a:ea typeface="Times New Roman" pitchFamily="18" charset="0"/>
                <a:cs typeface="Times New Roman" pitchFamily="18" charset="0"/>
              </a:rPr>
              <a:t>для развития выразительности речи проводятся упражнения, подготавливающие ребёнка к восприятию произведения: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«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latin typeface="Helvetica" pitchFamily="34" charset="0"/>
                <a:ea typeface="Times New Roman" pitchFamily="18" charset="0"/>
                <a:cs typeface="Times New Roman" pitchFamily="18" charset="0"/>
              </a:rPr>
              <a:t>Скажи фразу: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«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latin typeface="Helvetica" pitchFamily="34" charset="0"/>
                <a:ea typeface="Times New Roman" pitchFamily="18" charset="0"/>
                <a:cs typeface="Times New Roman" pitchFamily="18" charset="0"/>
              </a:rPr>
              <a:t>Какая красивая картина. Какой грустный пейзаж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»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latin typeface="Helvetica" pitchFamily="34" charset="0"/>
                <a:ea typeface="Times New Roman" pitchFamily="18" charset="0"/>
                <a:cs typeface="Times New Roman" pitchFamily="18" charset="0"/>
              </a:rPr>
              <a:t> Как бы эту фразу произнёс добрый человек, как бы это сделал злой и т.д.?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»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latin typeface="Helvetica" pitchFamily="34" charset="0"/>
                <a:ea typeface="Times New Roman" pitchFamily="18" charset="0"/>
                <a:cs typeface="Times New Roman" pitchFamily="18" charset="0"/>
              </a:rPr>
              <a:t>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accent6">
                  <a:lumMod val="75000"/>
                </a:schemeClr>
              </a:solidFill>
              <a:effectLst/>
              <a:latin typeface="Arial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57158" y="5000637"/>
            <a:ext cx="8286808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sz="2000" dirty="0" smtClean="0">
                <a:solidFill>
                  <a:schemeClr val="accent6">
                    <a:lumMod val="75000"/>
                  </a:schemeClr>
                </a:solidFill>
              </a:rPr>
              <a:t>пояснение , сравнение</a:t>
            </a:r>
            <a:r>
              <a:rPr lang="ru-RU" sz="2000" i="1" dirty="0" smtClean="0">
                <a:solidFill>
                  <a:schemeClr val="accent6">
                    <a:lumMod val="75000"/>
                  </a:schemeClr>
                </a:solidFill>
              </a:rPr>
              <a:t>–</a:t>
            </a:r>
            <a:r>
              <a:rPr lang="ru-RU" sz="2000" i="1" dirty="0" smtClean="0">
                <a:solidFill>
                  <a:schemeClr val="accent6">
                    <a:lumMod val="75000"/>
                  </a:schemeClr>
                </a:solidFill>
              </a:rPr>
              <a:t> </a:t>
            </a:r>
            <a:r>
              <a:rPr lang="ru-RU" sz="2000" dirty="0" smtClean="0">
                <a:solidFill>
                  <a:schemeClr val="accent6">
                    <a:lumMod val="75000"/>
                  </a:schemeClr>
                </a:solidFill>
              </a:rPr>
              <a:t>широко применяется при первых беседах для уточнения представлений детей о портрете</a:t>
            </a:r>
            <a:br>
              <a:rPr lang="ru-RU" sz="2000" dirty="0" smtClean="0">
                <a:solidFill>
                  <a:schemeClr val="accent6">
                    <a:lumMod val="75000"/>
                  </a:schemeClr>
                </a:solidFill>
              </a:rPr>
            </a:br>
            <a:endParaRPr lang="ru-RU" sz="20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357158" y="5715016"/>
            <a:ext cx="8358246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sz="2000" dirty="0" smtClean="0">
                <a:solidFill>
                  <a:schemeClr val="accent6">
                    <a:lumMod val="75000"/>
                  </a:schemeClr>
                </a:solidFill>
              </a:rPr>
              <a:t>приём </a:t>
            </a:r>
            <a:r>
              <a:rPr lang="ru-RU" sz="2000" dirty="0" smtClean="0">
                <a:solidFill>
                  <a:schemeClr val="accent6">
                    <a:lumMod val="75000"/>
                  </a:schemeClr>
                </a:solidFill>
              </a:rPr>
              <a:t>«вхождении» в картину – детям предлагается представить себя на месте изображённого человека. Это учит переживать, будит детское воображение.</a:t>
            </a:r>
            <a:r>
              <a:rPr lang="ru-RU" sz="2000" dirty="0" smtClean="0"/>
              <a:t/>
            </a:r>
            <a:br>
              <a:rPr lang="ru-RU" sz="2000" dirty="0" smtClean="0"/>
            </a:br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04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04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2" grpId="0"/>
      <p:bldP spid="20483" grpId="0"/>
      <p:bldP spid="9" grpId="0"/>
      <p:bldP spid="1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643174" y="5429264"/>
            <a:ext cx="592935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dirty="0" smtClean="0">
                <a:solidFill>
                  <a:schemeClr val="accent6">
                    <a:lumMod val="75000"/>
                  </a:schemeClr>
                </a:solidFill>
              </a:rPr>
              <a:t>ГПО «Художественное творчество дошкольников</a:t>
            </a:r>
            <a:r>
              <a:rPr lang="ru-RU" sz="2000" dirty="0" smtClean="0">
                <a:solidFill>
                  <a:schemeClr val="accent6">
                    <a:lumMod val="75000"/>
                  </a:schemeClr>
                </a:solidFill>
              </a:rPr>
              <a:t>»</a:t>
            </a:r>
          </a:p>
          <a:p>
            <a:pPr algn="ctr"/>
            <a:r>
              <a:rPr lang="ru-RU" sz="2000" dirty="0" smtClean="0">
                <a:solidFill>
                  <a:schemeClr val="accent6">
                    <a:lumMod val="75000"/>
                  </a:schemeClr>
                </a:solidFill>
              </a:rPr>
              <a:t>Руководитель: Журавлёва И.В.воспитатель по изо</a:t>
            </a:r>
            <a:endParaRPr lang="ru-RU" sz="2000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99F341383C29F842A4BA43611F7670F0" ma:contentTypeVersion="49" ma:contentTypeDescription="Создание документа." ma:contentTypeScope="" ma:versionID="e4ecab41c84061ae8652cacde460dc55">
  <xsd:schema xmlns:xsd="http://www.w3.org/2001/XMLSchema" xmlns:xs="http://www.w3.org/2001/XMLSchema" xmlns:p="http://schemas.microsoft.com/office/2006/metadata/properties" xmlns:ns2="4a252ca3-5a62-4c1c-90a6-29f4710e47f8" targetNamespace="http://schemas.microsoft.com/office/2006/metadata/properties" ma:root="true" ma:fieldsID="5c4f13c40a96413ccefc1a56f91fbc1e" ns2:_="">
    <xsd:import namespace="4a252ca3-5a62-4c1c-90a6-29f4710e47f8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a252ca3-5a62-4c1c-90a6-29f4710e47f8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Значение идентификатора документа" ma:description="Значение идентификатора документа, присвоенного данному элементу." ma:internalName="_dlc_DocId" ma:readOnly="true">
      <xsd:simpleType>
        <xsd:restriction base="dms:Text"/>
      </xsd:simpleType>
    </xsd:element>
    <xsd:element name="_dlc_DocIdUrl" ma:index="9" nillable="true" ma:displayName="Идентификатор документа" ma:description="Постоянная ссылка на этот документ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Сохранить идентификатор" ma:description="Сохранять идентификатор при добавлении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?mso-contentType ?>
<spe:Receivers xmlns:spe="http://schemas.microsoft.com/sharepoint/events"/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4a252ca3-5a62-4c1c-90a6-29f4710e47f8">AWJJH2MPE6E2-296697678-121</_dlc_DocId>
    <_dlc_DocIdUrl xmlns="4a252ca3-5a62-4c1c-90a6-29f4710e47f8">
      <Url>http://edu-sps.koiro.local/Sharya/pr-18/18/www.koipkro.kostroma.ruSharyapr-18/_layouts/15/DocIdRedir.aspx?ID=AWJJH2MPE6E2-296697678-121</Url>
      <Description>AWJJH2MPE6E2-296697678-121</Description>
    </_dlc_DocIdUrl>
  </documentManagement>
</p:properties>
</file>

<file path=customXml/itemProps1.xml><?xml version="1.0" encoding="utf-8"?>
<ds:datastoreItem xmlns:ds="http://schemas.openxmlformats.org/officeDocument/2006/customXml" ds:itemID="{E3E33016-59A8-4394-9670-28A4BE7CE7EA}"/>
</file>

<file path=customXml/itemProps2.xml><?xml version="1.0" encoding="utf-8"?>
<ds:datastoreItem xmlns:ds="http://schemas.openxmlformats.org/officeDocument/2006/customXml" ds:itemID="{0F385CBA-1CF5-44F5-AC2A-376F2D8C11A8}"/>
</file>

<file path=customXml/itemProps3.xml><?xml version="1.0" encoding="utf-8"?>
<ds:datastoreItem xmlns:ds="http://schemas.openxmlformats.org/officeDocument/2006/customXml" ds:itemID="{0648A68B-99C4-45CD-BFE6-56ACB82C3B3C}"/>
</file>

<file path=customXml/itemProps4.xml><?xml version="1.0" encoding="utf-8"?>
<ds:datastoreItem xmlns:ds="http://schemas.openxmlformats.org/officeDocument/2006/customXml" ds:itemID="{D8BC47D0-3A92-4807-9DF5-982DCFA0BD6B}"/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132</TotalTime>
  <Words>744</Words>
  <Application>Microsoft Office PowerPoint</Application>
  <PresentationFormat>Экран (4:3)</PresentationFormat>
  <Paragraphs>70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Трек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</vt:vector>
  </TitlesOfParts>
  <Company>Progimnasia18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Komp10</dc:creator>
  <cp:lastModifiedBy>Komp10</cp:lastModifiedBy>
  <cp:revision>14</cp:revision>
  <dcterms:created xsi:type="dcterms:W3CDTF">2014-02-13T09:08:22Z</dcterms:created>
  <dcterms:modified xsi:type="dcterms:W3CDTF">2014-02-13T11:21:46Z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0x01010099F341383C29F842A4BA43611F7670F0</vt:lpwstr>
  </property>
  <property fmtid="{D5CDD505-2E9C-101B-9397-08002B2CF9AE}" pid="3" name="_dlc_DocIdItemGuid">
    <vt:lpwstr>f6f3ed66-616a-4309-bda2-61c3a22e398f</vt:lpwstr>
  </property>
</Properties>
</file>