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0" r:id="rId4"/>
    <p:sldId id="285" r:id="rId5"/>
    <p:sldId id="286" r:id="rId6"/>
    <p:sldId id="304" r:id="rId7"/>
    <p:sldId id="287" r:id="rId8"/>
    <p:sldId id="288" r:id="rId9"/>
    <p:sldId id="259" r:id="rId10"/>
    <p:sldId id="290" r:id="rId11"/>
    <p:sldId id="289" r:id="rId12"/>
    <p:sldId id="263" r:id="rId13"/>
    <p:sldId id="291" r:id="rId14"/>
    <p:sldId id="292" r:id="rId15"/>
    <p:sldId id="293" r:id="rId16"/>
    <p:sldId id="296" r:id="rId17"/>
    <p:sldId id="298" r:id="rId18"/>
    <p:sldId id="299" r:id="rId19"/>
    <p:sldId id="294" r:id="rId20"/>
    <p:sldId id="303" r:id="rId21"/>
    <p:sldId id="265" r:id="rId22"/>
    <p:sldId id="300" r:id="rId23"/>
    <p:sldId id="268" r:id="rId24"/>
    <p:sldId id="270" r:id="rId25"/>
    <p:sldId id="271" r:id="rId26"/>
    <p:sldId id="269" r:id="rId27"/>
    <p:sldId id="306" r:id="rId28"/>
    <p:sldId id="305" r:id="rId29"/>
    <p:sldId id="273" r:id="rId30"/>
    <p:sldId id="307" r:id="rId31"/>
    <p:sldId id="276" r:id="rId32"/>
    <p:sldId id="308" r:id="rId33"/>
    <p:sldId id="257" r:id="rId34"/>
    <p:sldId id="30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A6F0"/>
    <a:srgbClr val="99CCFF"/>
    <a:srgbClr val="69B6DD"/>
    <a:srgbClr val="3CA2D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94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4718E-68AD-451A-915B-E2F8B184A0C7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FCFD0-46AD-4B7A-82D5-76F6C88E1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4" descr="D:\Мои документы\Downloads\20190820_12322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4286" r="1429" b="12341"/>
          <a:stretch>
            <a:fillRect/>
          </a:stretch>
        </p:blipFill>
        <p:spPr bwMode="auto">
          <a:xfrm>
            <a:off x="1928794" y="2500306"/>
            <a:ext cx="5284481" cy="331399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85728"/>
            <a:ext cx="9144000" cy="218521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Муниципальный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консультационный центр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городского округа город Шарья 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Костромской области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14282" y="142852"/>
            <a:ext cx="171451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7072330" y="3786190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71472" y="5857892"/>
            <a:ext cx="8143932" cy="1000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18415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5934670"/>
            <a:ext cx="8858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(Приказ управления образования Администрации городского округа город Шарья Костромской области от 29 декабря 2018 года №729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«Об открытии муниципального консультационного центра»)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85794"/>
            <a:ext cx="89297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Особенности предоставления услуг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7072330" y="3786190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1318022"/>
            <a:ext cx="7715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Предоставление услуги психолого-педагогической, методической, консультативной помощи родителям (законным представителям) детей от 0 до 18 лет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Консультирование по месту жительства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</a:rPr>
              <a:t>Консультирование с использованием телефонной связи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</a:rPr>
              <a:t>Консультирование в дистанционном режиме (по электронной почте)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</a:rPr>
              <a:t>Предоставление новых видов услуг: социально-правовой всеобуч, выездная консультация, проведение </a:t>
            </a:r>
            <a:r>
              <a:rPr lang="ru-RU" sz="2400" dirty="0" err="1" smtClean="0">
                <a:solidFill>
                  <a:srgbClr val="002060"/>
                </a:solidFill>
              </a:rPr>
              <a:t>вебинаров</a:t>
            </a:r>
            <a:r>
              <a:rPr lang="ru-RU" sz="2400" dirty="0" smtClean="0">
                <a:solidFill>
                  <a:srgbClr val="002060"/>
                </a:solidFill>
              </a:rPr>
              <a:t>, круглых столов, мастер-классов в </a:t>
            </a:r>
          </a:p>
          <a:p>
            <a:pPr algn="just"/>
            <a:r>
              <a:rPr lang="ru-RU" sz="2400" dirty="0" err="1" smtClean="0">
                <a:solidFill>
                  <a:srgbClr val="002060"/>
                </a:solidFill>
              </a:rPr>
              <a:t>онлайн-режиме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000768"/>
            <a:ext cx="9144000" cy="5715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Услуги предоставляются на безвозмездной основе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Индивидуальные консультации носят строго конфиденциальный характер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785794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Программно-методическое обеспечение</a:t>
            </a:r>
            <a:endParaRPr lang="ru-RU" sz="32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3429000"/>
            <a:ext cx="6715172" cy="121444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Программа психолого-педагогического сопровождения семей, имеющих детей от 0 до 18 лет с ограниченными возможностями, детей – инвалидов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14414" y="2000240"/>
            <a:ext cx="6643734" cy="121444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Программа психолого - педагогического сопровождения замещающих семей и граждан, желающих принять на воспитание детей, оставшихся без попечения родителей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от 0 до 18 лет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4857760"/>
            <a:ext cx="6715172" cy="121444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Программа психолого-педагогического сопровождения семей, находящихся в трудной жизненной ситуации от 0 до 18 лет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6949312" y="4600457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14356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Требования к кадровому обеспечению оказания услуг</a:t>
            </a:r>
            <a:endParaRPr lang="ru-RU" sz="32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6949312" y="4600457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1643050"/>
            <a:ext cx="89297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Любые </a:t>
            </a:r>
            <a:r>
              <a:rPr lang="ru-RU" sz="2400" dirty="0" smtClean="0">
                <a:solidFill>
                  <a:srgbClr val="002060"/>
                </a:solidFill>
              </a:rPr>
              <a:t>должности педагогических работников профессиональной квалификационной группы должностей педагогических работников второго, третьего, четвертого квалификационных уровней (за исключением концертмейстера) в соответствии с "Квалификационными характеристиками должностей работников образования", утвержденными приказом </a:t>
            </a:r>
            <a:r>
              <a:rPr lang="ru-RU" sz="2400" dirty="0" err="1" smtClean="0">
                <a:solidFill>
                  <a:srgbClr val="002060"/>
                </a:solidFill>
              </a:rPr>
              <a:t>Минздравсоцразвития</a:t>
            </a:r>
            <a:r>
              <a:rPr lang="ru-RU" sz="2400" dirty="0" smtClean="0">
                <a:solidFill>
                  <a:srgbClr val="002060"/>
                </a:solidFill>
              </a:rPr>
              <a:t> России от 26 августа 2010 г. N 761н</a:t>
            </a:r>
            <a:endParaRPr lang="ru-RU" sz="2400" dirty="0" smtClean="0">
              <a:solidFill>
                <a:srgbClr val="002060"/>
              </a:solidFill>
              <a:latin typeface="+mj-lt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Специальное образование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Стаж работы более 3-х лет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Повышение квалификации по темам специальных курсов каждые 3 года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</a:rPr>
              <a:t>  Привлечение специалистов из других служб, при необходимости, на основании гражданско-правовых договоров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85794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Требования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 материально-техническому обеспечению </a:t>
            </a:r>
            <a:r>
              <a:rPr lang="ru-RU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оказания 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услуг</a:t>
            </a:r>
            <a:endParaRPr lang="ru-RU" sz="32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6949312" y="4600457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14282" y="2285992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Отдельный вход в Консультационный центр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Помещения для оказания услуг, должны находится на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этаже </a:t>
            </a: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5126" name="Picture 6" descr="C:\Documents and Settings\Века\Рабочий стол\КЦ\вывеска центр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143248"/>
            <a:ext cx="2357454" cy="1566227"/>
          </a:xfrm>
          <a:prstGeom prst="rect">
            <a:avLst/>
          </a:prstGeom>
          <a:noFill/>
        </p:spPr>
      </p:pic>
      <p:pic>
        <p:nvPicPr>
          <p:cNvPr id="12" name="Picture 2" descr="D:\Мои документы\Downloads\20190919_131938.jpg"/>
          <p:cNvPicPr>
            <a:picLocks noChangeAspect="1" noChangeArrowheads="1"/>
          </p:cNvPicPr>
          <p:nvPr/>
        </p:nvPicPr>
        <p:blipFill>
          <a:blip r:embed="rId5" cstate="print"/>
          <a:srcRect t="11458" r="1042" b="21875"/>
          <a:stretch>
            <a:fillRect/>
          </a:stretch>
        </p:blipFill>
        <p:spPr bwMode="auto">
          <a:xfrm>
            <a:off x="928662" y="3143248"/>
            <a:ext cx="4877858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14356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Требования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 материально-техническому обеспечению </a:t>
            </a:r>
            <a:r>
              <a:rPr lang="ru-RU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оказания 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услуг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Помещения для оказания услуг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6949312" y="4600457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2571744"/>
            <a:ext cx="507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Помещение для приёма граждан </a:t>
            </a: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7" name="Picture 2" descr="C:\Documents and Settings\Века\Рабочий стол\метод конференция\фото кабинетов\IMG_829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5289" t="23855" r="18282" b="1585"/>
          <a:stretch>
            <a:fillRect/>
          </a:stretch>
        </p:blipFill>
        <p:spPr bwMode="auto">
          <a:xfrm>
            <a:off x="1928794" y="3071810"/>
            <a:ext cx="4929222" cy="3606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14356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Требования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 материально-техническому обеспечению </a:t>
            </a:r>
            <a:r>
              <a:rPr lang="ru-RU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оказания 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услуг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Помещения для оказания услуг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6949312" y="4600457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2571745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Зона ожидания для родителей</a:t>
            </a: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9" name="Picture 4" descr="C:\Documents and Settings\Века\Рабочий стол\метод конференция\фото кабинетов\IMG_8288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57819" t="57059" r="77"/>
          <a:stretch>
            <a:fillRect/>
          </a:stretch>
        </p:blipFill>
        <p:spPr bwMode="auto">
          <a:xfrm>
            <a:off x="5143504" y="2857496"/>
            <a:ext cx="3011184" cy="2303383"/>
          </a:xfrm>
          <a:prstGeom prst="rect">
            <a:avLst/>
          </a:prstGeom>
          <a:noFill/>
        </p:spPr>
      </p:pic>
      <p:pic>
        <p:nvPicPr>
          <p:cNvPr id="4100" name="Picture 4" descr="C:\Documents and Settings\Века\Рабочий стол\IMG_8297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71471" y="3071810"/>
            <a:ext cx="4381353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14356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Требования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 материально-техническому обеспечению </a:t>
            </a:r>
            <a:r>
              <a:rPr lang="ru-RU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оказания 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услуг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Помещения для оказания услуг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2571744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Помещения для оказания услуг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</a:t>
            </a: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7" name="Picture 1" descr="C:\Documents and Settings\Века\Рабочий стол\метод конференция\фото кабинетов\IMG_8256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28596" y="3571876"/>
            <a:ext cx="4071966" cy="305409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3071810"/>
            <a:ext cx="2857520" cy="6429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Кабинет социального педагога</a:t>
            </a:r>
            <a:endParaRPr lang="ru-RU" b="1" dirty="0"/>
          </a:p>
        </p:txBody>
      </p:sp>
      <p:pic>
        <p:nvPicPr>
          <p:cNvPr id="11" name="Picture 3" descr="C:\Documents and Settings\Века\Рабочий стол\метод конференция\фото кабинетов\IMG_8258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643438" y="3071810"/>
            <a:ext cx="3929090" cy="2946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14356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Требования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 материально-техническому обеспечению </a:t>
            </a:r>
            <a:r>
              <a:rPr lang="ru-RU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оказания 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услуг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Помещения для оказания услуг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2571744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Помещения для оказания услуг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</a:t>
            </a: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8" name="Picture 3" descr="C:\Documents and Settings\Века\Рабочий стол\метод конференция\фото кабинетов\IMG_827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28596" y="3571876"/>
            <a:ext cx="4214842" cy="316125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3071810"/>
            <a:ext cx="3143272" cy="6429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Кабинет учителя- логопеда,</a:t>
            </a:r>
          </a:p>
          <a:p>
            <a:pPr algn="ctr"/>
            <a:r>
              <a:rPr lang="ru-RU" b="1" dirty="0" smtClean="0"/>
              <a:t>учителя - дефектолога</a:t>
            </a:r>
            <a:endParaRPr lang="ru-RU" b="1" dirty="0"/>
          </a:p>
        </p:txBody>
      </p:sp>
      <p:pic>
        <p:nvPicPr>
          <p:cNvPr id="12" name="Picture 1" descr="C:\Documents and Settings\Века\Рабочий стол\метод конференция\фото кабинетов\IMG_82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143248"/>
            <a:ext cx="3857652" cy="2893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14356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Требования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 материально-техническому обеспечению </a:t>
            </a:r>
            <a:r>
              <a:rPr lang="ru-RU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оказания 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услуг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Помещения для оказания услуг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2571744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Помещения для оказания услуг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</a:t>
            </a: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10" name="Picture 2" descr="C:\Documents and Settings\Века\Рабочий стол\метод конференция\фото кабинетов\IMG_827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28596" y="3643314"/>
            <a:ext cx="4000528" cy="3036663"/>
          </a:xfrm>
          <a:prstGeom prst="rect">
            <a:avLst/>
          </a:prstGeom>
          <a:noFill/>
        </p:spPr>
      </p:pic>
      <p:pic>
        <p:nvPicPr>
          <p:cNvPr id="11" name="Picture 3" descr="C:\Documents and Settings\Века\Рабочий стол\метод конференция\фото кабинетов\IMG_8278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7578" r="26308" b="17165"/>
          <a:stretch>
            <a:fillRect/>
          </a:stretch>
        </p:blipFill>
        <p:spPr bwMode="auto">
          <a:xfrm>
            <a:off x="4572000" y="3071810"/>
            <a:ext cx="2518190" cy="1928826"/>
          </a:xfrm>
          <a:prstGeom prst="rect">
            <a:avLst/>
          </a:prstGeom>
          <a:noFill/>
        </p:spPr>
      </p:pic>
      <p:pic>
        <p:nvPicPr>
          <p:cNvPr id="13" name="Picture 3" descr="C:\Documents and Settings\Века\Рабочий стол\метод конференция\фото кабинетов\IMG_828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262703" y="4714884"/>
            <a:ext cx="2667015" cy="200034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3071810"/>
            <a:ext cx="3143272" cy="6429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Кабинет педагога-психолога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14356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Требования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 материально-техническому обеспечению </a:t>
            </a:r>
            <a:r>
              <a:rPr lang="ru-RU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оказания 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услуг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Помещения для оказания услуг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6949312" y="4600457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2571744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Зона ожидания для детей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</a:t>
            </a: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7" name="Picture 2" descr="C:\Documents and Settings\Века\Рабочий стол\метод конференция\фото кабинетов\IMG_8294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00034" y="3143248"/>
            <a:ext cx="4476600" cy="3357586"/>
          </a:xfrm>
          <a:prstGeom prst="rect">
            <a:avLst/>
          </a:prstGeom>
          <a:noFill/>
        </p:spPr>
      </p:pic>
      <p:pic>
        <p:nvPicPr>
          <p:cNvPr id="9" name="Picture 3" descr="C:\Documents and Settings\Века\Рабочий стол\метод конференция\фото кабинетов\IMG_8293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 rot="5400000">
            <a:off x="4774453" y="3083671"/>
            <a:ext cx="2952767" cy="2214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857232"/>
            <a:ext cx="9144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Современные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требования по организации 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процесса </a:t>
            </a:r>
            <a:r>
              <a:rPr lang="ru-RU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оказания психолого-педагогической, методической и консультативной помощи родителям </a:t>
            </a:r>
            <a:endParaRPr lang="ru-RU" sz="3200" b="1" spc="50" dirty="0" smtClean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(законным представителям) детей</a:t>
            </a:r>
            <a:endParaRPr lang="ru-RU" sz="3200" b="1" spc="50" dirty="0" smtClean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14282" y="142852"/>
            <a:ext cx="171451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3929066"/>
            <a:ext cx="742952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Распоряжение Министерства просвещения Российской Федерации 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от 1 марта 2019 года  №  Р-26. «Методические рекомендации по организации процесса оказания психолого-педагогической, методической и консультативной помощи родителям (законным представителям) детей, а также гражданам, желающим принять на воспитание в свои семьи детей, оставшихся без попечения родителей»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7143768" y="3786190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14356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Требования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 материально-техническому обеспечению </a:t>
            </a:r>
            <a:r>
              <a:rPr lang="ru-RU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оказания 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услуг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Помещения для оказания услуг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2571744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Помещения для проведения групповых форм работы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 </a:t>
            </a: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14" name="Picture 2" descr="C:\Users\Учитель\Downloads\IMG_547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85720" y="3643314"/>
            <a:ext cx="3143272" cy="2357454"/>
          </a:xfrm>
          <a:prstGeom prst="rect">
            <a:avLst/>
          </a:prstGeom>
          <a:noFill/>
        </p:spPr>
      </p:pic>
      <p:pic>
        <p:nvPicPr>
          <p:cNvPr id="2051" name="Picture 3" descr="D:\Мои документы\Downloads\IMG_2019-08-12_121510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429132"/>
            <a:ext cx="3071802" cy="2303852"/>
          </a:xfrm>
          <a:prstGeom prst="rect">
            <a:avLst/>
          </a:prstGeom>
          <a:noFill/>
        </p:spPr>
      </p:pic>
      <p:pic>
        <p:nvPicPr>
          <p:cNvPr id="2050" name="Picture 2" descr="D:\Мои документы\Downloads\IMG_2019-08-12_121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000372"/>
            <a:ext cx="2952739" cy="22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85794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Модель оказания услуги</a:t>
            </a:r>
            <a:endParaRPr lang="ru-RU" sz="32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1357290" y="1428736"/>
            <a:ext cx="6357982" cy="4787120"/>
            <a:chOff x="2080" y="1345"/>
            <a:chExt cx="8218" cy="6182"/>
          </a:xfrm>
          <a:solidFill>
            <a:srgbClr val="0070C0"/>
          </a:solidFill>
        </p:grpSpPr>
        <p:sp>
          <p:nvSpPr>
            <p:cNvPr id="17411" name="Rectangle 3"/>
            <p:cNvSpPr>
              <a:spLocks noChangeArrowheads="1"/>
            </p:cNvSpPr>
            <p:nvPr/>
          </p:nvSpPr>
          <p:spPr bwMode="auto">
            <a:xfrm>
              <a:off x="4335" y="3926"/>
              <a:ext cx="3491" cy="4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Выбор вида Услуги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12" name="Rectangle 4"/>
            <p:cNvSpPr>
              <a:spLocks noChangeArrowheads="1"/>
            </p:cNvSpPr>
            <p:nvPr/>
          </p:nvSpPr>
          <p:spPr bwMode="auto">
            <a:xfrm>
              <a:off x="3995" y="4565"/>
              <a:ext cx="3496" cy="4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Выбор Специалиста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13" name="Rectangle 5"/>
            <p:cNvSpPr>
              <a:spLocks noChangeArrowheads="1"/>
            </p:cNvSpPr>
            <p:nvPr/>
          </p:nvSpPr>
          <p:spPr bwMode="auto">
            <a:xfrm>
              <a:off x="3650" y="5220"/>
              <a:ext cx="3601" cy="4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Выбор формы получения Услуги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3303" y="5842"/>
              <a:ext cx="3152" cy="4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Получение Услуги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2922" y="6453"/>
              <a:ext cx="3097" cy="46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Оценка Услуги, отзывы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416" name="AutoShape 8"/>
            <p:cNvCxnSpPr>
              <a:cxnSpLocks noChangeShapeType="1"/>
            </p:cNvCxnSpPr>
            <p:nvPr/>
          </p:nvCxnSpPr>
          <p:spPr bwMode="auto">
            <a:xfrm flipV="1">
              <a:off x="2691" y="2553"/>
              <a:ext cx="0" cy="4511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2542" y="7065"/>
              <a:ext cx="2924" cy="46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Рекомендует другим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418" name="AutoShape 10"/>
            <p:cNvCxnSpPr>
              <a:cxnSpLocks noChangeShapeType="1"/>
            </p:cNvCxnSpPr>
            <p:nvPr/>
          </p:nvCxnSpPr>
          <p:spPr bwMode="auto">
            <a:xfrm flipV="1">
              <a:off x="3071" y="3586"/>
              <a:ext cx="1" cy="2867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2080" y="1589"/>
              <a:ext cx="1915" cy="96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Реклама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Маркетинговая служба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20" name="Oval 12"/>
            <p:cNvSpPr>
              <a:spLocks noChangeArrowheads="1"/>
            </p:cNvSpPr>
            <p:nvPr/>
          </p:nvSpPr>
          <p:spPr bwMode="auto">
            <a:xfrm>
              <a:off x="5081" y="1345"/>
              <a:ext cx="2062" cy="137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Получатель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 Услуг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Родитель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21" name="Rectangle 13"/>
            <p:cNvSpPr>
              <a:spLocks noChangeArrowheads="1"/>
            </p:cNvSpPr>
            <p:nvPr/>
          </p:nvSpPr>
          <p:spPr bwMode="auto">
            <a:xfrm>
              <a:off x="7957" y="1589"/>
              <a:ext cx="2341" cy="96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Заказ Услуги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-по интернету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-по телефону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-при личном визите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422" name="AutoShape 14"/>
            <p:cNvCxnSpPr>
              <a:cxnSpLocks noChangeShapeType="1"/>
            </p:cNvCxnSpPr>
            <p:nvPr/>
          </p:nvCxnSpPr>
          <p:spPr bwMode="auto">
            <a:xfrm flipV="1">
              <a:off x="3411" y="2553"/>
              <a:ext cx="1" cy="59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423" name="AutoShape 15"/>
            <p:cNvCxnSpPr>
              <a:cxnSpLocks noChangeShapeType="1"/>
            </p:cNvCxnSpPr>
            <p:nvPr/>
          </p:nvCxnSpPr>
          <p:spPr bwMode="auto">
            <a:xfrm>
              <a:off x="6997" y="1997"/>
              <a:ext cx="960" cy="1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424" name="AutoShape 16"/>
            <p:cNvCxnSpPr>
              <a:cxnSpLocks noChangeShapeType="1"/>
            </p:cNvCxnSpPr>
            <p:nvPr/>
          </p:nvCxnSpPr>
          <p:spPr bwMode="auto">
            <a:xfrm>
              <a:off x="3995" y="1997"/>
              <a:ext cx="1086" cy="1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7425" name="Rectangle 17"/>
            <p:cNvSpPr>
              <a:spLocks noChangeArrowheads="1"/>
            </p:cNvSpPr>
            <p:nvPr/>
          </p:nvSpPr>
          <p:spPr bwMode="auto">
            <a:xfrm>
              <a:off x="2854" y="3151"/>
              <a:ext cx="6792" cy="43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Муниципальный консультационный центр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426" name="AutoShape 18"/>
            <p:cNvCxnSpPr>
              <a:cxnSpLocks noChangeShapeType="1"/>
            </p:cNvCxnSpPr>
            <p:nvPr/>
          </p:nvCxnSpPr>
          <p:spPr bwMode="auto">
            <a:xfrm>
              <a:off x="7282" y="3586"/>
              <a:ext cx="0" cy="422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7427" name="Rectangle 19"/>
            <p:cNvSpPr>
              <a:spLocks noChangeArrowheads="1"/>
            </p:cNvSpPr>
            <p:nvPr/>
          </p:nvSpPr>
          <p:spPr bwMode="auto">
            <a:xfrm>
              <a:off x="7621" y="5842"/>
              <a:ext cx="2585" cy="4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Социальные партнёры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428" name="AutoShape 20"/>
            <p:cNvCxnSpPr>
              <a:cxnSpLocks noChangeShapeType="1"/>
            </p:cNvCxnSpPr>
            <p:nvPr/>
          </p:nvCxnSpPr>
          <p:spPr bwMode="auto">
            <a:xfrm>
              <a:off x="6455" y="6061"/>
              <a:ext cx="1173" cy="1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429" name="AutoShape 21"/>
            <p:cNvCxnSpPr>
              <a:cxnSpLocks noChangeShapeType="1"/>
            </p:cNvCxnSpPr>
            <p:nvPr/>
          </p:nvCxnSpPr>
          <p:spPr bwMode="auto">
            <a:xfrm>
              <a:off x="7078" y="4293"/>
              <a:ext cx="1" cy="41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430" name="AutoShape 22"/>
            <p:cNvCxnSpPr>
              <a:cxnSpLocks noChangeShapeType="1"/>
            </p:cNvCxnSpPr>
            <p:nvPr/>
          </p:nvCxnSpPr>
          <p:spPr bwMode="auto">
            <a:xfrm>
              <a:off x="6697" y="4959"/>
              <a:ext cx="1" cy="34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431" name="AutoShape 23"/>
            <p:cNvCxnSpPr>
              <a:cxnSpLocks noChangeShapeType="1"/>
            </p:cNvCxnSpPr>
            <p:nvPr/>
          </p:nvCxnSpPr>
          <p:spPr bwMode="auto">
            <a:xfrm>
              <a:off x="6249" y="5597"/>
              <a:ext cx="0" cy="34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432" name="AutoShape 24"/>
            <p:cNvCxnSpPr>
              <a:cxnSpLocks noChangeShapeType="1"/>
            </p:cNvCxnSpPr>
            <p:nvPr/>
          </p:nvCxnSpPr>
          <p:spPr bwMode="auto">
            <a:xfrm>
              <a:off x="5746" y="6249"/>
              <a:ext cx="0" cy="34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433" name="AutoShape 25"/>
            <p:cNvCxnSpPr>
              <a:cxnSpLocks noChangeShapeType="1"/>
            </p:cNvCxnSpPr>
            <p:nvPr/>
          </p:nvCxnSpPr>
          <p:spPr bwMode="auto">
            <a:xfrm>
              <a:off x="5189" y="6842"/>
              <a:ext cx="1" cy="34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85794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Информирование родителей</a:t>
            </a:r>
          </a:p>
        </p:txBody>
      </p:sp>
      <p:pic>
        <p:nvPicPr>
          <p:cNvPr id="41986" name="Picture 2" descr="C:\Users\Учитель\Downloads\IMG-c8917f378f3f03d6366b9202df51cc15-V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r="23437"/>
          <a:stretch>
            <a:fillRect/>
          </a:stretch>
        </p:blipFill>
        <p:spPr bwMode="auto">
          <a:xfrm>
            <a:off x="214282" y="1428736"/>
            <a:ext cx="3500463" cy="2571768"/>
          </a:xfrm>
          <a:prstGeom prst="rect">
            <a:avLst/>
          </a:prstGeom>
          <a:noFill/>
        </p:spPr>
      </p:pic>
      <p:pic>
        <p:nvPicPr>
          <p:cNvPr id="41987" name="Picture 3" descr="C:\Users\Учитель\Downloads\IMG-3ea46d21522daf27337f459fcde7d55c-V (1).jpg"/>
          <p:cNvPicPr>
            <a:picLocks noChangeAspect="1" noChangeArrowheads="1"/>
          </p:cNvPicPr>
          <p:nvPr/>
        </p:nvPicPr>
        <p:blipFill>
          <a:blip r:embed="rId4"/>
          <a:srcRect l="23077" t="11543"/>
          <a:stretch>
            <a:fillRect/>
          </a:stretch>
        </p:blipFill>
        <p:spPr bwMode="auto">
          <a:xfrm>
            <a:off x="2571736" y="2071678"/>
            <a:ext cx="3500462" cy="2682503"/>
          </a:xfrm>
          <a:prstGeom prst="rect">
            <a:avLst/>
          </a:prstGeom>
          <a:noFill/>
        </p:spPr>
      </p:pic>
      <p:pic>
        <p:nvPicPr>
          <p:cNvPr id="41988" name="Picture 4" descr="C:\Users\Учитель\Downloads\IMG-21dff434cb94f470cf502f7f540bb87b-V.jpg"/>
          <p:cNvPicPr>
            <a:picLocks noChangeAspect="1" noChangeArrowheads="1"/>
          </p:cNvPicPr>
          <p:nvPr/>
        </p:nvPicPr>
        <p:blipFill>
          <a:blip r:embed="rId5" cstate="print"/>
          <a:srcRect l="6177" t="24505" r="36878" b="6744"/>
          <a:stretch>
            <a:fillRect/>
          </a:stretch>
        </p:blipFill>
        <p:spPr bwMode="auto">
          <a:xfrm rot="16200000">
            <a:off x="1129987" y="4156369"/>
            <a:ext cx="1597613" cy="257176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1285859"/>
            <a:ext cx="2214578" cy="313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93" name="Picture 9" descr="C:\Users\Учитель\Downloads\IMG-68951c6775945ea22b8fda84c3f6878c-V.jpg"/>
          <p:cNvPicPr>
            <a:picLocks noChangeAspect="1" noChangeArrowheads="1"/>
          </p:cNvPicPr>
          <p:nvPr/>
        </p:nvPicPr>
        <p:blipFill>
          <a:blip r:embed="rId7"/>
          <a:srcRect l="28906" t="8716" r="5468" b="23364"/>
          <a:stretch>
            <a:fillRect/>
          </a:stretch>
        </p:blipFill>
        <p:spPr bwMode="auto">
          <a:xfrm>
            <a:off x="5000628" y="4286256"/>
            <a:ext cx="3444899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 l="2334" t="15369" r="2669"/>
          <a:stretch>
            <a:fillRect/>
          </a:stretch>
        </p:blipFill>
        <p:spPr bwMode="auto">
          <a:xfrm>
            <a:off x="0" y="0"/>
            <a:ext cx="91213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 l="1536" t="13754" r="3189"/>
          <a:stretch>
            <a:fillRect/>
          </a:stretch>
        </p:blipFill>
        <p:spPr bwMode="auto">
          <a:xfrm>
            <a:off x="0" y="0"/>
            <a:ext cx="91739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85794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П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роблемы с которыми обращались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в консультационный центр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 l="3022" t="9238" r="4758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344" t="24032" r="13242" b="5517"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5643578"/>
            <a:ext cx="9286908" cy="5715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Информация, предоставленная клиентами,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строго конфиденциальна!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2539" t="23511" r="14515" b="7519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5857892"/>
            <a:ext cx="9286908" cy="5715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Информация, предоставленная клиентами,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строго конфиденциальна!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 l="2594" t="24086" r="16528" b="4284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5643578"/>
            <a:ext cx="9144000" cy="5715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Информация, предоставленная клиентами,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строго конфиденциальна!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1785926"/>
            <a:ext cx="5857916" cy="307183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sz="2400" dirty="0" smtClean="0">
              <a:latin typeface="Arial Black" pitchFamily="34" charset="0"/>
            </a:endParaRPr>
          </a:p>
          <a:p>
            <a:pPr algn="ctr"/>
            <a:r>
              <a:rPr lang="ru-RU" sz="2400" dirty="0" smtClean="0">
                <a:latin typeface="Arial Black" pitchFamily="34" charset="0"/>
              </a:rPr>
              <a:t>Ожидайте ответного звонка специалиста</a:t>
            </a:r>
          </a:p>
          <a:p>
            <a:pPr algn="ctr"/>
            <a:r>
              <a:rPr lang="ru-RU" sz="2400" dirty="0" smtClean="0">
                <a:latin typeface="Arial Black" pitchFamily="34" charset="0"/>
              </a:rPr>
              <a:t>в течение 48 часов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2765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1357298"/>
            <a:ext cx="2107178" cy="2808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785794"/>
            <a:ext cx="7429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Нормативно-правовая база</a:t>
            </a: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42844" y="1214422"/>
            <a:ext cx="8786874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Федеральный уровень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Указ Президента Российской Федерации от 29 мая 2017 года № 240 "Об объявлении в Российской Федерации Десятилетия детства" на 2018-2027 годы;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Государственная программа Российской Федерации "Развитие образования" 2018 - 2025 годы, от 26 декабря 2017 года № 1642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Федеральный проект "Поддержка семей, имеющих детей" национального проекта "Образование", утвержденного президиумом Совета при Президенте Российской Федерации по стратегическому развитию и национальным проектам (протокол от 24 декабря 2018 года N 16)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Региональный уровень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Государственная программа Костромской области "Развитие образования Костромской области на 2014-2020 года (Постановление администрации Костромской области от 08 апреля  2014 года №129-а "О внесении изменений в постановление администрации Костромской области от 26 декабря 2013 года № 584-а");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Региональный проект «Поддержка семей, имеющих детей» национального проекта «Образование»  в Костромской области 2018-2024 года; утвержденный губернатором Костромской области 14 декабря 2018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Века\Рабочий стол\метод конференция\фото кабинетов\IMG_8292.jpg"/>
          <p:cNvPicPr>
            <a:picLocks noChangeAspect="1" noChangeArrowheads="1"/>
          </p:cNvPicPr>
          <p:nvPr/>
        </p:nvPicPr>
        <p:blipFill>
          <a:blip r:embed="rId2" cstate="print"/>
          <a:srcRect l="18064" t="23429" r="4416" b="4876"/>
          <a:stretch>
            <a:fillRect/>
          </a:stretch>
        </p:blipFill>
        <p:spPr bwMode="auto">
          <a:xfrm>
            <a:off x="0" y="0"/>
            <a:ext cx="926877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 t="7291" r="8480"/>
          <a:stretch>
            <a:fillRect/>
          </a:stretch>
        </p:blipFill>
        <p:spPr bwMode="auto">
          <a:xfrm>
            <a:off x="-1" y="0"/>
            <a:ext cx="91696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85794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П</a:t>
            </a:r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роблемы с которыми обращались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в консультационный центр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 l="3022" t="9238" r="4758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041" t="12856" r="4960" b="28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14282" y="142852"/>
            <a:ext cx="171451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6949312" y="3786190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71472" y="5857892"/>
            <a:ext cx="8143932" cy="1000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18415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285992"/>
            <a:ext cx="91440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Спасибо за внимание</a:t>
            </a:r>
            <a:r>
              <a:rPr lang="ru-RU" sz="4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!</a:t>
            </a:r>
          </a:p>
          <a:p>
            <a:pPr algn="ctr"/>
            <a:endParaRPr lang="ru-RU" sz="4000" b="1" spc="50" dirty="0" smtClean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Мы ждём ваших отзывов и предложений!</a:t>
            </a:r>
            <a:endParaRPr lang="ru-RU" sz="4000" b="1" spc="50" dirty="0" smtClean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4000" b="1" spc="50" dirty="0" smtClean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785794"/>
            <a:ext cx="7429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Нормативно-правовая база</a:t>
            </a: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282" y="1214422"/>
            <a:ext cx="8715436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+mj-lt"/>
              </a:rPr>
              <a:t>Муниципальный уровень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Муниципальная программа "Развитие образования городского округа город Шарья Костромской области на 2017-2019 года», утвержденная постановлением Администрации городского округа город Шарья Костромской области от 24 апреля 2017 года №292";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Приказ управления образования Администрации городского округа город Шарья Костромской области от 29 декабря 2018 года №726 «О реализации национального проекта «Образование» муниципальной системой образования»;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Приказ управления образования Администрации городского округа город Шарья Костромской области от 29 декабря 2018 года №729 «Об открытии муниципального консультационного центра»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Институциональный уровень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Устав МБДОУ «Детский сад № 18», утвержденный постановлением главы городского округа город Шарья Костромской области, от 15 декабря 2015 года № 32;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Дополнения в Программу развития МБДОУ «Детский сад №18», приказ от 18 января 2019 года № 5 ОД «О реализации национального проекта «Образование» в МБДОУ «Детский сад №18»;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Приказ МБДОУ «Детский сад №18» от 14 января 2019 года № 29 ОД «Об организации деятельности муниципального  консультационного центра»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785794"/>
            <a:ext cx="7429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Нормативно-правовая база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36123" t="11719" r="33565" b="13086"/>
          <a:stretch>
            <a:fillRect/>
          </a:stretch>
        </p:blipFill>
        <p:spPr bwMode="auto">
          <a:xfrm>
            <a:off x="214282" y="1357298"/>
            <a:ext cx="2825048" cy="4080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/>
          <a:srcRect l="35176" t="11914" r="32430" b="7031"/>
          <a:stretch>
            <a:fillRect/>
          </a:stretch>
        </p:blipFill>
        <p:spPr bwMode="auto">
          <a:xfrm>
            <a:off x="2857488" y="2428868"/>
            <a:ext cx="2928958" cy="391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/>
          <a:srcRect l="26940" t="19726" r="24195" b="13867"/>
          <a:stretch>
            <a:fillRect/>
          </a:stretch>
        </p:blipFill>
        <p:spPr bwMode="auto">
          <a:xfrm>
            <a:off x="5500694" y="1357298"/>
            <a:ext cx="3365990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7143768" y="4600457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6949312" y="4600457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28125" t="21973" r="26758" b="7714"/>
          <a:stretch>
            <a:fillRect/>
          </a:stretch>
        </p:blipFill>
        <p:spPr bwMode="auto">
          <a:xfrm>
            <a:off x="2143108" y="357166"/>
            <a:ext cx="4870415" cy="607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2334" t="15369" r="2669"/>
          <a:stretch>
            <a:fillRect/>
          </a:stretch>
        </p:blipFill>
        <p:spPr bwMode="auto">
          <a:xfrm>
            <a:off x="214282" y="214290"/>
            <a:ext cx="5214974" cy="3716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t="9521" r="3425" b="771"/>
          <a:stretch>
            <a:fillRect/>
          </a:stretch>
        </p:blipFill>
        <p:spPr bwMode="auto">
          <a:xfrm>
            <a:off x="3929058" y="2928934"/>
            <a:ext cx="5000659" cy="371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5332" t="10474" r="5807" b="7314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originals/49/49/c9/4949c903e0674c2c9888c06a961b93f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0" y="785794"/>
            <a:ext cx="892971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Категория семей, нуждающихся в психолого-педагогической помощи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b="14142"/>
          <a:stretch>
            <a:fillRect/>
          </a:stretch>
        </p:blipFill>
        <p:spPr bwMode="auto">
          <a:xfrm>
            <a:off x="7143768" y="4600457"/>
            <a:ext cx="2194688" cy="22575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1857364"/>
            <a:ext cx="79296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Семьи с детьми с ОВЗ и инвалидностью от 0 до 18 лет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Замещающие семьи и граждане, желающие принять на воспитание в свои семьи детей, оставшихся без попечения родителей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Семьи с детьми от 0 до 18 лет, находящиеся в трудной жизненной ситуации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Родители, нуждающиеся в помощи при воспитании детей, имеющих различные проблемы в поведении, развитии, социализации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Родители, чьи дети находятся на семейном обучении</a:t>
            </a:r>
          </a:p>
          <a:p>
            <a:pPr algn="just">
              <a:buFont typeface="Wingdings" pitchFamily="2" charset="2"/>
              <a:buChar char="q"/>
            </a:pPr>
            <a:endParaRPr lang="ru-RU" sz="2400" dirty="0" smtClean="0">
              <a:solidFill>
                <a:srgbClr val="002060"/>
              </a:solidFill>
              <a:latin typeface="+mj-lt"/>
            </a:endParaRPr>
          </a:p>
          <a:p>
            <a:pPr algn="just">
              <a:buFont typeface="Wingdings" pitchFamily="2" charset="2"/>
              <a:buChar char="q"/>
            </a:pPr>
            <a:endParaRPr lang="ru-RU" sz="2400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   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AWJJH2MPE6E2-296697678-156</_dlc_DocId>
    <_dlc_DocIdUrl xmlns="4a252ca3-5a62-4c1c-90a6-29f4710e47f8">
      <Url>http://edu-sps.koiro.local/Sharya/pr-18/18/www.koipkro.kostroma.ruSharyapr-18/_layouts/15/DocIdRedir.aspx?ID=AWJJH2MPE6E2-296697678-156</Url>
      <Description>AWJJH2MPE6E2-296697678-156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9F341383C29F842A4BA43611F7670F0" ma:contentTypeVersion="49" ma:contentTypeDescription="Создание документа." ma:contentTypeScope="" ma:versionID="e4ecab41c84061ae8652cacde460dc55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81D67D-34A4-4DC0-AE7D-6CED77AED1A8}"/>
</file>

<file path=customXml/itemProps2.xml><?xml version="1.0" encoding="utf-8"?>
<ds:datastoreItem xmlns:ds="http://schemas.openxmlformats.org/officeDocument/2006/customXml" ds:itemID="{464F3379-B52C-4430-80AE-B40FA8326B42}"/>
</file>

<file path=customXml/itemProps3.xml><?xml version="1.0" encoding="utf-8"?>
<ds:datastoreItem xmlns:ds="http://schemas.openxmlformats.org/officeDocument/2006/customXml" ds:itemID="{E279A2B5-AA38-46E9-A7F8-ED1F5576475E}"/>
</file>

<file path=customXml/itemProps4.xml><?xml version="1.0" encoding="utf-8"?>
<ds:datastoreItem xmlns:ds="http://schemas.openxmlformats.org/officeDocument/2006/customXml" ds:itemID="{EEA37C90-54E0-44CB-8DBC-1EBBAC9FE837}"/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788</Words>
  <Application>Microsoft Office PowerPoint</Application>
  <PresentationFormat>Экран (4:3)</PresentationFormat>
  <Paragraphs>139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Олимп</cp:lastModifiedBy>
  <cp:revision>153</cp:revision>
  <dcterms:created xsi:type="dcterms:W3CDTF">2019-09-16T16:52:08Z</dcterms:created>
  <dcterms:modified xsi:type="dcterms:W3CDTF">2019-09-19T13:56:11Z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0x01010099F341383C29F842A4BA43611F7670F0</vt:lpwstr>
  </property>
  <property fmtid="{D5CDD505-2E9C-101B-9397-08002B2CF9AE}" pid="3" name="_dlc_DocIdItemGuid">
    <vt:lpwstr>e6fb58dd-bc5c-4696-b3a7-a9660d426378</vt:lpwstr>
  </property>
</Properties>
</file>