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colors3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theme/theme1.xml" ContentType="application/vnd.openxmlformats-officedocument.theme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rawing5.xml" ContentType="application/vnd.ms-office.drawingml.diagramDrawing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drawing1.xml" ContentType="application/vnd.ms-office.drawingml.diagramDrawing+xml"/>
  <Override PartName="/ppt/diagrams/drawing4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72" r:id="rId5"/>
    <p:sldId id="273" r:id="rId6"/>
    <p:sldId id="257" r:id="rId7"/>
    <p:sldId id="258" r:id="rId8"/>
    <p:sldId id="260" r:id="rId9"/>
    <p:sldId id="288" r:id="rId10"/>
    <p:sldId id="266" r:id="rId11"/>
    <p:sldId id="267" r:id="rId12"/>
    <p:sldId id="279" r:id="rId13"/>
    <p:sldId id="280" r:id="rId14"/>
    <p:sldId id="281" r:id="rId15"/>
    <p:sldId id="292" r:id="rId16"/>
    <p:sldId id="301" r:id="rId17"/>
    <p:sldId id="299" r:id="rId18"/>
    <p:sldId id="298" r:id="rId19"/>
    <p:sldId id="294" r:id="rId20"/>
    <p:sldId id="297" r:id="rId21"/>
    <p:sldId id="287" r:id="rId22"/>
    <p:sldId id="26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606" autoAdjust="0"/>
    <p:restoredTop sz="90712" autoAdjust="0"/>
  </p:normalViewPr>
  <p:slideViewPr>
    <p:cSldViewPr>
      <p:cViewPr>
        <p:scale>
          <a:sx n="70" d="100"/>
          <a:sy n="70" d="100"/>
        </p:scale>
        <p:origin x="-672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814A12-FC0D-466C-B471-0A3B2E3F256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0C6C8B-0EA6-48BF-B827-D1FCB296D202}">
      <dgm:prSet custT="1"/>
      <dgm:spPr/>
      <dgm:t>
        <a:bodyPr/>
        <a:lstStyle/>
        <a:p>
          <a:pPr rtl="0"/>
          <a:r>
            <a:rPr lang="ru-RU" sz="4800" dirty="0" smtClean="0"/>
            <a:t>- работа с детьми</a:t>
          </a:r>
          <a:endParaRPr lang="ru-RU" sz="4800" dirty="0"/>
        </a:p>
      </dgm:t>
    </dgm:pt>
    <dgm:pt modelId="{CEC660EB-4495-4FF3-BFC9-E05E1EC56663}" type="parTrans" cxnId="{69BCC7B5-27E4-453E-9BC8-5DEE321EDA8E}">
      <dgm:prSet/>
      <dgm:spPr/>
      <dgm:t>
        <a:bodyPr/>
        <a:lstStyle/>
        <a:p>
          <a:endParaRPr lang="ru-RU"/>
        </a:p>
      </dgm:t>
    </dgm:pt>
    <dgm:pt modelId="{1B81F500-D258-426F-8425-CE6A9F55FAA0}" type="sibTrans" cxnId="{69BCC7B5-27E4-453E-9BC8-5DEE321EDA8E}">
      <dgm:prSet/>
      <dgm:spPr/>
      <dgm:t>
        <a:bodyPr/>
        <a:lstStyle/>
        <a:p>
          <a:endParaRPr lang="ru-RU"/>
        </a:p>
      </dgm:t>
    </dgm:pt>
    <dgm:pt modelId="{FAE5053C-0801-4432-BC5D-3ABCD319CE2C}">
      <dgm:prSet custT="1"/>
      <dgm:spPr/>
      <dgm:t>
        <a:bodyPr/>
        <a:lstStyle/>
        <a:p>
          <a:pPr rtl="0"/>
          <a:r>
            <a:rPr lang="ru-RU" sz="4800" dirty="0" smtClean="0"/>
            <a:t>- работа с родителями</a:t>
          </a:r>
          <a:endParaRPr lang="ru-RU" sz="4800" dirty="0"/>
        </a:p>
      </dgm:t>
    </dgm:pt>
    <dgm:pt modelId="{49B8BA18-16F3-40DC-8ADA-CD1EB088E2C1}" type="parTrans" cxnId="{23D8D36A-2F52-4061-BC31-D0D0E8F605EB}">
      <dgm:prSet/>
      <dgm:spPr/>
      <dgm:t>
        <a:bodyPr/>
        <a:lstStyle/>
        <a:p>
          <a:endParaRPr lang="ru-RU"/>
        </a:p>
      </dgm:t>
    </dgm:pt>
    <dgm:pt modelId="{5F6908F8-8906-46D2-BC20-0E2250220BA0}" type="sibTrans" cxnId="{23D8D36A-2F52-4061-BC31-D0D0E8F605EB}">
      <dgm:prSet/>
      <dgm:spPr/>
      <dgm:t>
        <a:bodyPr/>
        <a:lstStyle/>
        <a:p>
          <a:endParaRPr lang="ru-RU"/>
        </a:p>
      </dgm:t>
    </dgm:pt>
    <dgm:pt modelId="{24AA90AA-7A9B-4AB0-87D6-321FB4D9075E}" type="pres">
      <dgm:prSet presAssocID="{E7814A12-FC0D-466C-B471-0A3B2E3F25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861DC4-3F51-4AA8-B19D-8C48E053A313}" type="pres">
      <dgm:prSet presAssocID="{9A0C6C8B-0EA6-48BF-B827-D1FCB296D202}" presName="parentText" presStyleLbl="node1" presStyleIdx="0" presStyleCnt="2" custScaleX="100000" custScaleY="149146" custLinFactY="-816" custLinFactNeighborX="-54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A8D8B-867A-4C0B-A1CE-8CD5248E3749}" type="pres">
      <dgm:prSet presAssocID="{1B81F500-D258-426F-8425-CE6A9F55FAA0}" presName="spacer" presStyleCnt="0"/>
      <dgm:spPr/>
    </dgm:pt>
    <dgm:pt modelId="{5CCBF3BC-0791-4FAE-8FFC-2B08D5755350}" type="pres">
      <dgm:prSet presAssocID="{FAE5053C-0801-4432-BC5D-3ABCD319CE2C}" presName="parentText" presStyleLbl="node1" presStyleIdx="1" presStyleCnt="2" custScaleX="100000" custScaleY="132618" custLinFactNeighborX="383" custLinFactNeighborY="259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2EAFA1-6B24-44F6-B0D8-F0617A19FADB}" type="presOf" srcId="{9A0C6C8B-0EA6-48BF-B827-D1FCB296D202}" destId="{BC861DC4-3F51-4AA8-B19D-8C48E053A313}" srcOrd="0" destOrd="0" presId="urn:microsoft.com/office/officeart/2005/8/layout/vList2"/>
    <dgm:cxn modelId="{4616CDF3-D0B8-473D-918A-00B875073934}" type="presOf" srcId="{FAE5053C-0801-4432-BC5D-3ABCD319CE2C}" destId="{5CCBF3BC-0791-4FAE-8FFC-2B08D5755350}" srcOrd="0" destOrd="0" presId="urn:microsoft.com/office/officeart/2005/8/layout/vList2"/>
    <dgm:cxn modelId="{429F7F30-3BAA-4916-9A60-9991A489512E}" type="presOf" srcId="{E7814A12-FC0D-466C-B471-0A3B2E3F2561}" destId="{24AA90AA-7A9B-4AB0-87D6-321FB4D9075E}" srcOrd="0" destOrd="0" presId="urn:microsoft.com/office/officeart/2005/8/layout/vList2"/>
    <dgm:cxn modelId="{69BCC7B5-27E4-453E-9BC8-5DEE321EDA8E}" srcId="{E7814A12-FC0D-466C-B471-0A3B2E3F2561}" destId="{9A0C6C8B-0EA6-48BF-B827-D1FCB296D202}" srcOrd="0" destOrd="0" parTransId="{CEC660EB-4495-4FF3-BFC9-E05E1EC56663}" sibTransId="{1B81F500-D258-426F-8425-CE6A9F55FAA0}"/>
    <dgm:cxn modelId="{23D8D36A-2F52-4061-BC31-D0D0E8F605EB}" srcId="{E7814A12-FC0D-466C-B471-0A3B2E3F2561}" destId="{FAE5053C-0801-4432-BC5D-3ABCD319CE2C}" srcOrd="1" destOrd="0" parTransId="{49B8BA18-16F3-40DC-8ADA-CD1EB088E2C1}" sibTransId="{5F6908F8-8906-46D2-BC20-0E2250220BA0}"/>
    <dgm:cxn modelId="{D65AD290-2BED-49AC-8E86-28B4D08A2835}" type="presParOf" srcId="{24AA90AA-7A9B-4AB0-87D6-321FB4D9075E}" destId="{BC861DC4-3F51-4AA8-B19D-8C48E053A313}" srcOrd="0" destOrd="0" presId="urn:microsoft.com/office/officeart/2005/8/layout/vList2"/>
    <dgm:cxn modelId="{123222AC-8C8E-4CF9-BE7F-8A62E9F59F93}" type="presParOf" srcId="{24AA90AA-7A9B-4AB0-87D6-321FB4D9075E}" destId="{718A8D8B-867A-4C0B-A1CE-8CD5248E3749}" srcOrd="1" destOrd="0" presId="urn:microsoft.com/office/officeart/2005/8/layout/vList2"/>
    <dgm:cxn modelId="{178A17EE-4C1A-433A-BCB3-883D3FABB361}" type="presParOf" srcId="{24AA90AA-7A9B-4AB0-87D6-321FB4D9075E}" destId="{5CCBF3BC-0791-4FAE-8FFC-2B08D575535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640E30-5638-4F47-8914-CEB55AF9898E}" type="doc">
      <dgm:prSet loTypeId="urn:microsoft.com/office/officeart/2005/8/layout/target3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2EE2C3E-781C-4BEA-A7DC-3C42E7E8E4EC}">
      <dgm:prSet/>
      <dgm:spPr/>
      <dgm:t>
        <a:bodyPr/>
        <a:lstStyle/>
        <a:p>
          <a:pPr rtl="0"/>
          <a:r>
            <a:rPr lang="ru-RU" dirty="0" smtClean="0"/>
            <a:t>Работа ведется по двум</a:t>
          </a:r>
        </a:p>
        <a:p>
          <a:pPr rtl="0"/>
          <a:r>
            <a:rPr lang="ru-RU" dirty="0" smtClean="0"/>
            <a:t>направлениям:</a:t>
          </a:r>
          <a:endParaRPr lang="ru-RU" dirty="0"/>
        </a:p>
      </dgm:t>
    </dgm:pt>
    <dgm:pt modelId="{FA1F43E7-4B46-409D-9273-40F7D656476D}" type="parTrans" cxnId="{4696A67D-0FDA-4993-BE25-A6E2D7EBEDC0}">
      <dgm:prSet/>
      <dgm:spPr/>
      <dgm:t>
        <a:bodyPr/>
        <a:lstStyle/>
        <a:p>
          <a:endParaRPr lang="ru-RU"/>
        </a:p>
      </dgm:t>
    </dgm:pt>
    <dgm:pt modelId="{561F71B4-4383-4D88-AE7C-1D600EF1E342}" type="sibTrans" cxnId="{4696A67D-0FDA-4993-BE25-A6E2D7EBEDC0}">
      <dgm:prSet/>
      <dgm:spPr/>
      <dgm:t>
        <a:bodyPr/>
        <a:lstStyle/>
        <a:p>
          <a:endParaRPr lang="ru-RU"/>
        </a:p>
      </dgm:t>
    </dgm:pt>
    <dgm:pt modelId="{BD2D3423-62B1-4511-9309-4796E849392C}" type="pres">
      <dgm:prSet presAssocID="{51640E30-5638-4F47-8914-CEB55AF9898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FC69F4-E2ED-453C-842E-F7F4017DD122}" type="pres">
      <dgm:prSet presAssocID="{F2EE2C3E-781C-4BEA-A7DC-3C42E7E8E4EC}" presName="circle1" presStyleLbl="node1" presStyleIdx="0" presStyleCnt="1"/>
      <dgm:spPr/>
    </dgm:pt>
    <dgm:pt modelId="{4C0F10D0-80C6-46F4-9671-3932427D4E06}" type="pres">
      <dgm:prSet presAssocID="{F2EE2C3E-781C-4BEA-A7DC-3C42E7E8E4EC}" presName="space" presStyleCnt="0"/>
      <dgm:spPr/>
    </dgm:pt>
    <dgm:pt modelId="{2DA17706-2773-445C-B8AD-0733160132F2}" type="pres">
      <dgm:prSet presAssocID="{F2EE2C3E-781C-4BEA-A7DC-3C42E7E8E4EC}" presName="rect1" presStyleLbl="alignAcc1" presStyleIdx="0" presStyleCnt="1"/>
      <dgm:spPr/>
      <dgm:t>
        <a:bodyPr/>
        <a:lstStyle/>
        <a:p>
          <a:endParaRPr lang="ru-RU"/>
        </a:p>
      </dgm:t>
    </dgm:pt>
    <dgm:pt modelId="{827421A6-5A09-4544-9219-0BD7F36F6F76}" type="pres">
      <dgm:prSet presAssocID="{F2EE2C3E-781C-4BEA-A7DC-3C42E7E8E4E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4ADA0F-C726-432A-BA9A-C49F3768DC26}" type="presOf" srcId="{F2EE2C3E-781C-4BEA-A7DC-3C42E7E8E4EC}" destId="{827421A6-5A09-4544-9219-0BD7F36F6F76}" srcOrd="1" destOrd="0" presId="urn:microsoft.com/office/officeart/2005/8/layout/target3"/>
    <dgm:cxn modelId="{5CBDC7C5-583E-4B06-BCA2-0CE50D3F49A6}" type="presOf" srcId="{F2EE2C3E-781C-4BEA-A7DC-3C42E7E8E4EC}" destId="{2DA17706-2773-445C-B8AD-0733160132F2}" srcOrd="0" destOrd="0" presId="urn:microsoft.com/office/officeart/2005/8/layout/target3"/>
    <dgm:cxn modelId="{7B9639D6-0513-4FD3-B01E-CADF8AD43021}" type="presOf" srcId="{51640E30-5638-4F47-8914-CEB55AF9898E}" destId="{BD2D3423-62B1-4511-9309-4796E849392C}" srcOrd="0" destOrd="0" presId="urn:microsoft.com/office/officeart/2005/8/layout/target3"/>
    <dgm:cxn modelId="{4696A67D-0FDA-4993-BE25-A6E2D7EBEDC0}" srcId="{51640E30-5638-4F47-8914-CEB55AF9898E}" destId="{F2EE2C3E-781C-4BEA-A7DC-3C42E7E8E4EC}" srcOrd="0" destOrd="0" parTransId="{FA1F43E7-4B46-409D-9273-40F7D656476D}" sibTransId="{561F71B4-4383-4D88-AE7C-1D600EF1E342}"/>
    <dgm:cxn modelId="{4B0C1870-C505-44A6-8504-1ACA1754CBC1}" type="presParOf" srcId="{BD2D3423-62B1-4511-9309-4796E849392C}" destId="{51FC69F4-E2ED-453C-842E-F7F4017DD122}" srcOrd="0" destOrd="0" presId="urn:microsoft.com/office/officeart/2005/8/layout/target3"/>
    <dgm:cxn modelId="{5B7DB14B-CDCF-4FD8-96A1-94A7498B8A44}" type="presParOf" srcId="{BD2D3423-62B1-4511-9309-4796E849392C}" destId="{4C0F10D0-80C6-46F4-9671-3932427D4E06}" srcOrd="1" destOrd="0" presId="urn:microsoft.com/office/officeart/2005/8/layout/target3"/>
    <dgm:cxn modelId="{076AA294-999D-4CBA-8530-22DB2BB41720}" type="presParOf" srcId="{BD2D3423-62B1-4511-9309-4796E849392C}" destId="{2DA17706-2773-445C-B8AD-0733160132F2}" srcOrd="2" destOrd="0" presId="urn:microsoft.com/office/officeart/2005/8/layout/target3"/>
    <dgm:cxn modelId="{0F223ADF-D56E-4867-8599-DB944FBC556E}" type="presParOf" srcId="{BD2D3423-62B1-4511-9309-4796E849392C}" destId="{827421A6-5A09-4544-9219-0BD7F36F6F7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5F37C5-8681-4FC2-ACCC-95F87046973A}" type="doc">
      <dgm:prSet loTypeId="urn:microsoft.com/office/officeart/2005/8/layout/target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CC705A-6883-4559-980C-D42FA052D2AC}">
      <dgm:prSet/>
      <dgm:spPr/>
      <dgm:t>
        <a:bodyPr/>
        <a:lstStyle/>
        <a:p>
          <a:pPr rtl="0"/>
          <a:r>
            <a:rPr lang="ru-RU" dirty="0" smtClean="0"/>
            <a:t>ЗАДАЧИ:</a:t>
          </a:r>
          <a:endParaRPr lang="ru-RU" dirty="0"/>
        </a:p>
      </dgm:t>
    </dgm:pt>
    <dgm:pt modelId="{EA264286-95F1-4C0B-9992-0BCD3BF23682}" type="parTrans" cxnId="{BADAE630-8962-4759-84EC-4F957C7813B1}">
      <dgm:prSet/>
      <dgm:spPr/>
      <dgm:t>
        <a:bodyPr/>
        <a:lstStyle/>
        <a:p>
          <a:endParaRPr lang="ru-RU"/>
        </a:p>
      </dgm:t>
    </dgm:pt>
    <dgm:pt modelId="{270BE078-A35F-4AFA-B3DD-62880324BC18}" type="sibTrans" cxnId="{BADAE630-8962-4759-84EC-4F957C7813B1}">
      <dgm:prSet/>
      <dgm:spPr/>
      <dgm:t>
        <a:bodyPr/>
        <a:lstStyle/>
        <a:p>
          <a:endParaRPr lang="ru-RU"/>
        </a:p>
      </dgm:t>
    </dgm:pt>
    <dgm:pt modelId="{18819122-E276-4FA7-9C0E-E9CFA24458F6}" type="pres">
      <dgm:prSet presAssocID="{965F37C5-8681-4FC2-ACCC-95F87046973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D35355-E67E-431A-8371-A34E7C3D3B2C}" type="pres">
      <dgm:prSet presAssocID="{93CC705A-6883-4559-980C-D42FA052D2AC}" presName="circle1" presStyleLbl="node1" presStyleIdx="0" presStyleCnt="1"/>
      <dgm:spPr/>
    </dgm:pt>
    <dgm:pt modelId="{5FE86633-8346-43BB-B04F-49432D6EB346}" type="pres">
      <dgm:prSet presAssocID="{93CC705A-6883-4559-980C-D42FA052D2AC}" presName="space" presStyleCnt="0"/>
      <dgm:spPr/>
    </dgm:pt>
    <dgm:pt modelId="{132A5D07-F3C0-4E61-8A9B-99B90522070F}" type="pres">
      <dgm:prSet presAssocID="{93CC705A-6883-4559-980C-D42FA052D2AC}" presName="rect1" presStyleLbl="alignAcc1" presStyleIdx="0" presStyleCnt="1"/>
      <dgm:spPr/>
      <dgm:t>
        <a:bodyPr/>
        <a:lstStyle/>
        <a:p>
          <a:endParaRPr lang="ru-RU"/>
        </a:p>
      </dgm:t>
    </dgm:pt>
    <dgm:pt modelId="{DDA4CCA2-EA61-4099-AC55-00E375BEAD80}" type="pres">
      <dgm:prSet presAssocID="{93CC705A-6883-4559-980C-D42FA052D2A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DAE630-8962-4759-84EC-4F957C7813B1}" srcId="{965F37C5-8681-4FC2-ACCC-95F87046973A}" destId="{93CC705A-6883-4559-980C-D42FA052D2AC}" srcOrd="0" destOrd="0" parTransId="{EA264286-95F1-4C0B-9992-0BCD3BF23682}" sibTransId="{270BE078-A35F-4AFA-B3DD-62880324BC18}"/>
    <dgm:cxn modelId="{743A36DB-C960-4ED6-98EC-C35E4512839C}" type="presOf" srcId="{93CC705A-6883-4559-980C-D42FA052D2AC}" destId="{132A5D07-F3C0-4E61-8A9B-99B90522070F}" srcOrd="0" destOrd="0" presId="urn:microsoft.com/office/officeart/2005/8/layout/target3"/>
    <dgm:cxn modelId="{970035EA-C3B8-45FC-9407-6285ED30B528}" type="presOf" srcId="{93CC705A-6883-4559-980C-D42FA052D2AC}" destId="{DDA4CCA2-EA61-4099-AC55-00E375BEAD80}" srcOrd="1" destOrd="0" presId="urn:microsoft.com/office/officeart/2005/8/layout/target3"/>
    <dgm:cxn modelId="{6A146412-09C4-452E-8A36-1A7A18B3E960}" type="presOf" srcId="{965F37C5-8681-4FC2-ACCC-95F87046973A}" destId="{18819122-E276-4FA7-9C0E-E9CFA24458F6}" srcOrd="0" destOrd="0" presId="urn:microsoft.com/office/officeart/2005/8/layout/target3"/>
    <dgm:cxn modelId="{5EC48CA4-19C1-4126-A69B-3AE56C84E76C}" type="presParOf" srcId="{18819122-E276-4FA7-9C0E-E9CFA24458F6}" destId="{02D35355-E67E-431A-8371-A34E7C3D3B2C}" srcOrd="0" destOrd="0" presId="urn:microsoft.com/office/officeart/2005/8/layout/target3"/>
    <dgm:cxn modelId="{9D9656B8-C3B5-4252-B862-56981ABF27A2}" type="presParOf" srcId="{18819122-E276-4FA7-9C0E-E9CFA24458F6}" destId="{5FE86633-8346-43BB-B04F-49432D6EB346}" srcOrd="1" destOrd="0" presId="urn:microsoft.com/office/officeart/2005/8/layout/target3"/>
    <dgm:cxn modelId="{623B4CAC-FEB7-4937-BF0B-3A66243BC0A9}" type="presParOf" srcId="{18819122-E276-4FA7-9C0E-E9CFA24458F6}" destId="{132A5D07-F3C0-4E61-8A9B-99B90522070F}" srcOrd="2" destOrd="0" presId="urn:microsoft.com/office/officeart/2005/8/layout/target3"/>
    <dgm:cxn modelId="{140E19C3-7479-473C-B822-BD555A3414D7}" type="presParOf" srcId="{18819122-E276-4FA7-9C0E-E9CFA24458F6}" destId="{DDA4CCA2-EA61-4099-AC55-00E375BEAD8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5F37C5-8681-4FC2-ACCC-95F87046973A}" type="doc">
      <dgm:prSet loTypeId="urn:microsoft.com/office/officeart/2005/8/layout/target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CC705A-6883-4559-980C-D42FA052D2AC}">
      <dgm:prSet/>
      <dgm:spPr/>
      <dgm:t>
        <a:bodyPr/>
        <a:lstStyle/>
        <a:p>
          <a:pPr rtl="0"/>
          <a:r>
            <a:rPr lang="ru-RU" dirty="0" smtClean="0"/>
            <a:t>Рекомендуется проводить:</a:t>
          </a:r>
          <a:endParaRPr lang="ru-RU" dirty="0"/>
        </a:p>
      </dgm:t>
    </dgm:pt>
    <dgm:pt modelId="{EA264286-95F1-4C0B-9992-0BCD3BF23682}" type="parTrans" cxnId="{BADAE630-8962-4759-84EC-4F957C7813B1}">
      <dgm:prSet/>
      <dgm:spPr/>
      <dgm:t>
        <a:bodyPr/>
        <a:lstStyle/>
        <a:p>
          <a:endParaRPr lang="ru-RU"/>
        </a:p>
      </dgm:t>
    </dgm:pt>
    <dgm:pt modelId="{270BE078-A35F-4AFA-B3DD-62880324BC18}" type="sibTrans" cxnId="{BADAE630-8962-4759-84EC-4F957C7813B1}">
      <dgm:prSet/>
      <dgm:spPr/>
      <dgm:t>
        <a:bodyPr/>
        <a:lstStyle/>
        <a:p>
          <a:endParaRPr lang="ru-RU"/>
        </a:p>
      </dgm:t>
    </dgm:pt>
    <dgm:pt modelId="{18819122-E276-4FA7-9C0E-E9CFA24458F6}" type="pres">
      <dgm:prSet presAssocID="{965F37C5-8681-4FC2-ACCC-95F87046973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D35355-E67E-431A-8371-A34E7C3D3B2C}" type="pres">
      <dgm:prSet presAssocID="{93CC705A-6883-4559-980C-D42FA052D2AC}" presName="circle1" presStyleLbl="node1" presStyleIdx="0" presStyleCnt="1"/>
      <dgm:spPr/>
    </dgm:pt>
    <dgm:pt modelId="{5FE86633-8346-43BB-B04F-49432D6EB346}" type="pres">
      <dgm:prSet presAssocID="{93CC705A-6883-4559-980C-D42FA052D2AC}" presName="space" presStyleCnt="0"/>
      <dgm:spPr/>
    </dgm:pt>
    <dgm:pt modelId="{132A5D07-F3C0-4E61-8A9B-99B90522070F}" type="pres">
      <dgm:prSet presAssocID="{93CC705A-6883-4559-980C-D42FA052D2AC}" presName="rect1" presStyleLbl="alignAcc1" presStyleIdx="0" presStyleCnt="1"/>
      <dgm:spPr/>
      <dgm:t>
        <a:bodyPr/>
        <a:lstStyle/>
        <a:p>
          <a:endParaRPr lang="ru-RU"/>
        </a:p>
      </dgm:t>
    </dgm:pt>
    <dgm:pt modelId="{DDA4CCA2-EA61-4099-AC55-00E375BEAD80}" type="pres">
      <dgm:prSet presAssocID="{93CC705A-6883-4559-980C-D42FA052D2A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AAFF62-889E-4096-9A7C-916B236681BC}" type="presOf" srcId="{93CC705A-6883-4559-980C-D42FA052D2AC}" destId="{132A5D07-F3C0-4E61-8A9B-99B90522070F}" srcOrd="0" destOrd="0" presId="urn:microsoft.com/office/officeart/2005/8/layout/target3"/>
    <dgm:cxn modelId="{BADAE630-8962-4759-84EC-4F957C7813B1}" srcId="{965F37C5-8681-4FC2-ACCC-95F87046973A}" destId="{93CC705A-6883-4559-980C-D42FA052D2AC}" srcOrd="0" destOrd="0" parTransId="{EA264286-95F1-4C0B-9992-0BCD3BF23682}" sibTransId="{270BE078-A35F-4AFA-B3DD-62880324BC18}"/>
    <dgm:cxn modelId="{291923BA-2FA8-4F9E-A075-BB8D5C0A1F41}" type="presOf" srcId="{93CC705A-6883-4559-980C-D42FA052D2AC}" destId="{DDA4CCA2-EA61-4099-AC55-00E375BEAD80}" srcOrd="1" destOrd="0" presId="urn:microsoft.com/office/officeart/2005/8/layout/target3"/>
    <dgm:cxn modelId="{DB8AB51F-8551-4FF0-9CC3-20BFAB5353D6}" type="presOf" srcId="{965F37C5-8681-4FC2-ACCC-95F87046973A}" destId="{18819122-E276-4FA7-9C0E-E9CFA24458F6}" srcOrd="0" destOrd="0" presId="urn:microsoft.com/office/officeart/2005/8/layout/target3"/>
    <dgm:cxn modelId="{84539696-2291-4FF6-80CE-ECD20D1A7E5D}" type="presParOf" srcId="{18819122-E276-4FA7-9C0E-E9CFA24458F6}" destId="{02D35355-E67E-431A-8371-A34E7C3D3B2C}" srcOrd="0" destOrd="0" presId="urn:microsoft.com/office/officeart/2005/8/layout/target3"/>
    <dgm:cxn modelId="{D4DC3BE4-BAC1-4C5A-84E2-1147C5C4AC2B}" type="presParOf" srcId="{18819122-E276-4FA7-9C0E-E9CFA24458F6}" destId="{5FE86633-8346-43BB-B04F-49432D6EB346}" srcOrd="1" destOrd="0" presId="urn:microsoft.com/office/officeart/2005/8/layout/target3"/>
    <dgm:cxn modelId="{04257B2E-DE4C-4CAB-8D39-353D192907E9}" type="presParOf" srcId="{18819122-E276-4FA7-9C0E-E9CFA24458F6}" destId="{132A5D07-F3C0-4E61-8A9B-99B90522070F}" srcOrd="2" destOrd="0" presId="urn:microsoft.com/office/officeart/2005/8/layout/target3"/>
    <dgm:cxn modelId="{DB5A9559-A992-4FD7-AD53-0395EDAEDE45}" type="presParOf" srcId="{18819122-E276-4FA7-9C0E-E9CFA24458F6}" destId="{DDA4CCA2-EA61-4099-AC55-00E375BEAD8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5F37C5-8681-4FC2-ACCC-95F87046973A}" type="doc">
      <dgm:prSet loTypeId="urn:microsoft.com/office/officeart/2005/8/layout/target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CC705A-6883-4559-980C-D42FA052D2AC}">
      <dgm:prSet/>
      <dgm:spPr/>
      <dgm:t>
        <a:bodyPr/>
        <a:lstStyle/>
        <a:p>
          <a:pPr rtl="0"/>
          <a:r>
            <a:rPr lang="ru-RU" dirty="0" smtClean="0"/>
            <a:t>Организовывать:</a:t>
          </a:r>
          <a:endParaRPr lang="ru-RU" dirty="0"/>
        </a:p>
      </dgm:t>
    </dgm:pt>
    <dgm:pt modelId="{EA264286-95F1-4C0B-9992-0BCD3BF23682}" type="parTrans" cxnId="{BADAE630-8962-4759-84EC-4F957C7813B1}">
      <dgm:prSet/>
      <dgm:spPr/>
      <dgm:t>
        <a:bodyPr/>
        <a:lstStyle/>
        <a:p>
          <a:endParaRPr lang="ru-RU"/>
        </a:p>
      </dgm:t>
    </dgm:pt>
    <dgm:pt modelId="{270BE078-A35F-4AFA-B3DD-62880324BC18}" type="sibTrans" cxnId="{BADAE630-8962-4759-84EC-4F957C7813B1}">
      <dgm:prSet/>
      <dgm:spPr/>
      <dgm:t>
        <a:bodyPr/>
        <a:lstStyle/>
        <a:p>
          <a:endParaRPr lang="ru-RU"/>
        </a:p>
      </dgm:t>
    </dgm:pt>
    <dgm:pt modelId="{18819122-E276-4FA7-9C0E-E9CFA24458F6}" type="pres">
      <dgm:prSet presAssocID="{965F37C5-8681-4FC2-ACCC-95F87046973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D35355-E67E-431A-8371-A34E7C3D3B2C}" type="pres">
      <dgm:prSet presAssocID="{93CC705A-6883-4559-980C-D42FA052D2AC}" presName="circle1" presStyleLbl="node1" presStyleIdx="0" presStyleCnt="1"/>
      <dgm:spPr/>
    </dgm:pt>
    <dgm:pt modelId="{5FE86633-8346-43BB-B04F-49432D6EB346}" type="pres">
      <dgm:prSet presAssocID="{93CC705A-6883-4559-980C-D42FA052D2AC}" presName="space" presStyleCnt="0"/>
      <dgm:spPr/>
    </dgm:pt>
    <dgm:pt modelId="{132A5D07-F3C0-4E61-8A9B-99B90522070F}" type="pres">
      <dgm:prSet presAssocID="{93CC705A-6883-4559-980C-D42FA052D2AC}" presName="rect1" presStyleLbl="alignAcc1" presStyleIdx="0" presStyleCnt="1"/>
      <dgm:spPr/>
      <dgm:t>
        <a:bodyPr/>
        <a:lstStyle/>
        <a:p>
          <a:endParaRPr lang="ru-RU"/>
        </a:p>
      </dgm:t>
    </dgm:pt>
    <dgm:pt modelId="{DDA4CCA2-EA61-4099-AC55-00E375BEAD80}" type="pres">
      <dgm:prSet presAssocID="{93CC705A-6883-4559-980C-D42FA052D2A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EA174C-B0B4-41D7-B8AF-906C86656C89}" type="presOf" srcId="{93CC705A-6883-4559-980C-D42FA052D2AC}" destId="{132A5D07-F3C0-4E61-8A9B-99B90522070F}" srcOrd="0" destOrd="0" presId="urn:microsoft.com/office/officeart/2005/8/layout/target3"/>
    <dgm:cxn modelId="{BADAE630-8962-4759-84EC-4F957C7813B1}" srcId="{965F37C5-8681-4FC2-ACCC-95F87046973A}" destId="{93CC705A-6883-4559-980C-D42FA052D2AC}" srcOrd="0" destOrd="0" parTransId="{EA264286-95F1-4C0B-9992-0BCD3BF23682}" sibTransId="{270BE078-A35F-4AFA-B3DD-62880324BC18}"/>
    <dgm:cxn modelId="{B5128E94-B5D7-495C-85AE-6B472DE5183E}" type="presOf" srcId="{965F37C5-8681-4FC2-ACCC-95F87046973A}" destId="{18819122-E276-4FA7-9C0E-E9CFA24458F6}" srcOrd="0" destOrd="0" presId="urn:microsoft.com/office/officeart/2005/8/layout/target3"/>
    <dgm:cxn modelId="{53146C82-C2C0-4CDB-9019-1B6C39F116C6}" type="presOf" srcId="{93CC705A-6883-4559-980C-D42FA052D2AC}" destId="{DDA4CCA2-EA61-4099-AC55-00E375BEAD80}" srcOrd="1" destOrd="0" presId="urn:microsoft.com/office/officeart/2005/8/layout/target3"/>
    <dgm:cxn modelId="{0360A657-E378-475D-9718-BB4004AE9724}" type="presParOf" srcId="{18819122-E276-4FA7-9C0E-E9CFA24458F6}" destId="{02D35355-E67E-431A-8371-A34E7C3D3B2C}" srcOrd="0" destOrd="0" presId="urn:microsoft.com/office/officeart/2005/8/layout/target3"/>
    <dgm:cxn modelId="{3495A666-AEDD-4B96-A157-9F41B758D940}" type="presParOf" srcId="{18819122-E276-4FA7-9C0E-E9CFA24458F6}" destId="{5FE86633-8346-43BB-B04F-49432D6EB346}" srcOrd="1" destOrd="0" presId="urn:microsoft.com/office/officeart/2005/8/layout/target3"/>
    <dgm:cxn modelId="{02604DA8-046D-4AEC-AF29-912129862D59}" type="presParOf" srcId="{18819122-E276-4FA7-9C0E-E9CFA24458F6}" destId="{132A5D07-F3C0-4E61-8A9B-99B90522070F}" srcOrd="2" destOrd="0" presId="urn:microsoft.com/office/officeart/2005/8/layout/target3"/>
    <dgm:cxn modelId="{803CE1C2-2AF1-4D0B-87F7-E41B4CAD2E26}" type="presParOf" srcId="{18819122-E276-4FA7-9C0E-E9CFA24458F6}" destId="{DDA4CCA2-EA61-4099-AC55-00E375BEAD8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61DC4-3F51-4AA8-B19D-8C48E053A313}">
      <dsp:nvSpPr>
        <dsp:cNvPr id="0" name=""/>
        <dsp:cNvSpPr/>
      </dsp:nvSpPr>
      <dsp:spPr>
        <a:xfrm>
          <a:off x="0" y="0"/>
          <a:ext cx="7745505" cy="18148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- работа с детьми</a:t>
          </a:r>
          <a:endParaRPr lang="ru-RU" sz="4800" kern="1200" dirty="0"/>
        </a:p>
      </dsp:txBody>
      <dsp:txXfrm>
        <a:off x="88592" y="88592"/>
        <a:ext cx="7568321" cy="1637624"/>
      </dsp:txXfrm>
    </dsp:sp>
    <dsp:sp modelId="{5CCBF3BC-0791-4FAE-8FFC-2B08D5755350}">
      <dsp:nvSpPr>
        <dsp:cNvPr id="0" name=""/>
        <dsp:cNvSpPr/>
      </dsp:nvSpPr>
      <dsp:spPr>
        <a:xfrm>
          <a:off x="0" y="2181640"/>
          <a:ext cx="7745505" cy="16136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- работа с родителями</a:t>
          </a:r>
          <a:endParaRPr lang="ru-RU" sz="4800" kern="1200" dirty="0"/>
        </a:p>
      </dsp:txBody>
      <dsp:txXfrm>
        <a:off x="78774" y="2260414"/>
        <a:ext cx="7587957" cy="14561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C69F4-E2ED-453C-842E-F7F4017DD122}">
      <dsp:nvSpPr>
        <dsp:cNvPr id="0" name=""/>
        <dsp:cNvSpPr/>
      </dsp:nvSpPr>
      <dsp:spPr>
        <a:xfrm>
          <a:off x="0" y="0"/>
          <a:ext cx="1728192" cy="172819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A17706-2773-445C-B8AD-0733160132F2}">
      <dsp:nvSpPr>
        <dsp:cNvPr id="0" name=""/>
        <dsp:cNvSpPr/>
      </dsp:nvSpPr>
      <dsp:spPr>
        <a:xfrm>
          <a:off x="864096" y="0"/>
          <a:ext cx="7056784" cy="17281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Работа ведется по двум</a:t>
          </a:r>
        </a:p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направлениям:</a:t>
          </a:r>
          <a:endParaRPr lang="ru-RU" sz="4200" kern="1200" dirty="0"/>
        </a:p>
      </dsp:txBody>
      <dsp:txXfrm>
        <a:off x="864096" y="0"/>
        <a:ext cx="7056784" cy="17281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35355-E67E-431A-8371-A34E7C3D3B2C}">
      <dsp:nvSpPr>
        <dsp:cNvPr id="0" name=""/>
        <dsp:cNvSpPr/>
      </dsp:nvSpPr>
      <dsp:spPr>
        <a:xfrm>
          <a:off x="0" y="0"/>
          <a:ext cx="1054250" cy="105425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2A5D07-F3C0-4E61-8A9B-99B90522070F}">
      <dsp:nvSpPr>
        <dsp:cNvPr id="0" name=""/>
        <dsp:cNvSpPr/>
      </dsp:nvSpPr>
      <dsp:spPr>
        <a:xfrm>
          <a:off x="527125" y="0"/>
          <a:ext cx="7229138" cy="105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ЗАДАЧИ:</a:t>
          </a:r>
          <a:endParaRPr lang="ru-RU" sz="4800" kern="1200" dirty="0"/>
        </a:p>
      </dsp:txBody>
      <dsp:txXfrm>
        <a:off x="527125" y="0"/>
        <a:ext cx="7229138" cy="10542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35355-E67E-431A-8371-A34E7C3D3B2C}">
      <dsp:nvSpPr>
        <dsp:cNvPr id="0" name=""/>
        <dsp:cNvSpPr/>
      </dsp:nvSpPr>
      <dsp:spPr>
        <a:xfrm>
          <a:off x="0" y="0"/>
          <a:ext cx="1054250" cy="105425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2A5D07-F3C0-4E61-8A9B-99B90522070F}">
      <dsp:nvSpPr>
        <dsp:cNvPr id="0" name=""/>
        <dsp:cNvSpPr/>
      </dsp:nvSpPr>
      <dsp:spPr>
        <a:xfrm>
          <a:off x="527125" y="0"/>
          <a:ext cx="7229138" cy="105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Рекомендуется проводить:</a:t>
          </a:r>
          <a:endParaRPr lang="ru-RU" sz="4500" kern="1200" dirty="0"/>
        </a:p>
      </dsp:txBody>
      <dsp:txXfrm>
        <a:off x="527125" y="0"/>
        <a:ext cx="7229138" cy="10542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35355-E67E-431A-8371-A34E7C3D3B2C}">
      <dsp:nvSpPr>
        <dsp:cNvPr id="0" name=""/>
        <dsp:cNvSpPr/>
      </dsp:nvSpPr>
      <dsp:spPr>
        <a:xfrm>
          <a:off x="0" y="0"/>
          <a:ext cx="1054250" cy="105425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2A5D07-F3C0-4E61-8A9B-99B90522070F}">
      <dsp:nvSpPr>
        <dsp:cNvPr id="0" name=""/>
        <dsp:cNvSpPr/>
      </dsp:nvSpPr>
      <dsp:spPr>
        <a:xfrm>
          <a:off x="527125" y="0"/>
          <a:ext cx="7229138" cy="105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Организовывать:</a:t>
          </a:r>
          <a:endParaRPr lang="ru-RU" sz="4800" kern="1200" dirty="0"/>
        </a:p>
      </dsp:txBody>
      <dsp:txXfrm>
        <a:off x="527125" y="0"/>
        <a:ext cx="7229138" cy="1054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394055-E223-4F7D-92BD-F8C3A171ABF5}" type="datetimeFigureOut">
              <a:rPr lang="ru-RU" smtClean="0"/>
              <a:pPr/>
              <a:t>06.04.2003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8C7C14-AAAC-4A13-B394-47CBA4EC1D3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628772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Права детей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образовательное  учреждение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Центр развития ребенка - Детский сад №18 «Родничок»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городского округа город Шарья Костромской области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социальный педагог Светлана Николаевна Савельева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3169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1"/>
          <p:cNvSpPr txBox="1">
            <a:spLocks/>
          </p:cNvSpPr>
          <p:nvPr/>
        </p:nvSpPr>
        <p:spPr>
          <a:xfrm>
            <a:off x="457200" y="1785926"/>
            <a:ext cx="8229600" cy="47149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ролевые, театрализованные и дидактические игры;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игры и упражнения на развитие эмоциональной сферы;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510518051"/>
              </p:ext>
            </p:extLst>
          </p:nvPr>
        </p:nvGraphicFramePr>
        <p:xfrm>
          <a:off x="688490" y="570156"/>
          <a:ext cx="7756263" cy="105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98963334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1357290" y="2285992"/>
            <a:ext cx="6615130" cy="3643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проблемно</a:t>
            </a:r>
            <a:r>
              <a:rPr lang="ru-RU" sz="4000" dirty="0" smtClean="0"/>
              <a:t>-поисковую деятельность детей;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продуктивные виды деятельности;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510518051"/>
              </p:ext>
            </p:extLst>
          </p:nvPr>
        </p:nvGraphicFramePr>
        <p:xfrm>
          <a:off x="688490" y="570156"/>
          <a:ext cx="7756263" cy="105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90534884"/>
      </p:ext>
    </p:extLst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Закрепление:</a:t>
            </a:r>
            <a:endParaRPr lang="ru-RU" dirty="0"/>
          </a:p>
        </p:txBody>
      </p:sp>
      <p:sp>
        <p:nvSpPr>
          <p:cNvPr id="3" name="Объект 1"/>
          <p:cNvSpPr txBox="1">
            <a:spLocks/>
          </p:cNvSpPr>
          <p:nvPr/>
        </p:nvSpPr>
        <p:spPr>
          <a:xfrm>
            <a:off x="457200" y="1785926"/>
            <a:ext cx="8229600" cy="471490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«Коммуникация»;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«Познание»;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«Художественное творчество»;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«Социализация»;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«Труд»;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3200" dirty="0" smtClean="0"/>
              <a:t>   «Музыка»;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ru-RU" sz="3200" dirty="0" smtClean="0"/>
              <a:t> «Физическая культура»;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в работе с родителями:</a:t>
            </a:r>
            <a:endParaRPr lang="ru-RU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457200" y="1785926"/>
            <a:ext cx="8229600" cy="47149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повышать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уровень правовой культуры родителей;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перестроить исходный взгляд на ребенка;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выявлять семьи группы риска;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повышать роль семьи в воспитании ребенка;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Индивидуальные формы:</a:t>
            </a:r>
            <a:endParaRPr lang="ru-RU" dirty="0"/>
          </a:p>
        </p:txBody>
      </p:sp>
      <p:sp>
        <p:nvSpPr>
          <p:cNvPr id="3" name="Объект 1"/>
          <p:cNvSpPr txBox="1">
            <a:spLocks/>
          </p:cNvSpPr>
          <p:nvPr/>
        </p:nvSpPr>
        <p:spPr>
          <a:xfrm>
            <a:off x="457200" y="1785926"/>
            <a:ext cx="8229600" cy="47149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беседы;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консультации;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посещение семей;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40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Дидактическая игра:</a:t>
            </a:r>
            <a:endParaRPr lang="ru-RU" sz="4000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58200" cy="4873752"/>
          </a:xfrm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«Какие права имеют герои»</a:t>
            </a:r>
            <a:endParaRPr lang="ru-RU" sz="4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bk-detstvo.narod.ru/images/pravo_konvenci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276599"/>
            <a:ext cx="4495800" cy="312420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Изучаем права и обязанности.</a:t>
            </a:r>
            <a:endParaRPr lang="ru-RU" sz="3600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77200" cy="51784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u="sng" dirty="0" smtClean="0"/>
              <a:t>Цель: </a:t>
            </a:r>
            <a:r>
              <a:rPr lang="ru-RU" b="1" dirty="0" smtClean="0"/>
              <a:t>знакомить детей правами человека, записанных в Декларации прав человека, в доступной для дошкольников форме.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u="sng" dirty="0" smtClean="0"/>
              <a:t>Задачи: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/>
              <a:t>учить детей анализировать поступки сказочных героев, уметь называть нарушенные в сказке права героев;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/>
              <a:t>развивать умение отстаивать свои права и уважать права других людей, понимать и соблюдать свои обязанности;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/>
              <a:t>воспитывать в детях чувство любви, ответственности за свои поступки, желание соблюдать права;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/>
              <a:t>активизировать познавательный процесс, пополнять словарный запас у детей.</a:t>
            </a:r>
            <a:endParaRPr lang="ru-RU" b="1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762000"/>
            <a:ext cx="5715000" cy="4873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Какие права имеют герои</a:t>
            </a:r>
            <a:r>
              <a:rPr lang="ru-RU" b="1" dirty="0" smtClean="0"/>
              <a:t>?</a:t>
            </a:r>
            <a:endParaRPr lang="ru-RU" b="1" dirty="0"/>
          </a:p>
        </p:txBody>
      </p:sp>
      <p:pic>
        <p:nvPicPr>
          <p:cNvPr id="4" name="Picture 15" descr="C:\Documents and Settings\Admin\Рабочий стол\картинки презентиция о правах\images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876800" y="1371600"/>
            <a:ext cx="3124200" cy="248889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1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0" descr="C:\Documents and Settings\Admin\Рабочий стол\картинки презентиция о правах\ima87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114800"/>
            <a:ext cx="3359582" cy="243060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18" descr="C:\Documents and Settings\Admin\Рабочий стол\картинки презентиция о правах\imagлоe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1447800"/>
            <a:ext cx="3048000" cy="242595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Кто и какое право здесь нарушил?</a:t>
            </a:r>
            <a:endParaRPr lang="ru-RU" dirty="0"/>
          </a:p>
        </p:txBody>
      </p:sp>
      <p:pic>
        <p:nvPicPr>
          <p:cNvPr id="4" name="Picture 16" descr="C:\Documents and Settings\Admin\Рабочий стол\картинки презентиция о правах\шешг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286000"/>
            <a:ext cx="5036380" cy="3657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Кто и какое право здесь нарушил?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44" name="Прямоугольник 17"/>
          <p:cNvSpPr>
            <a:spLocks noChangeArrowheads="1"/>
          </p:cNvSpPr>
          <p:nvPr/>
        </p:nvSpPr>
        <p:spPr bwMode="auto">
          <a:xfrm>
            <a:off x="2819400" y="762000"/>
            <a:ext cx="3200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400">
              <a:latin typeface="Century Schoolbook" pitchFamily="18" charset="0"/>
            </a:endParaRPr>
          </a:p>
          <a:p>
            <a:endParaRPr lang="ru-RU" sz="1400">
              <a:latin typeface="Century Schoolbook" pitchFamily="18" charset="0"/>
            </a:endParaRPr>
          </a:p>
          <a:p>
            <a:endParaRPr lang="ru-RU" sz="1400">
              <a:latin typeface="Century Schoolbook" pitchFamily="18" charset="0"/>
            </a:endParaRPr>
          </a:p>
          <a:p>
            <a:endParaRPr lang="ru-RU">
              <a:latin typeface="Century Schoolbook" pitchFamily="18" charset="0"/>
            </a:endParaRPr>
          </a:p>
        </p:txBody>
      </p:sp>
      <p:pic>
        <p:nvPicPr>
          <p:cNvPr id="2067" name="Picture 19" descr="C:\Documents and Settings\Admin\Рабочий стол\картинки презентиция о правах\imaзо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428868"/>
            <a:ext cx="4590141" cy="419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lbums1.ochepyatki.ru/326/f_67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928670"/>
            <a:ext cx="8001056" cy="56452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Кто и какое право здесь нарушил?</a:t>
            </a:r>
            <a:endParaRPr lang="ru-RU" dirty="0"/>
          </a:p>
        </p:txBody>
      </p:sp>
      <p:pic>
        <p:nvPicPr>
          <p:cNvPr id="4" name="Picture 10" descr="C:\Documents and Settings\Admin\Рабочий стол\картинки презентиция о правах\imagюлes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981200"/>
            <a:ext cx="4495800" cy="36002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http://salsknews.ru/images/stories/september2012/big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42"/>
            <a:ext cx="9124591" cy="6215082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3529" y="1052513"/>
            <a:ext cx="7992887" cy="525621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984653686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http://eti.ru/uploads/posts/2011-04/1303237559_children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804736"/>
            <a:ext cx="8643966" cy="57675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video.mail.ru/mail/kisa_1.59/770/i-6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28668"/>
            <a:ext cx="9144000" cy="59293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://desheli55.ru/wp-content/uploads/2012/01/fa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2139"/>
            <a:ext cx="9144000" cy="5887508"/>
          </a:xfrm>
          <a:prstGeom prst="rect">
            <a:avLst/>
          </a:prstGeom>
          <a:noFill/>
        </p:spPr>
      </p:pic>
    </p:spTree>
  </p:cSld>
  <p:clrMapOvr>
    <a:masterClrMapping/>
  </p:clrMapOvr>
  <p:transition advTm="1200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4638438"/>
              </p:ext>
            </p:extLst>
          </p:nvPr>
        </p:nvGraphicFramePr>
        <p:xfrm>
          <a:off x="827584" y="2276872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510036030"/>
              </p:ext>
            </p:extLst>
          </p:nvPr>
        </p:nvGraphicFramePr>
        <p:xfrm>
          <a:off x="611560" y="260648"/>
          <a:ext cx="792088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17458133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9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200" dirty="0" smtClean="0"/>
              <a:t>    </a:t>
            </a:r>
            <a:r>
              <a:rPr lang="ru-RU" sz="2800" dirty="0" smtClean="0"/>
              <a:t>познакомить каждого ребенка со своими правами; </a:t>
            </a:r>
          </a:p>
          <a:p>
            <a:r>
              <a:rPr lang="ru-RU" sz="2800" dirty="0" smtClean="0"/>
              <a:t>   развивать уважение и терпимость к людям;  </a:t>
            </a:r>
          </a:p>
          <a:p>
            <a:r>
              <a:rPr lang="ru-RU" sz="2800" dirty="0" smtClean="0"/>
              <a:t>   способствовать формированию чувства собственного достоинства;</a:t>
            </a:r>
          </a:p>
          <a:p>
            <a:r>
              <a:rPr lang="ru-RU" sz="2800" dirty="0" smtClean="0"/>
              <a:t>   познакомить родителей с нормативно-правовыми документами, обязанностями самой семьи;</a:t>
            </a:r>
          </a:p>
          <a:p>
            <a:r>
              <a:rPr lang="ru-RU" sz="2800" dirty="0" smtClean="0"/>
              <a:t>   вести работу по профилактике жестокого обращения с детьми;</a:t>
            </a:r>
          </a:p>
          <a:p>
            <a:pPr>
              <a:buNone/>
            </a:pPr>
            <a:r>
              <a:rPr lang="ru-RU" sz="2800" dirty="0" smtClean="0"/>
              <a:t> 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510518051"/>
              </p:ext>
            </p:extLst>
          </p:nvPr>
        </p:nvGraphicFramePr>
        <p:xfrm>
          <a:off x="688490" y="570156"/>
          <a:ext cx="7756263" cy="105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4338258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714752"/>
            <a:ext cx="7851648" cy="1828800"/>
          </a:xfrm>
        </p:spPr>
        <p:txBody>
          <a:bodyPr>
            <a:normAutofit fontScale="90000"/>
          </a:bodyPr>
          <a:lstStyle/>
          <a:p>
            <a:pPr algn="l"/>
            <a:r>
              <a:rPr lang="ru-RU" sz="6000" dirty="0" smtClean="0">
                <a:solidFill>
                  <a:schemeClr val="tx1"/>
                </a:solidFill>
              </a:rPr>
              <a:t/>
            </a:r>
            <a:br>
              <a:rPr lang="ru-RU" sz="6000" dirty="0" smtClean="0">
                <a:solidFill>
                  <a:schemeClr val="tx1"/>
                </a:solidFill>
              </a:rPr>
            </a:br>
            <a:r>
              <a:rPr lang="ru-RU" sz="6000" dirty="0">
                <a:solidFill>
                  <a:schemeClr val="tx1"/>
                </a:solidFill>
              </a:rPr>
              <a:t/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ru-RU" sz="5300" dirty="0" smtClean="0">
                <a:solidFill>
                  <a:schemeClr val="tx1"/>
                </a:solidFill>
              </a:rPr>
              <a:t>Цели правового воспитания:</a:t>
            </a:r>
            <a:br>
              <a:rPr lang="ru-RU" sz="53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 знакомство детей с правами человека, воспитание уважения к правам другого человека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 формирование доброжелательности и чуткости к окружающим, привлечение внимания ребенка к своим правам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- закрепление полученных знаний в повседневной жизни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714348" y="6072206"/>
            <a:ext cx="7854696" cy="10404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65738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Ведущие виды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4800" dirty="0" smtClean="0"/>
              <a:t>  </a:t>
            </a:r>
          </a:p>
          <a:p>
            <a:pPr>
              <a:buNone/>
            </a:pPr>
            <a:r>
              <a:rPr lang="ru-RU" sz="4800" dirty="0" smtClean="0"/>
              <a:t>     </a:t>
            </a:r>
            <a:r>
              <a:rPr lang="ru-RU" dirty="0" smtClean="0"/>
              <a:t>                                </a:t>
            </a:r>
          </a:p>
          <a:p>
            <a:pPr algn="r">
              <a:buNone/>
            </a:pPr>
            <a:r>
              <a:rPr lang="ru-RU" sz="4800" dirty="0" smtClean="0"/>
              <a:t>       </a:t>
            </a:r>
            <a:endParaRPr lang="ru-RU" sz="4800" dirty="0"/>
          </a:p>
        </p:txBody>
      </p:sp>
      <p:sp>
        <p:nvSpPr>
          <p:cNvPr id="12" name="Овал 11"/>
          <p:cNvSpPr/>
          <p:nvPr/>
        </p:nvSpPr>
        <p:spPr>
          <a:xfrm>
            <a:off x="1043608" y="2708920"/>
            <a:ext cx="2952328" cy="1728192"/>
          </a:xfrm>
          <a:prstGeom prst="ellips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ИГРОВАЯ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5148064" y="2708920"/>
            <a:ext cx="3168352" cy="1728192"/>
          </a:xfrm>
          <a:prstGeom prst="ellips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ХУДОЖЕСТВЕННО-ПРОДУКТИВНАЯ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AWJJH2MPE6E2-1530310504-144</_dlc_DocId>
    <_dlc_DocIdUrl xmlns="4a252ca3-5a62-4c1c-90a6-29f4710e47f8">
      <Url>http://edu-sps.koiro.local/Sharya/pr-18/18/_layouts/15/DocIdRedir.aspx?ID=AWJJH2MPE6E2-1530310504-144</Url>
      <Description>AWJJH2MPE6E2-1530310504-144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90757307FD21F448DDDFC9DE7337591" ma:contentTypeVersion="49" ma:contentTypeDescription="Создание документа." ma:contentTypeScope="" ma:versionID="16e8a9f57a106aa31f5936a2d4ef1bd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F262AF56-3B65-4A36-BC5B-707B3FA65959}"/>
</file>

<file path=customXml/itemProps2.xml><?xml version="1.0" encoding="utf-8"?>
<ds:datastoreItem xmlns:ds="http://schemas.openxmlformats.org/officeDocument/2006/customXml" ds:itemID="{ADF6191C-8FC7-46CA-81FA-4B0CB00B6947}"/>
</file>

<file path=customXml/itemProps3.xml><?xml version="1.0" encoding="utf-8"?>
<ds:datastoreItem xmlns:ds="http://schemas.openxmlformats.org/officeDocument/2006/customXml" ds:itemID="{E951CC36-3202-4A65-AED1-B7B5C891688A}"/>
</file>

<file path=customXml/itemProps4.xml><?xml version="1.0" encoding="utf-8"?>
<ds:datastoreItem xmlns:ds="http://schemas.openxmlformats.org/officeDocument/2006/customXml" ds:itemID="{E14606A8-0921-4175-94EA-57A62A71980D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628</TotalTime>
  <Words>325</Words>
  <Application>Microsoft Office PowerPoint</Application>
  <PresentationFormat>Экран (4:3)</PresentationFormat>
  <Paragraphs>79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Права детей</vt:lpstr>
      <vt:lpstr>Слайд 2</vt:lpstr>
      <vt:lpstr>Слайд 3</vt:lpstr>
      <vt:lpstr>Слайд 4</vt:lpstr>
      <vt:lpstr>Слайд 5</vt:lpstr>
      <vt:lpstr>Слайд 6</vt:lpstr>
      <vt:lpstr>Слайд 7</vt:lpstr>
      <vt:lpstr>  Цели правового воспитания: - знакомство детей с правами человека, воспитание уважения к правам другого человека - формирование доброжелательности и чуткости к окружающим, привлечение внимания ребенка к своим правам - закрепление полученных знаний в повседневной жизни</vt:lpstr>
      <vt:lpstr>Ведущие виды деятельности:</vt:lpstr>
      <vt:lpstr>Слайд 10</vt:lpstr>
      <vt:lpstr>Слайд 11</vt:lpstr>
      <vt:lpstr>Закрепление:</vt:lpstr>
      <vt:lpstr>Задачи в работе с родителями:</vt:lpstr>
      <vt:lpstr>Индивидуальные формы:</vt:lpstr>
      <vt:lpstr>Дидактическая игра:</vt:lpstr>
      <vt:lpstr>Изучаем права и обязанности.</vt:lpstr>
      <vt:lpstr>Какие права имеют герои?</vt:lpstr>
      <vt:lpstr>Кто и какое право здесь нарушил?</vt:lpstr>
      <vt:lpstr>  Кто и какое право здесь нарушил?</vt:lpstr>
      <vt:lpstr>Кто и какое право здесь нарушил?</vt:lpstr>
      <vt:lpstr>Слайд 21</vt:lpstr>
      <vt:lpstr>Слайд 22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РЕЧЕВЫХ НАРУШЕНИЙ</dc:title>
  <dc:creator>---</dc:creator>
  <cp:lastModifiedBy>УЧИТЕЛЬ</cp:lastModifiedBy>
  <cp:revision>69</cp:revision>
  <dcterms:created xsi:type="dcterms:W3CDTF">2011-06-06T13:05:17Z</dcterms:created>
  <dcterms:modified xsi:type="dcterms:W3CDTF">2003-04-06T19:21:28Z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0x010100790757307FD21F448DDDFC9DE7337591</vt:lpwstr>
  </property>
  <property fmtid="{D5CDD505-2E9C-101B-9397-08002B2CF9AE}" pid="3" name="_dlc_DocIdItemGuid">
    <vt:lpwstr>f4f07dc5-0f8e-4cf4-bb16-98c86fcddb27</vt:lpwstr>
  </property>
</Properties>
</file>