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13.xml" ContentType="application/vnd.openxmlformats-officedocument.presentationml.slide+xml"/>
  <Override PartName="/ppt/slides/slide12.xml" ContentType="application/vnd.openxmlformats-officedocument.presentationml.slide+xml"/>
  <Override PartName="/ppt/slides/slide11.xml" ContentType="application/vnd.openxmlformats-officedocument.presentationml.slide+xml"/>
  <Override PartName="/ppt/slides/slide10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24.xml" ContentType="application/vnd.openxmlformats-officedocument.presentationml.slide+xml"/>
  <Override PartName="/ppt/slides/slide23.xml" ContentType="application/vnd.openxmlformats-officedocument.presentationml.slide+xml"/>
  <Override PartName="/ppt/slides/slide22.xml" ContentType="application/vnd.openxmlformats-officedocument.presentationml.slide+xml"/>
  <Override PartName="/ppt/slides/slide21.xml" ContentType="application/vnd.openxmlformats-officedocument.presentationml.slide+xml"/>
  <Override PartName="/ppt/slides/slide20.xml" ContentType="application/vnd.openxmlformats-officedocument.presentationml.slide+xml"/>
  <Override PartName="/ppt/slides/slide19.xml" ContentType="application/vnd.openxmlformats-officedocument.presentationml.slide+xml"/>
  <Override PartName="/ppt/slides/slide18.xml" ContentType="application/vnd.openxmlformats-officedocument.presentationml.slide+xml"/>
  <Override PartName="/ppt/slides/slide6.xml" ContentType="application/vnd.openxmlformats-officedocument.presentationml.slide+xml"/>
  <Override PartName="/ppt/slides/slide14.xml" ContentType="application/vnd.openxmlformats-officedocument.presentationml.slide+xml"/>
  <Override PartName="/ppt/slides/slide5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4.xml" ContentType="application/vnd.openxmlformats-officedocument.presentationml.slide+xml"/>
  <Override PartName="/ppt/slideLayouts/slideLayout13.xml" ContentType="application/vnd.openxmlformats-officedocument.presentationml.slideLayout+xml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Layouts/slideLayout12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5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3.xml" ContentType="application/vnd.openxmlformats-officedocument.customXml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4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8" r:id="rId1"/>
  </p:sldMasterIdLst>
  <p:notesMasterIdLst>
    <p:notesMasterId r:id="rId26"/>
  </p:notesMasterIdLst>
  <p:sldIdLst>
    <p:sldId id="258" r:id="rId2"/>
    <p:sldId id="277" r:id="rId3"/>
    <p:sldId id="278" r:id="rId4"/>
    <p:sldId id="260" r:id="rId5"/>
    <p:sldId id="279" r:id="rId6"/>
    <p:sldId id="264" r:id="rId7"/>
    <p:sldId id="276" r:id="rId8"/>
    <p:sldId id="261" r:id="rId9"/>
    <p:sldId id="266" r:id="rId10"/>
    <p:sldId id="263" r:id="rId11"/>
    <p:sldId id="274" r:id="rId12"/>
    <p:sldId id="272" r:id="rId13"/>
    <p:sldId id="267" r:id="rId14"/>
    <p:sldId id="268" r:id="rId15"/>
    <p:sldId id="271" r:id="rId16"/>
    <p:sldId id="283" r:id="rId17"/>
    <p:sldId id="265" r:id="rId18"/>
    <p:sldId id="282" r:id="rId19"/>
    <p:sldId id="270" r:id="rId20"/>
    <p:sldId id="269" r:id="rId21"/>
    <p:sldId id="262" r:id="rId22"/>
    <p:sldId id="280" r:id="rId23"/>
    <p:sldId id="273" r:id="rId24"/>
    <p:sldId id="275" r:id="rId25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81DB8"/>
    <a:srgbClr val="009900"/>
    <a:srgbClr val="FF3399"/>
    <a:srgbClr val="FFCC66"/>
    <a:srgbClr val="E4EA64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7365" autoAdjust="0"/>
    <p:restoredTop sz="94660"/>
  </p:normalViewPr>
  <p:slideViewPr>
    <p:cSldViewPr>
      <p:cViewPr varScale="1">
        <p:scale>
          <a:sx n="69" d="100"/>
          <a:sy n="69" d="100"/>
        </p:scale>
        <p:origin x="-492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customXml" Target="../customXml/item4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customXml" Target="../customXml/item3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customXml" Target="../customXml/item2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ustomXml" Target="../customXml/item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3AE93D-4346-4E0F-8FF4-C862689AA0B8}" type="datetimeFigureOut">
              <a:rPr lang="ru-RU" smtClean="0"/>
              <a:pPr/>
              <a:t>29.01.2012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A34685-9129-4DE0-BC55-8CA7CEC65C04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A34685-9129-4DE0-BC55-8CA7CEC65C04}" type="slidenum">
              <a:rPr lang="ru-RU" smtClean="0"/>
              <a:pPr/>
              <a:t>18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МОУ для детей дошкольного и младшего школьного возраста  прогимназия №18 "Родничок" городского округа город Шарья Костромской области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3FBB4-9721-4461-9906-64E03E4F12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blinds dir="vert"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МОУ для детей дошкольного и младшего школьного возраста  прогимназия №18 "Родничок" городского округа город Шарья Костромской области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4CC1F-8C28-4CA1-B7F1-425C1462792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blinds dir="vert"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МОУ для детей дошкольного и младшего школьного возраста  прогимназия №18 "Родничок" городского округа город Шарья Костромской области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7B21C7-9A12-4E49-B130-B9CCBA27428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blinds dir="vert"/>
  </p:transition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МОУ для детей дошкольного и младшего школьного возраста  прогимназия №18 "Родничок" городского округа город Шарья Костромской области</a:t>
            </a:r>
            <a:endParaRPr lang="ru-RU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CA70BFA5-CC7F-4777-A4DC-D0FFB02F2DC8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blinds dir="vert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Заголовок, объект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МОУ для детей дошкольного и младшего школьного возраста  прогимназия №18 "Родничок" городского округа город Шарья Костромской области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01C94F89-4313-4DE3-B375-B99B7E0D966B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blinds dir="vert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МОУ для детей дошкольного и младшего школьного возраста  прогимназия №18 "Родничок" городского округа город Шарья Костромской области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961EACC7-394C-4E0F-9717-BF3D863DACDA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blinds dir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МОУ для детей дошкольного и младшего школьного возраста  прогимназия №18 "Родничок" городского округа город Шарья Костромской области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F6A80-2CB1-4D15-BCA1-1363790B1C3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blinds dir="vert"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МОУ для детей дошкольного и младшего школьного возраста  прогимназия №18 "Родничок" городского округа город Шарья Костромской области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11B4A-D507-440D-B29F-04F4CE23127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blinds dir="vert"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МОУ для детей дошкольного и младшего школьного возраста  прогимназия №18 "Родничок" городского округа город Шарья Костромской области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CB39A-1B3A-4AFB-B73C-9EBA199EBCE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blinds dir="vert"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МОУ для детей дошкольного и младшего школьного возраста  прогимназия №18 "Родничок" городского округа город Шарья Костромской области</a:t>
            </a: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57E24D-BC03-4E13-8B3D-085A9E82241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blinds dir="vert"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МОУ для детей дошкольного и младшего школьного возраста  прогимназия №18 "Родничок" городского округа город Шарья Костромской области</a:t>
            </a: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7B8D1-0A5B-428F-B257-914A65F2F13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blinds dir="vert"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МОУ для детей дошкольного и младшего школьного возраста  прогимназия №18 "Родничок" городского округа город Шарья Костромской области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8CCDFA-CBD1-44ED-8B2D-089AAAADC52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blinds dir="vert"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МОУ для детей дошкольного и младшего школьного возраста  прогимназия №18 "Родничок" городского округа город Шарья Костромской области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050331-8E05-453E-B6C9-008CEF16B59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blinds dir="vert"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МОУ для детей дошкольного и младшего школьного возраста  прогимназия №18 "Родничок" городского округа город Шарья Костромской области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50440-3C77-43D3-A5B0-0B05D340413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blinds dir="vert"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ru-RU" smtClean="0"/>
              <a:t>МОУ для детей дошкольного и младшего школьного возраста  прогимназия №18 "Родничок" городского округа город Шарья Костромской области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C86459-FADE-44DD-B5D4-0630498D137C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  <p:sldLayoutId id="2147483731" r:id="rId13"/>
    <p:sldLayoutId id="2147483732" r:id="rId14"/>
  </p:sldLayoutIdLst>
  <p:transition>
    <p:blinds dir="vert"/>
  </p:transition>
  <p:timing>
    <p:tnLst>
      <p:par>
        <p:cTn id="1" dur="indefinite" restart="never" nodeType="tmRoot"/>
      </p:par>
    </p:tnLst>
  </p:timing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6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2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://img-fotki.yandex.ru/get/6002/moroshka58.a/0_5002d_1beaa28b_L" TargetMode="External"/><Relationship Id="rId5" Type="http://schemas.openxmlformats.org/officeDocument/2006/relationships/image" Target="../media/image27.jpeg"/><Relationship Id="rId4" Type="http://schemas.openxmlformats.org/officeDocument/2006/relationships/hyperlink" Target="http://www.fotosoyuz.ru/preview/600x600-p2owd7/av/1ucn1j/600x600,fs-DMITRIEV-01,02,d-65.jpg?egjfbmq5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900igr.net/datai/istorija/Russkie-traditsii/0008-001-Ubranstvo-russkoj-izby.jpg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ru/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hyperlink" Target="D0%B4%D0%BE%D0%B6%D0%BD%D0%B8%D0%BA%D0%BE%D0%B2&amp;p=1&amp;img_url=forum.globus.tut.by/files/_104_____oe_595.jpg" TargetMode="External"/><Relationship Id="rId4" Type="http://schemas.openxmlformats.org/officeDocument/2006/relationships/hyperlink" Target="http://www.tch-krkam.edusite.ru/DswMedia/Izba.html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rtscroll.ru/Images/2008/z/Zhukovskii%20Stanislav%20Yulianovich/000173.jpg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hyperlink" Target="http://www.temples.ru/private/f000046/050_0001502b.jpg" TargetMode="Externa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pale-posies-l.jpg"/>
          <p:cNvPicPr>
            <a:picLocks noChangeAspect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0"/>
            <a:ext cx="9120692" cy="6858000"/>
          </a:xfrm>
          <a:prstGeom prst="rect">
            <a:avLst/>
          </a:prstGeom>
        </p:spPr>
      </p:pic>
      <p:sp>
        <p:nvSpPr>
          <p:cNvPr id="8195" name="Rectangle 3"/>
          <p:cNvSpPr>
            <a:spLocks noGrp="1" noChangeArrowheads="1"/>
          </p:cNvSpPr>
          <p:nvPr>
            <p:ph idx="1"/>
          </p:nvPr>
        </p:nvSpPr>
        <p:spPr>
          <a:xfrm>
            <a:off x="571472" y="571480"/>
            <a:ext cx="8229600" cy="1071570"/>
          </a:xfrm>
        </p:spPr>
        <p:txBody>
          <a:bodyPr/>
          <a:lstStyle/>
          <a:p>
            <a:pPr algn="ctr">
              <a:lnSpc>
                <a:spcPct val="90000"/>
              </a:lnSpc>
              <a:buFont typeface="Wingdings" pitchFamily="2" charset="2"/>
              <a:buNone/>
            </a:pPr>
            <a:r>
              <a:rPr lang="ru-RU" b="1" i="1" dirty="0" smtClean="0">
                <a:solidFill>
                  <a:srgbClr val="C0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Bookman Old Style" pitchFamily="18" charset="0"/>
              </a:rPr>
              <a:t>Тема</a:t>
            </a:r>
            <a:r>
              <a:rPr lang="ru-RU" b="1" i="1" dirty="0">
                <a:solidFill>
                  <a:srgbClr val="C0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Bookman Old Style" pitchFamily="18" charset="0"/>
              </a:rPr>
              <a:t>: «Внутренний мир </a:t>
            </a:r>
            <a:endParaRPr lang="ru-RU" b="1" i="1" dirty="0" smtClean="0">
              <a:solidFill>
                <a:srgbClr val="C00000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Bookman Old Style" pitchFamily="18" charset="0"/>
            </a:endParaRPr>
          </a:p>
          <a:p>
            <a:pPr algn="ctr">
              <a:lnSpc>
                <a:spcPct val="90000"/>
              </a:lnSpc>
              <a:buFont typeface="Wingdings" pitchFamily="2" charset="2"/>
              <a:buNone/>
            </a:pPr>
            <a:r>
              <a:rPr lang="ru-RU" b="1" i="1" dirty="0" smtClean="0">
                <a:solidFill>
                  <a:srgbClr val="C0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Bookman Old Style" pitchFamily="18" charset="0"/>
              </a:rPr>
              <a:t>русской </a:t>
            </a:r>
            <a:r>
              <a:rPr lang="ru-RU" b="1" i="1" dirty="0">
                <a:solidFill>
                  <a:srgbClr val="C0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Bookman Old Style" pitchFamily="18" charset="0"/>
              </a:rPr>
              <a:t>избы»</a:t>
            </a:r>
          </a:p>
          <a:p>
            <a:pPr algn="ctr">
              <a:lnSpc>
                <a:spcPct val="90000"/>
              </a:lnSpc>
              <a:buFont typeface="Wingdings" pitchFamily="2" charset="2"/>
              <a:buNone/>
            </a:pPr>
            <a:endParaRPr lang="ru-RU" sz="2800" dirty="0">
              <a:solidFill>
                <a:srgbClr val="C00000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9144000" cy="365125"/>
          </a:xfrm>
        </p:spPr>
        <p:txBody>
          <a:bodyPr/>
          <a:lstStyle/>
          <a:p>
            <a:r>
              <a:rPr lang="ru-RU" dirty="0" smtClean="0"/>
              <a:t>МОУ для детей дошкольного и младшего школьного возраста  прогимназия №18 "Родничок" городского округа город Шарья Костромской области</a:t>
            </a:r>
            <a:endParaRPr lang="ru-RU" dirty="0"/>
          </a:p>
        </p:txBody>
      </p:sp>
      <p:pic>
        <p:nvPicPr>
          <p:cNvPr id="7" name="Picture 3" descr="F:\Новая папка (2)\img1[1]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65667" y="1643050"/>
            <a:ext cx="6964873" cy="5214950"/>
          </a:xfrm>
          <a:prstGeom prst="rect">
            <a:avLst/>
          </a:prstGeom>
          <a:noFill/>
          <a:effectLst>
            <a:softEdge rad="635000"/>
          </a:effectLst>
        </p:spPr>
      </p:pic>
    </p:spTree>
  </p:cSld>
  <p:clrMapOvr>
    <a:masterClrMapping/>
  </p:clrMapOvr>
  <p:transition>
    <p:blinds dir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pale-posies-l.jpg"/>
          <p:cNvPicPr>
            <a:picLocks noChangeAspect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0"/>
            <a:ext cx="9120692" cy="6858000"/>
          </a:xfrm>
          <a:prstGeom prst="rect">
            <a:avLst/>
          </a:prstGeom>
        </p:spPr>
      </p:pic>
      <p:pic>
        <p:nvPicPr>
          <p:cNvPr id="27652" name="Picture 4" descr="Untitled - 211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l="1079" t="50658"/>
          <a:stretch>
            <a:fillRect/>
          </a:stretch>
        </p:blipFill>
        <p:spPr>
          <a:xfrm>
            <a:off x="1142976" y="357166"/>
            <a:ext cx="6814929" cy="5167327"/>
          </a:xfrm>
          <a:noFill/>
          <a:ln/>
          <a:effectLst>
            <a:softEdge rad="317500"/>
          </a:effectLst>
        </p:spPr>
      </p:pic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9144000" cy="365125"/>
          </a:xfrm>
        </p:spPr>
        <p:txBody>
          <a:bodyPr/>
          <a:lstStyle/>
          <a:p>
            <a:r>
              <a:rPr lang="ru-RU" dirty="0" smtClean="0"/>
              <a:t>МОУ для детей дошкольного и младшего школьного возраста  прогимназия №18 "Родничок" городского округа город Шарья Костромской области</a:t>
            </a:r>
            <a:endParaRPr lang="ru-RU" dirty="0"/>
          </a:p>
        </p:txBody>
      </p:sp>
      <p:sp>
        <p:nvSpPr>
          <p:cNvPr id="27653" name="Rectangle 5"/>
          <p:cNvSpPr>
            <a:spLocks noGrp="1" noChangeArrowheads="1"/>
          </p:cNvSpPr>
          <p:nvPr>
            <p:ph type="title"/>
          </p:nvPr>
        </p:nvSpPr>
        <p:spPr>
          <a:xfrm>
            <a:off x="142844" y="5286388"/>
            <a:ext cx="9001156" cy="1571612"/>
          </a:xfrm>
        </p:spPr>
        <p:txBody>
          <a:bodyPr>
            <a:noAutofit/>
          </a:bodyPr>
          <a:lstStyle/>
          <a:p>
            <a:pPr algn="l"/>
            <a:r>
              <a:rPr lang="ru-RU" sz="2000" b="1" i="1" dirty="0" smtClean="0">
                <a:solidFill>
                  <a:srgbClr val="C0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Потолок связывался в народных представлениях с небом; </a:t>
            </a:r>
            <a:br>
              <a:rPr lang="ru-RU" sz="2000" b="1" i="1" dirty="0" smtClean="0">
                <a:solidFill>
                  <a:srgbClr val="C0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dirty="0" smtClean="0">
                <a:solidFill>
                  <a:srgbClr val="C0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матица олицетворяла собой млечный путь в небе. </a:t>
            </a:r>
            <a:r>
              <a:rPr lang="ru-RU" sz="2000" dirty="0" smtClean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dirty="0" smtClean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 dirty="0" smtClean="0">
                <a:solidFill>
                  <a:srgbClr val="C0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Пол – земля; домотканые половики-дорожки, посланные в направлении от двери к передним окнам, - были образным выражением пути-дороги.</a:t>
            </a:r>
            <a:endParaRPr lang="ru-RU" sz="2000" b="1" i="1" dirty="0">
              <a:solidFill>
                <a:srgbClr val="C00000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blinds dir="vert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pale-posies-l.jpg"/>
          <p:cNvPicPr>
            <a:picLocks noChangeAspect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0"/>
            <a:ext cx="9120692" cy="6858000"/>
          </a:xfrm>
          <a:prstGeom prst="rect">
            <a:avLst/>
          </a:prstGeom>
        </p:spPr>
      </p:pic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9144000" cy="365125"/>
          </a:xfrm>
        </p:spPr>
        <p:txBody>
          <a:bodyPr/>
          <a:lstStyle/>
          <a:p>
            <a:r>
              <a:rPr lang="ru-RU" dirty="0" smtClean="0"/>
              <a:t>МОУ для детей дошкольного и младшего школьного возраста  прогимназия №18 "Родничок" городского округа город Шарья Костромской области</a:t>
            </a:r>
            <a:endParaRPr lang="ru-RU" dirty="0"/>
          </a:p>
        </p:txBody>
      </p:sp>
      <p:sp>
        <p:nvSpPr>
          <p:cNvPr id="6" name="Rectangle 3"/>
          <p:cNvSpPr>
            <a:spLocks noGrp="1" noChangeArrowheads="1"/>
          </p:cNvSpPr>
          <p:nvPr>
            <p:ph idx="1"/>
          </p:nvPr>
        </p:nvSpPr>
        <p:spPr>
          <a:xfrm>
            <a:off x="3500430" y="357166"/>
            <a:ext cx="5357850" cy="428628"/>
          </a:xfrm>
        </p:spPr>
        <p:txBody>
          <a:bodyPr/>
          <a:lstStyle/>
          <a:p>
            <a:pPr algn="ctr">
              <a:lnSpc>
                <a:spcPct val="90000"/>
              </a:lnSpc>
              <a:buFont typeface="Wingdings" pitchFamily="2" charset="2"/>
              <a:buNone/>
            </a:pPr>
            <a:r>
              <a:rPr lang="ru-RU" sz="2000" b="1" i="1" dirty="0" smtClean="0">
                <a:solidFill>
                  <a:srgbClr val="C0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Bookman Old Style" pitchFamily="18" charset="0"/>
              </a:rPr>
              <a:t>Материальный и духовный центр</a:t>
            </a:r>
            <a:endParaRPr lang="ru-RU" sz="2000" b="1" i="1" dirty="0">
              <a:solidFill>
                <a:srgbClr val="C00000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Bookman Old Style" pitchFamily="18" charset="0"/>
            </a:endParaRPr>
          </a:p>
          <a:p>
            <a:pPr algn="ctr">
              <a:lnSpc>
                <a:spcPct val="90000"/>
              </a:lnSpc>
              <a:buFont typeface="Wingdings" pitchFamily="2" charset="2"/>
              <a:buNone/>
            </a:pPr>
            <a:endParaRPr lang="ru-RU" sz="2800" dirty="0">
              <a:solidFill>
                <a:srgbClr val="C00000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 l="9166" t="5555" r="2500" b="5555"/>
          <a:stretch>
            <a:fillRect/>
          </a:stretch>
        </p:blipFill>
        <p:spPr bwMode="auto">
          <a:xfrm>
            <a:off x="0" y="500042"/>
            <a:ext cx="5286380" cy="39897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0"/>
          </a:effectLst>
        </p:spPr>
      </p:pic>
      <p:pic>
        <p:nvPicPr>
          <p:cNvPr id="10" name="Picture 1" descr="F:\Новая папка (2)\ce4cc2a0-e83a-4a8c-8288-88f075cae2b3_lg[1]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57621" y="2888409"/>
            <a:ext cx="5286380" cy="3969591"/>
          </a:xfrm>
          <a:prstGeom prst="rect">
            <a:avLst/>
          </a:prstGeom>
          <a:noFill/>
          <a:effectLst>
            <a:softEdge rad="317500"/>
          </a:effectLst>
        </p:spPr>
      </p:pic>
    </p:spTree>
  </p:cSld>
  <p:clrMapOvr>
    <a:masterClrMapping/>
  </p:clrMapOvr>
  <p:transition>
    <p:blinds dir="vert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pale-posies-l.jpg"/>
          <p:cNvPicPr>
            <a:picLocks noChangeAspect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0"/>
            <a:ext cx="9120692" cy="6858000"/>
          </a:xfrm>
          <a:prstGeom prst="rect">
            <a:avLst/>
          </a:prstGeom>
        </p:spPr>
      </p:pic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9144000" cy="457200"/>
          </a:xfrm>
        </p:spPr>
        <p:txBody>
          <a:bodyPr/>
          <a:lstStyle/>
          <a:p>
            <a:r>
              <a:rPr lang="ru-RU" dirty="0" smtClean="0"/>
              <a:t>МОУ для детей дошкольного и младшего школьного возраста  прогимназия №18 "Родничок" городского округа город Шарья Костромской области</a:t>
            </a: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 r="13333"/>
          <a:stretch>
            <a:fillRect/>
          </a:stretch>
        </p:blipFill>
        <p:spPr bwMode="auto">
          <a:xfrm>
            <a:off x="428595" y="642918"/>
            <a:ext cx="3786215" cy="32765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0"/>
          </a:effec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/>
          <a:srcRect l="16544" t="5515" r="19117" b="6249"/>
          <a:stretch>
            <a:fillRect/>
          </a:stretch>
        </p:blipFill>
        <p:spPr bwMode="auto">
          <a:xfrm>
            <a:off x="5500694" y="214290"/>
            <a:ext cx="3357586" cy="46046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0"/>
          </a:effec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5"/>
          <a:srcRect t="3125" r="5468" b="10937"/>
          <a:stretch>
            <a:fillRect/>
          </a:stretch>
        </p:blipFill>
        <p:spPr bwMode="auto">
          <a:xfrm>
            <a:off x="1643042" y="3691985"/>
            <a:ext cx="4643470" cy="31660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0"/>
          </a:effectLst>
        </p:spPr>
      </p:pic>
    </p:spTree>
  </p:cSld>
  <p:clrMapOvr>
    <a:masterClrMapping/>
  </p:clrMapOvr>
  <p:transition>
    <p:blinds dir="vert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pale-posies-l.jpg"/>
          <p:cNvPicPr>
            <a:picLocks noChangeAspect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0"/>
            <a:ext cx="9120692" cy="6858000"/>
          </a:xfrm>
          <a:prstGeom prst="rect">
            <a:avLst/>
          </a:prstGeom>
        </p:spPr>
      </p:pic>
      <p:pic>
        <p:nvPicPr>
          <p:cNvPr id="38916" name="Picture 4" descr="Untitled - 9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28596" y="727598"/>
            <a:ext cx="8215370" cy="5809310"/>
          </a:xfrm>
          <a:noFill/>
          <a:ln/>
          <a:effectLst>
            <a:softEdge rad="317500"/>
          </a:effectLst>
        </p:spPr>
      </p:pic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9144000" cy="365125"/>
          </a:xfrm>
        </p:spPr>
        <p:txBody>
          <a:bodyPr/>
          <a:lstStyle/>
          <a:p>
            <a:r>
              <a:rPr lang="ru-RU" dirty="0" smtClean="0"/>
              <a:t>МОУ для детей дошкольного и младшего школьного возраста  прогимназия №18 "Родничок" городского округа город Шарья Костромской области</a:t>
            </a:r>
            <a:endParaRPr lang="ru-RU" dirty="0"/>
          </a:p>
        </p:txBody>
      </p:sp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285720" y="5572140"/>
            <a:ext cx="8715436" cy="1087423"/>
          </a:xfrm>
        </p:spPr>
        <p:txBody>
          <a:bodyPr>
            <a:noAutofit/>
          </a:bodyPr>
          <a:lstStyle/>
          <a:p>
            <a:pPr lvl="0" algn="l"/>
            <a:r>
              <a:rPr lang="ru-RU" sz="2000" b="1" i="1" dirty="0" smtClean="0">
                <a:solidFill>
                  <a:srgbClr val="C0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i="1" dirty="0" smtClean="0">
                <a:solidFill>
                  <a:srgbClr val="C0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dirty="0" smtClean="0">
                <a:solidFill>
                  <a:srgbClr val="C0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ru-RU" sz="2000" b="1" i="1" dirty="0" smtClean="0">
                <a:solidFill>
                  <a:srgbClr val="C0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endParaRPr lang="ru-RU" sz="2000" b="1" i="1" dirty="0">
              <a:solidFill>
                <a:srgbClr val="C00000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blinds dir="vert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pale-posies-l.jpg"/>
          <p:cNvPicPr>
            <a:picLocks noChangeAspect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0"/>
            <a:ext cx="9120692" cy="6858000"/>
          </a:xfrm>
          <a:prstGeom prst="rect">
            <a:avLst/>
          </a:prstGeom>
        </p:spPr>
      </p:pic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9144000" cy="457200"/>
          </a:xfrm>
        </p:spPr>
        <p:txBody>
          <a:bodyPr/>
          <a:lstStyle/>
          <a:p>
            <a:r>
              <a:rPr lang="ru-RU" dirty="0" smtClean="0"/>
              <a:t>МОУ для детей дошкольного и младшего школьного возраста  прогимназия №18 "Родничок" городского округа город Шарья Костромской области</a:t>
            </a:r>
            <a:endParaRPr lang="ru-RU" dirty="0"/>
          </a:p>
        </p:txBody>
      </p:sp>
      <p:pic>
        <p:nvPicPr>
          <p:cNvPr id="4098" name="Picture 2" descr="F:\Новая папка (2)\17615530005312f4a72fc8da96650b9b0eba3897cf[1].jpg"/>
          <p:cNvPicPr>
            <a:picLocks noChangeAspect="1" noChangeArrowheads="1"/>
          </p:cNvPicPr>
          <p:nvPr/>
        </p:nvPicPr>
        <p:blipFill>
          <a:blip r:embed="rId3" cstate="print"/>
          <a:srcRect b="4444"/>
          <a:stretch>
            <a:fillRect/>
          </a:stretch>
        </p:blipFill>
        <p:spPr bwMode="auto">
          <a:xfrm>
            <a:off x="642910" y="500042"/>
            <a:ext cx="7929618" cy="5607120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357158" y="6150114"/>
            <a:ext cx="857256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dirty="0" smtClean="0">
                <a:solidFill>
                  <a:srgbClr val="C0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Печь была основой жизни, главным оберегом семьи, семейным очагом. </a:t>
            </a:r>
          </a:p>
          <a:p>
            <a:pPr algn="ctr"/>
            <a:r>
              <a:rPr lang="ru-RU" sz="2000" b="1" i="1" dirty="0" smtClean="0">
                <a:solidFill>
                  <a:srgbClr val="C0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«Печь краса – в доме чудеса!»</a:t>
            </a:r>
            <a:endParaRPr lang="ru-RU" sz="2000" b="1" i="1" dirty="0">
              <a:solidFill>
                <a:srgbClr val="C00000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</p:cSld>
  <p:clrMapOvr>
    <a:masterClrMapping/>
  </p:clrMapOvr>
  <p:transition>
    <p:blinds dir="vert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pale-posies-l.jpg"/>
          <p:cNvPicPr>
            <a:picLocks noChangeAspect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0"/>
            <a:ext cx="9120692" cy="6858000"/>
          </a:xfrm>
          <a:prstGeom prst="rect">
            <a:avLst/>
          </a:prstGeom>
        </p:spPr>
      </p:pic>
      <p:sp>
        <p:nvSpPr>
          <p:cNvPr id="50184" name="Rectangle 8"/>
          <p:cNvSpPr>
            <a:spLocks noGrp="1" noChangeArrowheads="1"/>
          </p:cNvSpPr>
          <p:nvPr>
            <p:ph type="title"/>
          </p:nvPr>
        </p:nvSpPr>
        <p:spPr>
          <a:xfrm>
            <a:off x="500034" y="5715000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ru-RU" sz="2000" b="1" i="1" dirty="0">
                <a:solidFill>
                  <a:srgbClr val="C0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Рядом с устьем печи стоят железные ухваты, которыми ставят в печь и достают горшки. А так же у печи находился деревянный ушат с водой.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214282" y="0"/>
            <a:ext cx="8929718" cy="365125"/>
          </a:xfrm>
        </p:spPr>
        <p:txBody>
          <a:bodyPr/>
          <a:lstStyle/>
          <a:p>
            <a:r>
              <a:rPr lang="ru-RU" dirty="0" smtClean="0"/>
              <a:t>МОУ для детей дошкольного и младшего школьного возраста  прогимназия №18 "Родничок" городского округа город Шарья Костромской области</a:t>
            </a:r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596" y="500042"/>
            <a:ext cx="4143404" cy="55280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0"/>
          </a:effec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14810" y="857232"/>
            <a:ext cx="4762500" cy="451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0"/>
          </a:effectLst>
        </p:spPr>
      </p:pic>
    </p:spTree>
  </p:cSld>
  <p:clrMapOvr>
    <a:masterClrMapping/>
  </p:clrMapOvr>
  <p:transition>
    <p:blinds dir="vert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pale-posies-l.jpg"/>
          <p:cNvPicPr>
            <a:picLocks noChangeAspect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0"/>
            <a:ext cx="9120692" cy="6858000"/>
          </a:xfrm>
          <a:prstGeom prst="rect">
            <a:avLst/>
          </a:prstGeom>
        </p:spPr>
      </p:pic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9144000" cy="457200"/>
          </a:xfrm>
        </p:spPr>
        <p:txBody>
          <a:bodyPr/>
          <a:lstStyle/>
          <a:p>
            <a:r>
              <a:rPr lang="ru-RU" dirty="0" smtClean="0"/>
              <a:t>МОУ для детей дошкольного и младшего школьного возраста  прогимназия №18 "Родничок" городского округа город Шарья Костромской области</a:t>
            </a:r>
            <a:endParaRPr lang="ru-RU" dirty="0"/>
          </a:p>
        </p:txBody>
      </p:sp>
      <p:pic>
        <p:nvPicPr>
          <p:cNvPr id="6" name="Picture 2" descr="F:\Новая папка (2)\236[1].jpg"/>
          <p:cNvPicPr>
            <a:picLocks noChangeAspect="1" noChangeArrowheads="1"/>
          </p:cNvPicPr>
          <p:nvPr/>
        </p:nvPicPr>
        <p:blipFill>
          <a:blip r:embed="rId3" cstate="print"/>
          <a:srcRect r="29915"/>
          <a:stretch>
            <a:fillRect/>
          </a:stretch>
        </p:blipFill>
        <p:spPr bwMode="auto">
          <a:xfrm>
            <a:off x="4786314" y="198584"/>
            <a:ext cx="3929058" cy="6659416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4282" y="285727"/>
            <a:ext cx="4786346" cy="6381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0"/>
          </a:effectLst>
        </p:spPr>
      </p:pic>
    </p:spTree>
  </p:cSld>
  <p:clrMapOvr>
    <a:masterClrMapping/>
  </p:clrMapOvr>
  <p:transition>
    <p:blinds dir="vert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pale-posies-l.jpg"/>
          <p:cNvPicPr>
            <a:picLocks noChangeAspect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0"/>
            <a:ext cx="9120692" cy="6858000"/>
          </a:xfrm>
          <a:prstGeom prst="rect">
            <a:avLst/>
          </a:prstGeom>
        </p:spPr>
      </p:pic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4643438" y="428604"/>
            <a:ext cx="4286280" cy="571503"/>
          </a:xfrm>
        </p:spPr>
        <p:txBody>
          <a:bodyPr>
            <a:normAutofit/>
          </a:bodyPr>
          <a:lstStyle/>
          <a:p>
            <a:r>
              <a:rPr lang="ru-RU" sz="2000" b="1" dirty="0">
                <a:solidFill>
                  <a:srgbClr val="C0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Monotype Corsiva" pitchFamily="66" charset="0"/>
              </a:rPr>
              <a:t>Красный угол был олицетворением зари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9144000" cy="365125"/>
          </a:xfrm>
        </p:spPr>
        <p:txBody>
          <a:bodyPr/>
          <a:lstStyle/>
          <a:p>
            <a:r>
              <a:rPr lang="ru-RU" dirty="0" smtClean="0"/>
              <a:t>МОУ для детей дошкольного и младшего школьного возраста  прогимназия №18 "Родничок" городского округа город Шарья Костромской области</a:t>
            </a:r>
            <a:endParaRPr lang="ru-RU" dirty="0"/>
          </a:p>
        </p:txBody>
      </p:sp>
      <p:pic>
        <p:nvPicPr>
          <p:cNvPr id="9" name="Picture 4" descr="5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0" y="214290"/>
            <a:ext cx="4693304" cy="5464465"/>
          </a:xfrm>
          <a:noFill/>
          <a:ln/>
          <a:effectLst>
            <a:softEdge rad="317500"/>
          </a:effectLst>
        </p:spPr>
      </p:pic>
      <p:pic>
        <p:nvPicPr>
          <p:cNvPr id="5121" name="Picture 1" descr="F:\Новая папка (2)\ofisnaya-mebel-unitex221[1]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86182" y="3032183"/>
            <a:ext cx="5357818" cy="3825817"/>
          </a:xfrm>
          <a:prstGeom prst="rect">
            <a:avLst/>
          </a:prstGeom>
          <a:noFill/>
          <a:effectLst>
            <a:softEdge rad="317500"/>
          </a:effectLst>
        </p:spPr>
      </p:pic>
    </p:spTree>
  </p:cSld>
  <p:clrMapOvr>
    <a:masterClrMapping/>
  </p:clrMapOvr>
  <p:transition>
    <p:blinds dir="vert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pale-posies-l.jpg"/>
          <p:cNvPicPr>
            <a:picLocks noChangeAspect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0"/>
            <a:ext cx="9120692" cy="6858000"/>
          </a:xfrm>
          <a:prstGeom prst="rect">
            <a:avLst/>
          </a:prstGeom>
        </p:spPr>
      </p:pic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9144000" cy="457200"/>
          </a:xfrm>
        </p:spPr>
        <p:txBody>
          <a:bodyPr/>
          <a:lstStyle/>
          <a:p>
            <a:r>
              <a:rPr lang="ru-RU" dirty="0" smtClean="0"/>
              <a:t>МОУ для детей дошкольного и младшего школьного возраста  прогимназия №18 "Родничок" городского округа город Шарья Костромской области</a:t>
            </a:r>
            <a:endParaRPr lang="ru-RU" dirty="0"/>
          </a:p>
        </p:txBody>
      </p:sp>
      <p:pic>
        <p:nvPicPr>
          <p:cNvPr id="2052" name="Picture 4" descr="Картинка 8 из 19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18837" y="2500282"/>
            <a:ext cx="5925163" cy="4357718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2050" name="Picture 2" descr="Картинка 9 из 1853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285728"/>
            <a:ext cx="5443803" cy="4071966"/>
          </a:xfrm>
          <a:prstGeom prst="rect">
            <a:avLst/>
          </a:prstGeom>
          <a:noFill/>
          <a:effectLst>
            <a:softEdge rad="317500"/>
          </a:effectLst>
        </p:spPr>
      </p:pic>
    </p:spTree>
  </p:cSld>
  <p:clrMapOvr>
    <a:masterClrMapping/>
  </p:clrMapOvr>
  <p:transition>
    <p:blinds dir="vert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pale-posies-l.jpg"/>
          <p:cNvPicPr>
            <a:picLocks noChangeAspect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3308" y="0"/>
            <a:ext cx="9120692" cy="6858000"/>
          </a:xfrm>
          <a:prstGeom prst="rect">
            <a:avLst/>
          </a:prstGeom>
        </p:spPr>
      </p:pic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9144000" cy="365125"/>
          </a:xfrm>
        </p:spPr>
        <p:txBody>
          <a:bodyPr/>
          <a:lstStyle/>
          <a:p>
            <a:r>
              <a:rPr lang="ru-RU" dirty="0" smtClean="0"/>
              <a:t>МОУ для детей дошкольного и младшего школьного возраста  прогимназия №18 "Родничок" городского округа город Шарья Костромской области</a:t>
            </a:r>
            <a:endParaRPr lang="ru-RU" dirty="0"/>
          </a:p>
        </p:txBody>
      </p:sp>
      <p:sp>
        <p:nvSpPr>
          <p:cNvPr id="16385" name="Rectangle 1"/>
          <p:cNvSpPr>
            <a:spLocks noChangeArrowheads="1"/>
          </p:cNvSpPr>
          <p:nvPr/>
        </p:nvSpPr>
        <p:spPr bwMode="auto">
          <a:xfrm>
            <a:off x="1071538" y="6150114"/>
            <a:ext cx="6786578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Для новорожденных подвешивали к потолку избы нарядную люльку.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Люльку укрепляли на гибком шесте к матице.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Monotype Corsiva" pitchFamily="66" charset="0"/>
              <a:cs typeface="Times New Roman" pitchFamily="18" charset="0"/>
            </a:endParaRPr>
          </a:p>
        </p:txBody>
      </p:sp>
      <p:pic>
        <p:nvPicPr>
          <p:cNvPr id="5122" name="Picture 2" descr="C:\Documents and Settings\Admin\Рабочий стол\Новая папка (2)\0_52cb3_443171ae_XL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785794"/>
            <a:ext cx="4953035" cy="3714776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29190" y="428604"/>
            <a:ext cx="3981455" cy="58154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0"/>
          </a:effectLst>
        </p:spPr>
      </p:pic>
    </p:spTree>
  </p:cSld>
  <p:clrMapOvr>
    <a:masterClrMapping/>
  </p:clrMapOvr>
  <p:transition>
    <p:blinds dir="vert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pale-posies-l.jpg"/>
          <p:cNvPicPr>
            <a:picLocks noChangeAspect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0"/>
            <a:ext cx="9120692" cy="6858000"/>
          </a:xfrm>
          <a:prstGeom prst="rect">
            <a:avLst/>
          </a:prstGeom>
        </p:spPr>
      </p:pic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9144000" cy="365125"/>
          </a:xfrm>
        </p:spPr>
        <p:txBody>
          <a:bodyPr/>
          <a:lstStyle/>
          <a:p>
            <a:r>
              <a:rPr lang="ru-RU" dirty="0" smtClean="0"/>
              <a:t>МОУ для детей дошкольного и младшего школьного возраста  прогимназия №18 "Родничок" городского округа город Шарья Костромской области</a:t>
            </a:r>
            <a:endParaRPr lang="ru-RU" dirty="0"/>
          </a:p>
        </p:txBody>
      </p:sp>
      <p:pic>
        <p:nvPicPr>
          <p:cNvPr id="6" name="Picture 4" descr="konki"/>
          <p:cNvPicPr>
            <a:picLocks noChangeAspect="1" noChangeArrowheads="1"/>
          </p:cNvPicPr>
          <p:nvPr/>
        </p:nvPicPr>
        <p:blipFill>
          <a:blip r:embed="rId3" cstate="print"/>
          <a:srcRect l="2631" t="5169" r="2631" b="5236"/>
          <a:stretch>
            <a:fillRect/>
          </a:stretch>
        </p:blipFill>
        <p:spPr bwMode="auto">
          <a:xfrm>
            <a:off x="269233" y="500042"/>
            <a:ext cx="8753903" cy="42148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107950" y="4929174"/>
            <a:ext cx="9036050" cy="19288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Monotype Corsiva" pitchFamily="66" charset="0"/>
              </a:rPr>
              <a:t>Строительство дома для крестьянина было знаменательным событием. </a:t>
            </a:r>
          </a:p>
          <a:p>
            <a:pPr marL="3175" marR="0" lvl="0" indent="11113" algn="l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Monotype Corsiva" pitchFamily="66" charset="0"/>
              </a:rPr>
              <a:t>Задачи крестьянина - обеспечить крышу над головой для себя и своей семьи</a:t>
            </a:r>
            <a:r>
              <a:rPr kumimoji="0" lang="ru-RU" sz="20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Monotype Corsiva" pitchFamily="66" charset="0"/>
              </a:rPr>
              <a:t> и</a:t>
            </a: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Monotype Corsiva" pitchFamily="66" charset="0"/>
              </a:rPr>
              <a:t> при этом соблюдать традиции предков.</a:t>
            </a:r>
          </a:p>
          <a:p>
            <a:pPr marL="3175" marR="0" lvl="0" indent="11113" algn="l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Monotype Corsiva" pitchFamily="66" charset="0"/>
              </a:rPr>
              <a:t>При строительстве было важно место расположения дома. </a:t>
            </a:r>
          </a:p>
          <a:p>
            <a:pPr marL="3175" marR="0" lvl="0" indent="11113" algn="l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Monotype Corsiva" pitchFamily="66" charset="0"/>
              </a:rPr>
              <a:t>Счастливым считалось место обжитое, то есть прошедшее проверку временем, место, где жизнь людей проходила в полном благополучии. </a:t>
            </a:r>
          </a:p>
        </p:txBody>
      </p:sp>
    </p:spTree>
  </p:cSld>
  <p:clrMapOvr>
    <a:masterClrMapping/>
  </p:clrMapOvr>
  <p:transition>
    <p:blinds dir="vert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pale-posies-l.jpg"/>
          <p:cNvPicPr>
            <a:picLocks noChangeAspect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0"/>
            <a:ext cx="9120692" cy="6858000"/>
          </a:xfrm>
          <a:prstGeom prst="rect">
            <a:avLst/>
          </a:prstGeom>
        </p:spPr>
      </p:pic>
      <p:sp>
        <p:nvSpPr>
          <p:cNvPr id="45063" name="Text Box 7"/>
          <p:cNvSpPr txBox="1">
            <a:spLocks noChangeArrowheads="1"/>
          </p:cNvSpPr>
          <p:nvPr/>
        </p:nvSpPr>
        <p:spPr bwMode="auto">
          <a:xfrm>
            <a:off x="900113" y="5734050"/>
            <a:ext cx="777557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ru-RU" sz="2000" b="1" i="1" dirty="0">
                <a:solidFill>
                  <a:srgbClr val="C0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cs typeface="Times New Roman" pitchFamily="18" charset="0"/>
              </a:rPr>
              <a:t>Почти в каждой избе имелся ткацкий стан – красно. На нем женщины ткали.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9144000" cy="365125"/>
          </a:xfrm>
        </p:spPr>
        <p:txBody>
          <a:bodyPr/>
          <a:lstStyle/>
          <a:p>
            <a:r>
              <a:rPr lang="ru-RU" dirty="0" smtClean="0"/>
              <a:t>МОУ для детей дошкольного и младшего школьного возраста  прогимназия №18 "Родничок" городского округа город Шарья Костромской области</a:t>
            </a:r>
            <a:endParaRPr lang="ru-RU" dirty="0"/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4348" y="500042"/>
            <a:ext cx="7620000" cy="508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0"/>
          </a:effectLst>
        </p:spPr>
      </p:pic>
    </p:spTree>
  </p:cSld>
  <p:clrMapOvr>
    <a:masterClrMapping/>
  </p:clrMapOvr>
  <p:transition>
    <p:blinds dir="vert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9144000" cy="365125"/>
          </a:xfrm>
        </p:spPr>
        <p:txBody>
          <a:bodyPr/>
          <a:lstStyle/>
          <a:p>
            <a:r>
              <a:rPr lang="ru-RU" dirty="0" smtClean="0"/>
              <a:t>МОУ для детей дошкольного и младшего школьного возраста  прогимназия №18 "Родничок" городского округа город Шарья Костромской области</a:t>
            </a:r>
            <a:endParaRPr lang="ru-RU" dirty="0"/>
          </a:p>
        </p:txBody>
      </p:sp>
      <p:pic>
        <p:nvPicPr>
          <p:cNvPr id="8" name="Рисунок 7" descr="pale-posies-l.jpg"/>
          <p:cNvPicPr>
            <a:picLocks noChangeAspect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0"/>
            <a:ext cx="9120692" cy="6858000"/>
          </a:xfrm>
          <a:prstGeom prst="rect">
            <a:avLst/>
          </a:prstGeom>
        </p:spPr>
      </p:pic>
      <p:sp>
        <p:nvSpPr>
          <p:cNvPr id="9" name="Нижний колонтитул 4"/>
          <p:cNvSpPr txBox="1">
            <a:spLocks/>
          </p:cNvSpPr>
          <p:nvPr/>
        </p:nvSpPr>
        <p:spPr>
          <a:xfrm>
            <a:off x="0" y="0"/>
            <a:ext cx="9144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МОУ для детей дошкольного и младшего школьного возраста  прогимназия №18 "Родничок" городского округа город Шарья Костромской области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00496" y="2857496"/>
            <a:ext cx="4942838" cy="37862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457" name="Picture 1" descr="F:\Новая папка (2)\0002-002-Byt-russkikh-ljudej[1]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428604"/>
            <a:ext cx="5100543" cy="38576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blinds dir="vert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pale-posies-l.jpg"/>
          <p:cNvPicPr>
            <a:picLocks noChangeAspect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0"/>
            <a:ext cx="9120692" cy="6858000"/>
          </a:xfrm>
          <a:prstGeom prst="rect">
            <a:avLst/>
          </a:prstGeom>
        </p:spPr>
      </p:pic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9144000" cy="365125"/>
          </a:xfrm>
        </p:spPr>
        <p:txBody>
          <a:bodyPr/>
          <a:lstStyle/>
          <a:p>
            <a:r>
              <a:rPr lang="ru-RU" dirty="0" smtClean="0"/>
              <a:t>МОУ для детей дошкольного и младшего школьного возраста  прогимназия №18 "Родничок" городского округа город Шарья Костромской области</a:t>
            </a:r>
            <a:endParaRPr lang="ru-RU" dirty="0"/>
          </a:p>
        </p:txBody>
      </p:sp>
      <p:pic>
        <p:nvPicPr>
          <p:cNvPr id="39938" name="Picture 2" descr="Картинка 103 из 638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785794"/>
            <a:ext cx="4099112" cy="54292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86314" y="571480"/>
            <a:ext cx="4074984" cy="57864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blinds dir="vert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pale-posies-l.jpg"/>
          <p:cNvPicPr>
            <a:picLocks noChangeAspect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0"/>
            <a:ext cx="9120692" cy="6858000"/>
          </a:xfrm>
          <a:prstGeom prst="rect">
            <a:avLst/>
          </a:prstGeom>
        </p:spPr>
      </p:pic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9144000" cy="365125"/>
          </a:xfrm>
        </p:spPr>
        <p:txBody>
          <a:bodyPr/>
          <a:lstStyle/>
          <a:p>
            <a:r>
              <a:rPr lang="ru-RU" dirty="0" smtClean="0"/>
              <a:t>МОУ для детей дошкольного и младшего школьного возраста  прогимназия №18 "Родничок" городского округа город Шарья Костромской области</a:t>
            </a:r>
            <a:endParaRPr lang="ru-RU" dirty="0"/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500042"/>
            <a:ext cx="5000628" cy="35939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357686" y="2928934"/>
            <a:ext cx="4552422" cy="37147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blinds dir="vert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pale-posies-l.jpg"/>
          <p:cNvPicPr>
            <a:picLocks noChangeAspect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3308" y="0"/>
            <a:ext cx="9120692" cy="6858000"/>
          </a:xfrm>
          <a:prstGeom prst="rect">
            <a:avLst/>
          </a:prstGeom>
        </p:spPr>
      </p:pic>
      <p:sp>
        <p:nvSpPr>
          <p:cNvPr id="124930" name="Rectangle 2"/>
          <p:cNvSpPr>
            <a:spLocks noGrp="1" noChangeArrowheads="1"/>
          </p:cNvSpPr>
          <p:nvPr>
            <p:ph idx="1"/>
          </p:nvPr>
        </p:nvSpPr>
        <p:spPr>
          <a:xfrm>
            <a:off x="500034" y="571480"/>
            <a:ext cx="8229600" cy="3643338"/>
          </a:xfrm>
        </p:spPr>
        <p:txBody>
          <a:bodyPr>
            <a:noAutofit/>
          </a:bodyPr>
          <a:lstStyle/>
          <a:p>
            <a:pPr marL="609600" indent="-609600" algn="ctr">
              <a:lnSpc>
                <a:spcPct val="80000"/>
              </a:lnSpc>
              <a:buNone/>
            </a:pPr>
            <a:endParaRPr lang="ru-RU" sz="1200" b="1" dirty="0" smtClean="0">
              <a:solidFill>
                <a:srgbClr val="081DB8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Monotype Corsiva" pitchFamily="66" charset="0"/>
            </a:endParaRPr>
          </a:p>
          <a:p>
            <a:pPr marL="609600" indent="-609600" algn="ctr">
              <a:lnSpc>
                <a:spcPct val="80000"/>
              </a:lnSpc>
              <a:buNone/>
            </a:pPr>
            <a:r>
              <a:rPr lang="ru-RU" sz="1400" b="1" dirty="0" smtClean="0">
                <a:solidFill>
                  <a:srgbClr val="081DB8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Monotype Corsiva" pitchFamily="66" charset="0"/>
              </a:rPr>
              <a:t>Интернет ресурсы:</a:t>
            </a:r>
            <a:endParaRPr lang="ru-RU" sz="1400" b="1" dirty="0" smtClean="0">
              <a:solidFill>
                <a:srgbClr val="081DB8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Monotype Corsiva" pitchFamily="66" charset="0"/>
            </a:endParaRPr>
          </a:p>
          <a:p>
            <a:pPr marL="609600" indent="-609600">
              <a:lnSpc>
                <a:spcPct val="80000"/>
              </a:lnSpc>
              <a:buNone/>
            </a:pPr>
            <a:endParaRPr lang="ru-RU" sz="2000" b="1" dirty="0">
              <a:solidFill>
                <a:srgbClr val="C00000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Monotype Corsiva" pitchFamily="66" charset="0"/>
            </a:endParaRPr>
          </a:p>
          <a:p>
            <a:pPr marL="609600" indent="-609600">
              <a:lnSpc>
                <a:spcPct val="80000"/>
              </a:lnSpc>
              <a:buFontTx/>
              <a:buAutoNum type="arabicPeriod"/>
            </a:pPr>
            <a:r>
              <a:rPr lang="en-US" sz="1200" b="1" dirty="0">
                <a:solidFill>
                  <a:srgbClr val="081DB8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Monotype Corsiva" pitchFamily="66" charset="0"/>
                <a:hlinkClick r:id="rId3"/>
              </a:rPr>
              <a:t>www.google.ru</a:t>
            </a:r>
            <a:r>
              <a:rPr lang="en-US" sz="1200" b="1" dirty="0">
                <a:solidFill>
                  <a:srgbClr val="081DB8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Monotype Corsiva" pitchFamily="66" charset="0"/>
              </a:rPr>
              <a:t> (</a:t>
            </a:r>
            <a:r>
              <a:rPr lang="ru-RU" sz="1200" b="1" dirty="0">
                <a:solidFill>
                  <a:srgbClr val="081DB8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Monotype Corsiva" pitchFamily="66" charset="0"/>
              </a:rPr>
              <a:t>Музей </a:t>
            </a:r>
            <a:r>
              <a:rPr lang="ru-RU" sz="1200" b="1" dirty="0" smtClean="0">
                <a:solidFill>
                  <a:srgbClr val="081DB8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Monotype Corsiva" pitchFamily="66" charset="0"/>
              </a:rPr>
              <a:t>– </a:t>
            </a:r>
            <a:r>
              <a:rPr lang="ru-RU" sz="1200" b="1" dirty="0">
                <a:solidFill>
                  <a:srgbClr val="081DB8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Monotype Corsiva" pitchFamily="66" charset="0"/>
              </a:rPr>
              <a:t>заповедник деревянного зодчества. Кижи.</a:t>
            </a:r>
            <a:r>
              <a:rPr lang="en-US" sz="1200" b="1" dirty="0" smtClean="0">
                <a:solidFill>
                  <a:srgbClr val="081DB8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Monotype Corsiva" pitchFamily="66" charset="0"/>
              </a:rPr>
              <a:t>)</a:t>
            </a:r>
            <a:endParaRPr lang="ru-RU" sz="1200" b="1" dirty="0" smtClean="0">
              <a:solidFill>
                <a:srgbClr val="081DB8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Monotype Corsiva" pitchFamily="66" charset="0"/>
            </a:endParaRPr>
          </a:p>
          <a:p>
            <a:pPr marL="609600" indent="-609600">
              <a:lnSpc>
                <a:spcPct val="80000"/>
              </a:lnSpc>
              <a:buFontTx/>
              <a:buAutoNum type="arabicPeriod"/>
            </a:pPr>
            <a:r>
              <a:rPr lang="en-US" sz="1200" b="1" dirty="0" smtClean="0">
                <a:solidFill>
                  <a:srgbClr val="081DB8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Monotype Corsiva" pitchFamily="66" charset="0"/>
                <a:hlinkClick r:id="rId4"/>
              </a:rPr>
              <a:t>http://www.tch-krkam.edusite.ru/DswMedia/Izba.html</a:t>
            </a:r>
            <a:endParaRPr lang="ru-RU" sz="1200" b="1" dirty="0" smtClean="0">
              <a:solidFill>
                <a:srgbClr val="081DB8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Monotype Corsiva" pitchFamily="66" charset="0"/>
            </a:endParaRPr>
          </a:p>
          <a:p>
            <a:pPr marL="609600" indent="-609600">
              <a:lnSpc>
                <a:spcPct val="80000"/>
              </a:lnSpc>
              <a:buFontTx/>
              <a:buAutoNum type="arabicPeriod"/>
            </a:pPr>
            <a:r>
              <a:rPr lang="en-US" sz="1200" b="1" dirty="0" smtClean="0">
                <a:solidFill>
                  <a:srgbClr val="081DB8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Monotype Corsiva" pitchFamily="66" charset="0"/>
              </a:rPr>
              <a:t>http://images.yandex.ru/yandsearch?rpt=simage&amp;ed=1&amp;text=%D1%83%D0%B1%D1%80%D0%B0%D0%BD%D1%81%D1%82%D0%B2%D0%BE%20%D1%80%D1%83%D1%81%D1%81%D0%BA%D0%BE%D0%B9%20%D0%B8%D0%B7%D0%B1%D1%8B%20%D0%B2%20%D0%BA%D0%B0%D1%80%D1%82%D0%B8%D0%BD%D0%B0%D1%85%20%D1%85%D1%83%</a:t>
            </a:r>
            <a:r>
              <a:rPr lang="en-US" sz="1200" b="1" dirty="0" smtClean="0">
                <a:solidFill>
                  <a:srgbClr val="081DB8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Monotype Corsiva" pitchFamily="66" charset="0"/>
                <a:hlinkClick r:id="rId5" action="ppaction://hlinkfile"/>
              </a:rPr>
              <a:t>D0%B4%D0%BE%D0%B6%D0%BD%D0%B8%D0%BA%D0%BE%D0%B2&amp;p=1&amp;img_url=forum.globus.tut.by%2Ffiles%2F_104_____oe_595.jpg</a:t>
            </a:r>
            <a:endParaRPr lang="ru-RU" sz="1200" b="1" dirty="0" smtClean="0">
              <a:solidFill>
                <a:srgbClr val="081DB8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Monotype Corsiva" pitchFamily="66" charset="0"/>
            </a:endParaRPr>
          </a:p>
          <a:p>
            <a:pPr marL="609600" indent="-609600">
              <a:lnSpc>
                <a:spcPct val="80000"/>
              </a:lnSpc>
              <a:buFontTx/>
              <a:buAutoNum type="arabicPeriod"/>
            </a:pPr>
            <a:endParaRPr lang="ru-RU" sz="2000" b="1" dirty="0" smtClean="0">
              <a:solidFill>
                <a:srgbClr val="C00000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Monotype Corsiva" pitchFamily="66" charset="0"/>
            </a:endParaRPr>
          </a:p>
          <a:p>
            <a:pPr marL="609600" indent="-609600">
              <a:lnSpc>
                <a:spcPct val="80000"/>
              </a:lnSpc>
              <a:buFontTx/>
              <a:buAutoNum type="arabicPeriod"/>
            </a:pPr>
            <a:endParaRPr lang="ru-RU" sz="2000" b="1" dirty="0">
              <a:solidFill>
                <a:srgbClr val="C00000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Monotype Corsiva" pitchFamily="66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9144000" cy="365125"/>
          </a:xfrm>
        </p:spPr>
        <p:txBody>
          <a:bodyPr/>
          <a:lstStyle/>
          <a:p>
            <a:r>
              <a:rPr lang="ru-RU" dirty="0" smtClean="0"/>
              <a:t>МОУ для детей дошкольного и младшего школьного возраста  прогимназия №18 "Родничок" городского округа город Шарья Костромской области</a:t>
            </a:r>
            <a:endParaRPr lang="ru-RU" dirty="0"/>
          </a:p>
        </p:txBody>
      </p:sp>
    </p:spTree>
  </p:cSld>
  <p:clrMapOvr>
    <a:masterClrMapping/>
  </p:clrMapOvr>
  <p:transition>
    <p:blinds dir="vert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pale-posies-l.jpg"/>
          <p:cNvPicPr>
            <a:picLocks noChangeAspect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0"/>
            <a:ext cx="9120692" cy="6858000"/>
          </a:xfrm>
          <a:prstGeom prst="rect">
            <a:avLst/>
          </a:prstGeom>
        </p:spPr>
      </p:pic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9144000" cy="365125"/>
          </a:xfrm>
        </p:spPr>
        <p:txBody>
          <a:bodyPr/>
          <a:lstStyle/>
          <a:p>
            <a:r>
              <a:rPr lang="ru-RU" dirty="0" smtClean="0"/>
              <a:t>МОУ для детей дошкольного и младшего школьного возраста  прогимназия №18 "Родничок" городского округа город Шарья Костромской области</a:t>
            </a:r>
            <a:endParaRPr lang="ru-RU" dirty="0"/>
          </a:p>
        </p:txBody>
      </p:sp>
      <p:pic>
        <p:nvPicPr>
          <p:cNvPr id="3074" name="Picture 2" descr="Картинка 127 из 1185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874919"/>
            <a:ext cx="5572132" cy="3983081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3076" name="Picture 4" descr="Картинка 283 из 1185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322822" y="0"/>
            <a:ext cx="5821178" cy="4357694"/>
          </a:xfrm>
          <a:prstGeom prst="rect">
            <a:avLst/>
          </a:prstGeom>
          <a:noFill/>
          <a:effectLst>
            <a:softEdge rad="635000"/>
          </a:effectLst>
        </p:spPr>
      </p:pic>
    </p:spTree>
  </p:cSld>
  <p:clrMapOvr>
    <a:masterClrMapping/>
  </p:clrMapOvr>
  <p:transition>
    <p:blinds dir="vert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pale-posies-l.jpg"/>
          <p:cNvPicPr>
            <a:picLocks noChangeAspect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0"/>
            <a:ext cx="9120692" cy="6858000"/>
          </a:xfrm>
          <a:prstGeom prst="rect">
            <a:avLst/>
          </a:prstGeom>
        </p:spPr>
      </p:pic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9144000" cy="457200"/>
          </a:xfrm>
        </p:spPr>
        <p:txBody>
          <a:bodyPr/>
          <a:lstStyle/>
          <a:p>
            <a:r>
              <a:rPr lang="ru-RU" dirty="0" smtClean="0"/>
              <a:t>МОУ для детей дошкольного и младшего школьного возраста  прогимназия №18 "Родничок" городского округа город Шарья Костромской области</a:t>
            </a:r>
            <a:endParaRPr lang="ru-RU" dirty="0"/>
          </a:p>
        </p:txBody>
      </p:sp>
      <p:pic>
        <p:nvPicPr>
          <p:cNvPr id="1029" name="Picture 5" descr="F:\Новая папка (2)\img1[1]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43372" y="428604"/>
            <a:ext cx="4714908" cy="3530287"/>
          </a:xfrm>
          <a:prstGeom prst="rect">
            <a:avLst/>
          </a:prstGeom>
          <a:noFill/>
        </p:spPr>
      </p:pic>
      <p:pic>
        <p:nvPicPr>
          <p:cNvPr id="10254" name="Picture 14" descr="Untitled - 21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214283" y="2786058"/>
            <a:ext cx="3603624" cy="3971606"/>
          </a:xfrm>
          <a:noFill/>
          <a:ln/>
          <a:effectLst/>
        </p:spPr>
      </p:pic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1357290" y="2000240"/>
            <a:ext cx="178595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Полотенце</a:t>
            </a:r>
            <a:r>
              <a:rPr kumimoji="0" lang="ru-RU" sz="24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Arial" pitchFamily="34" charset="0"/>
            </a:endParaRPr>
          </a:p>
        </p:txBody>
      </p:sp>
      <p:sp>
        <p:nvSpPr>
          <p:cNvPr id="1032" name="Rectangle 8"/>
          <p:cNvSpPr>
            <a:spLocks noChangeArrowheads="1"/>
          </p:cNvSpPr>
          <p:nvPr/>
        </p:nvSpPr>
        <p:spPr bwMode="auto">
          <a:xfrm>
            <a:off x="2428860" y="571480"/>
            <a:ext cx="107157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Конек</a:t>
            </a:r>
            <a:r>
              <a:rPr kumimoji="0" lang="ru-RU" sz="2400" b="1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</a:endParaRPr>
          </a:p>
        </p:txBody>
      </p:sp>
      <p:sp>
        <p:nvSpPr>
          <p:cNvPr id="1033" name="Rectangle 9"/>
          <p:cNvSpPr>
            <a:spLocks noChangeArrowheads="1"/>
          </p:cNvSpPr>
          <p:nvPr/>
        </p:nvSpPr>
        <p:spPr bwMode="auto">
          <a:xfrm>
            <a:off x="1214414" y="1285860"/>
            <a:ext cx="235745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Фронтон - чело 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Arial" pitchFamily="34" charset="0"/>
            </a:endParaRPr>
          </a:p>
        </p:txBody>
      </p:sp>
      <p:sp>
        <p:nvSpPr>
          <p:cNvPr id="1034" name="Rectangle 10"/>
          <p:cNvSpPr>
            <a:spLocks noChangeArrowheads="1"/>
          </p:cNvSpPr>
          <p:nvPr/>
        </p:nvSpPr>
        <p:spPr bwMode="auto">
          <a:xfrm>
            <a:off x="4572000" y="4786322"/>
            <a:ext cx="264320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Окно – око (глаза) 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Arial" pitchFamily="34" charset="0"/>
            </a:endParaRPr>
          </a:p>
        </p:txBody>
      </p:sp>
      <p:cxnSp>
        <p:nvCxnSpPr>
          <p:cNvPr id="21" name="Прямая со стрелкой 20"/>
          <p:cNvCxnSpPr>
            <a:stCxn id="1032" idx="3"/>
          </p:cNvCxnSpPr>
          <p:nvPr/>
        </p:nvCxnSpPr>
        <p:spPr>
          <a:xfrm flipV="1">
            <a:off x="3500430" y="642918"/>
            <a:ext cx="1357322" cy="159395"/>
          </a:xfrm>
          <a:prstGeom prst="straightConnector1">
            <a:avLst/>
          </a:prstGeom>
          <a:ln w="190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 стрелкой 23"/>
          <p:cNvCxnSpPr>
            <a:stCxn id="1033" idx="3"/>
          </p:cNvCxnSpPr>
          <p:nvPr/>
        </p:nvCxnSpPr>
        <p:spPr>
          <a:xfrm flipV="1">
            <a:off x="3571868" y="1357298"/>
            <a:ext cx="1928826" cy="159395"/>
          </a:xfrm>
          <a:prstGeom prst="straightConnector1">
            <a:avLst/>
          </a:prstGeom>
          <a:ln w="190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 стрелкой 27"/>
          <p:cNvCxnSpPr/>
          <p:nvPr/>
        </p:nvCxnSpPr>
        <p:spPr>
          <a:xfrm rot="16200000" flipH="1">
            <a:off x="1750201" y="2750341"/>
            <a:ext cx="571502" cy="71436"/>
          </a:xfrm>
          <a:prstGeom prst="straightConnector1">
            <a:avLst/>
          </a:prstGeom>
          <a:ln w="190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 стрелкой 36"/>
          <p:cNvCxnSpPr>
            <a:stCxn id="1034" idx="1"/>
          </p:cNvCxnSpPr>
          <p:nvPr/>
        </p:nvCxnSpPr>
        <p:spPr>
          <a:xfrm rot="10800000" flipV="1">
            <a:off x="2643174" y="5017155"/>
            <a:ext cx="1928826" cy="269232"/>
          </a:xfrm>
          <a:prstGeom prst="straightConnector1">
            <a:avLst/>
          </a:prstGeom>
          <a:ln w="190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blinds dir="vert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pale-posies-l.jpg"/>
          <p:cNvPicPr>
            <a:picLocks noChangeAspect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0"/>
            <a:ext cx="9120692" cy="6858000"/>
          </a:xfrm>
          <a:prstGeom prst="rect">
            <a:avLst/>
          </a:prstGeom>
        </p:spPr>
      </p:pic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9144000" cy="457200"/>
          </a:xfrm>
        </p:spPr>
        <p:txBody>
          <a:bodyPr/>
          <a:lstStyle/>
          <a:p>
            <a:r>
              <a:rPr lang="ru-RU" dirty="0" smtClean="0"/>
              <a:t>МОУ для детей дошкольного и младшего школьного возраста  прогимназия №18 "Родничок" городского округа город Шарья Костромской области</a:t>
            </a:r>
            <a:endParaRPr lang="ru-RU" dirty="0"/>
          </a:p>
        </p:txBody>
      </p:sp>
      <p:pic>
        <p:nvPicPr>
          <p:cNvPr id="7" name="Picture 11" descr="vi_21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00034" y="500042"/>
            <a:ext cx="6542793" cy="6143668"/>
          </a:xfrm>
          <a:noFill/>
          <a:ln/>
          <a:effectLst>
            <a:softEdge rad="635000"/>
          </a:effectLst>
        </p:spPr>
      </p:pic>
      <p:sp>
        <p:nvSpPr>
          <p:cNvPr id="10" name="Rectangle 5"/>
          <p:cNvSpPr>
            <a:spLocks noGrp="1" noChangeArrowheads="1"/>
          </p:cNvSpPr>
          <p:nvPr>
            <p:ph type="title"/>
          </p:nvPr>
        </p:nvSpPr>
        <p:spPr>
          <a:xfrm>
            <a:off x="3071770" y="6080041"/>
            <a:ext cx="6072230" cy="777959"/>
          </a:xfrm>
        </p:spPr>
        <p:txBody>
          <a:bodyPr>
            <a:normAutofit/>
          </a:bodyPr>
          <a:lstStyle/>
          <a:p>
            <a:pPr algn="l"/>
            <a:r>
              <a:rPr lang="ru-RU" sz="2000" b="1" i="1" dirty="0" smtClean="0">
                <a:solidFill>
                  <a:srgbClr val="C0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Окно-око – связь с большим миром, белым светом</a:t>
            </a:r>
            <a:endParaRPr lang="ru-RU" sz="2000" b="1" i="1" dirty="0">
              <a:solidFill>
                <a:srgbClr val="C00000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blinds dir="vert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pale-posies-l.jpg"/>
          <p:cNvPicPr>
            <a:picLocks noChangeAspect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0"/>
            <a:ext cx="9120692" cy="6858000"/>
          </a:xfrm>
          <a:prstGeom prst="rect">
            <a:avLst/>
          </a:prstGeom>
        </p:spPr>
      </p:pic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9144000" cy="365125"/>
          </a:xfrm>
        </p:spPr>
        <p:txBody>
          <a:bodyPr/>
          <a:lstStyle/>
          <a:p>
            <a:r>
              <a:rPr lang="ru-RU" dirty="0" smtClean="0"/>
              <a:t>МОУ для детей дошкольного и младшего школьного возраста  прогимназия №18 "Родничок" городского округа город Шарья Костромской области</a:t>
            </a:r>
            <a:endParaRPr lang="ru-RU" dirty="0"/>
          </a:p>
        </p:txBody>
      </p:sp>
      <p:pic>
        <p:nvPicPr>
          <p:cNvPr id="16386" name="Picture 2" descr="Крестьянская изба и домовая резьба. Наличники.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1071546"/>
            <a:ext cx="3500462" cy="4679762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857224" y="428604"/>
            <a:ext cx="171451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Наличник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Arial" pitchFamily="34" charset="0"/>
            </a:endParaRPr>
          </a:p>
        </p:txBody>
      </p:sp>
      <p:sp>
        <p:nvSpPr>
          <p:cNvPr id="9" name="Rectangle 1"/>
          <p:cNvSpPr>
            <a:spLocks noChangeArrowheads="1"/>
          </p:cNvSpPr>
          <p:nvPr/>
        </p:nvSpPr>
        <p:spPr bwMode="auto">
          <a:xfrm>
            <a:off x="1071538" y="6000768"/>
            <a:ext cx="142876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Ставни 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Arial" pitchFamily="34" charset="0"/>
            </a:endParaRPr>
          </a:p>
        </p:txBody>
      </p:sp>
      <p:cxnSp>
        <p:nvCxnSpPr>
          <p:cNvPr id="10" name="Прямая со стрелкой 9"/>
          <p:cNvCxnSpPr>
            <a:stCxn id="8" idx="2"/>
          </p:cNvCxnSpPr>
          <p:nvPr/>
        </p:nvCxnSpPr>
        <p:spPr>
          <a:xfrm rot="16200000" flipH="1">
            <a:off x="1338090" y="1266659"/>
            <a:ext cx="824219" cy="71438"/>
          </a:xfrm>
          <a:prstGeom prst="straightConnector1">
            <a:avLst/>
          </a:prstGeom>
          <a:ln w="190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>
            <a:stCxn id="9" idx="0"/>
          </p:cNvCxnSpPr>
          <p:nvPr/>
        </p:nvCxnSpPr>
        <p:spPr>
          <a:xfrm rot="5400000" flipH="1" flipV="1">
            <a:off x="1607323" y="4607727"/>
            <a:ext cx="1571636" cy="1214446"/>
          </a:xfrm>
          <a:prstGeom prst="straightConnector1">
            <a:avLst/>
          </a:prstGeom>
          <a:ln w="190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388" name="Picture 4" descr="Крестьянская изба и домовая резьба. Наличники.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57752" y="642918"/>
            <a:ext cx="3643338" cy="5764775"/>
          </a:xfrm>
          <a:prstGeom prst="rect">
            <a:avLst/>
          </a:prstGeom>
          <a:noFill/>
          <a:effectLst>
            <a:softEdge rad="317500"/>
          </a:effectLst>
        </p:spPr>
      </p:pic>
    </p:spTree>
  </p:cSld>
  <p:clrMapOvr>
    <a:masterClrMapping/>
  </p:clrMapOvr>
  <p:transition>
    <p:blinds dir="vert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pale-posies-l.jpg"/>
          <p:cNvPicPr>
            <a:picLocks noChangeAspect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0"/>
            <a:ext cx="9120692" cy="6858000"/>
          </a:xfrm>
          <a:prstGeom prst="rect">
            <a:avLst/>
          </a:prstGeom>
        </p:spPr>
      </p:pic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9144000" cy="365125"/>
          </a:xfrm>
        </p:spPr>
        <p:txBody>
          <a:bodyPr/>
          <a:lstStyle/>
          <a:p>
            <a:r>
              <a:rPr lang="ru-RU" dirty="0" smtClean="0"/>
              <a:t>МОУ для детей дошкольного и младшего школьного возраста  прогимназия №18 "Родничок" городского округа город Шарья Костромской области</a:t>
            </a:r>
            <a:endParaRPr lang="ru-RU" dirty="0"/>
          </a:p>
        </p:txBody>
      </p:sp>
      <p:pic>
        <p:nvPicPr>
          <p:cNvPr id="3074" name="Picture 2" descr="F:\Новая папка (2)\4[1]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472" y="285728"/>
            <a:ext cx="8083078" cy="6294786"/>
          </a:xfrm>
          <a:prstGeom prst="rect">
            <a:avLst/>
          </a:prstGeom>
          <a:noFill/>
          <a:effectLst>
            <a:softEdge rad="635000"/>
          </a:effectLst>
        </p:spPr>
      </p:pic>
    </p:spTree>
  </p:cSld>
  <p:clrMapOvr>
    <a:masterClrMapping/>
  </p:clrMapOvr>
  <p:transition>
    <p:blinds dir="vert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pale-posies-l.jpg"/>
          <p:cNvPicPr>
            <a:picLocks noChangeAspect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0"/>
            <a:ext cx="9120692" cy="6858000"/>
          </a:xfrm>
          <a:prstGeom prst="rect">
            <a:avLst/>
          </a:prstGeom>
        </p:spPr>
      </p:pic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9144000" cy="457200"/>
          </a:xfrm>
        </p:spPr>
        <p:txBody>
          <a:bodyPr/>
          <a:lstStyle/>
          <a:p>
            <a:r>
              <a:rPr lang="ru-RU" dirty="0" smtClean="0"/>
              <a:t>МОУ для детей дошкольного и младшего школьного возраста  прогимназия №18 "Родничок" городского округа город Шарья Костромской области</a:t>
            </a:r>
            <a:endParaRPr lang="ru-RU" dirty="0"/>
          </a:p>
        </p:txBody>
      </p:sp>
      <p:pic>
        <p:nvPicPr>
          <p:cNvPr id="1026" name="Picture 2" descr="F:\Новая папка (2)\rus_derev_09[1].jpg"/>
          <p:cNvPicPr>
            <a:picLocks noChangeAspect="1" noChangeArrowheads="1"/>
          </p:cNvPicPr>
          <p:nvPr/>
        </p:nvPicPr>
        <p:blipFill>
          <a:blip r:embed="rId3" cstate="print"/>
          <a:srcRect l="4255" t="5877" r="10638" b="22423"/>
          <a:stretch>
            <a:fillRect/>
          </a:stretch>
        </p:blipFill>
        <p:spPr bwMode="auto">
          <a:xfrm>
            <a:off x="928662" y="500042"/>
            <a:ext cx="7286676" cy="5556090"/>
          </a:xfrm>
          <a:prstGeom prst="rect">
            <a:avLst/>
          </a:prstGeom>
          <a:noFill/>
          <a:effectLst>
            <a:softEdge rad="317500"/>
          </a:effectLst>
        </p:spPr>
      </p:pic>
      <p:sp>
        <p:nvSpPr>
          <p:cNvPr id="20481" name="Rectangle 1"/>
          <p:cNvSpPr>
            <a:spLocks noChangeArrowheads="1"/>
          </p:cNvSpPr>
          <p:nvPr/>
        </p:nvSpPr>
        <p:spPr bwMode="auto">
          <a:xfrm>
            <a:off x="1357290" y="6143644"/>
            <a:ext cx="628651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Все здесь просто, прочно и по-своему красиво 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Calibri"/>
                <a:ea typeface="Calibri" pitchFamily="34" charset="0"/>
                <a:cs typeface="Times New Roman" pitchFamily="18" charset="0"/>
              </a:rPr>
              <a:t>…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Arial" pitchFamily="34" charset="0"/>
            </a:endParaRPr>
          </a:p>
        </p:txBody>
      </p:sp>
    </p:spTree>
  </p:cSld>
  <p:clrMapOvr>
    <a:masterClrMapping/>
  </p:clrMapOvr>
  <p:transition>
    <p:blinds dir="vert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2"/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pale-posies-l.jpg"/>
          <p:cNvPicPr>
            <a:picLocks noChangeAspect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0"/>
            <a:ext cx="9120692" cy="6858000"/>
          </a:xfrm>
          <a:prstGeom prst="rect">
            <a:avLst/>
          </a:prstGeom>
        </p:spPr>
      </p:pic>
      <p:pic>
        <p:nvPicPr>
          <p:cNvPr id="37896" name="Picture 8" descr="_room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642910" y="500042"/>
            <a:ext cx="7858180" cy="5396265"/>
          </a:xfrm>
          <a:noFill/>
          <a:ln/>
          <a:effectLst>
            <a:softEdge rad="317500"/>
          </a:effectLst>
        </p:spPr>
      </p:pic>
      <p:sp>
        <p:nvSpPr>
          <p:cNvPr id="37897" name="Text Box 9"/>
          <p:cNvSpPr txBox="1">
            <a:spLocks noChangeArrowheads="1"/>
          </p:cNvSpPr>
          <p:nvPr/>
        </p:nvSpPr>
        <p:spPr bwMode="auto">
          <a:xfrm>
            <a:off x="214282" y="5929330"/>
            <a:ext cx="8715436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ru-RU" sz="2000" b="1" i="1" dirty="0">
                <a:solidFill>
                  <a:srgbClr val="C0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cs typeface="Times New Roman" pitchFamily="18" charset="0"/>
              </a:rPr>
              <a:t>Под потолком шли </a:t>
            </a:r>
            <a:r>
              <a:rPr lang="ru-RU" sz="2000" b="1" i="1" dirty="0" err="1">
                <a:solidFill>
                  <a:srgbClr val="C0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cs typeface="Times New Roman" pitchFamily="18" charset="0"/>
              </a:rPr>
              <a:t>полавошники</a:t>
            </a:r>
            <a:r>
              <a:rPr lang="ru-RU" sz="2000" b="1" i="1" dirty="0">
                <a:solidFill>
                  <a:srgbClr val="C0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cs typeface="Times New Roman" pitchFamily="18" charset="0"/>
              </a:rPr>
              <a:t>, на которых располагалась крестьянская </a:t>
            </a:r>
            <a:r>
              <a:rPr lang="ru-RU" sz="2000" b="1" i="1" dirty="0" smtClean="0">
                <a:solidFill>
                  <a:srgbClr val="C0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cs typeface="Times New Roman" pitchFamily="18" charset="0"/>
              </a:rPr>
              <a:t>утварь</a:t>
            </a:r>
            <a:endParaRPr lang="ru-RU" sz="2000" b="1" i="1" dirty="0">
              <a:solidFill>
                <a:srgbClr val="C00000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cs typeface="Times New Roman" pitchFamily="18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9144000" cy="365125"/>
          </a:xfrm>
        </p:spPr>
        <p:txBody>
          <a:bodyPr/>
          <a:lstStyle/>
          <a:p>
            <a:r>
              <a:rPr lang="ru-RU" dirty="0" smtClean="0"/>
              <a:t>МОУ для детей дошкольного и младшего школьного возраста  прогимназия №18 "Родничок" городского округа город Шарья Костромской области</a:t>
            </a:r>
            <a:endParaRPr lang="ru-RU" dirty="0"/>
          </a:p>
        </p:txBody>
      </p:sp>
    </p:spTree>
  </p:cSld>
  <p:clrMapOvr>
    <a:masterClrMapping/>
  </p:clrMapOvr>
  <p:transition>
    <p:blinds dir="vert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790757307FD21F448DDDFC9DE7337591" ma:contentTypeVersion="49" ma:contentTypeDescription="Создание документа." ma:contentTypeScope="" ma:versionID="16e8a9f57a106aa31f5936a2d4ef1bd4">
  <xsd:schema xmlns:xsd="http://www.w3.org/2001/XMLSchema" xmlns:xs="http://www.w3.org/2001/XMLSchema" xmlns:p="http://schemas.microsoft.com/office/2006/metadata/properties" xmlns:ns2="4a252ca3-5a62-4c1c-90a6-29f4710e47f8" targetNamespace="http://schemas.microsoft.com/office/2006/metadata/properties" ma:root="true" ma:fieldsID="644226da6f114a0b9638dd6372d57a13" ns2:_="">
    <xsd:import namespace="4a252ca3-5a62-4c1c-90a6-29f4710e47f8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_dlc_DocId" minOccurs="0"/>
                <xsd:element ref="ns2:_dlc_DocIdUrl" minOccurs="0"/>
                <xsd:element ref="ns2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a252ca3-5a62-4c1c-90a6-29f4710e47f8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Общий доступ с использованием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_dlc_DocId" ma:index="9" nillable="true" ma:displayName="Значение идентификатора документа" ma:description="Значение идентификатора документа, присвоенного данному элементу." ma:internalName="_dlc_DocId" ma:readOnly="true">
      <xsd:simpleType>
        <xsd:restriction base="dms:Text"/>
      </xsd:simpleType>
    </xsd:element>
    <xsd:element name="_dlc_DocIdUrl" ma:index="10" nillable="true" ma:displayName="Идентификатор документа" ma:description="Постоянная ссылка на этот документ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1" nillable="true" ma:displayName="Сохранить идентификатор" ma:description="Сохранять идентификатор при добавлении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spe:Receivers xmlns:spe="http://schemas.microsoft.com/sharepoint/events"/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00B5505C-FBBB-421D-89DE-0CBC3C8F08DE}"/>
</file>

<file path=customXml/itemProps2.xml><?xml version="1.0" encoding="utf-8"?>
<ds:datastoreItem xmlns:ds="http://schemas.openxmlformats.org/officeDocument/2006/customXml" ds:itemID="{E46A4090-CA3B-48CA-9691-C9A049C47C04}"/>
</file>

<file path=customXml/itemProps3.xml><?xml version="1.0" encoding="utf-8"?>
<ds:datastoreItem xmlns:ds="http://schemas.openxmlformats.org/officeDocument/2006/customXml" ds:itemID="{7226C134-4FF4-436A-8169-8D37B1DB154E}"/>
</file>

<file path=customXml/itemProps4.xml><?xml version="1.0" encoding="utf-8"?>
<ds:datastoreItem xmlns:ds="http://schemas.openxmlformats.org/officeDocument/2006/customXml" ds:itemID="{1F22F21F-F83F-4AAA-AC1B-A009ACDCD01D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1554</TotalTime>
  <Words>726</Words>
  <Application>Microsoft Office PowerPoint</Application>
  <PresentationFormat>Экран (4:3)</PresentationFormat>
  <Paragraphs>57</Paragraphs>
  <Slides>24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Тема Office</vt:lpstr>
      <vt:lpstr>Слайд 1</vt:lpstr>
      <vt:lpstr>Слайд 2</vt:lpstr>
      <vt:lpstr>Слайд 3</vt:lpstr>
      <vt:lpstr>Слайд 4</vt:lpstr>
      <vt:lpstr>Окно-око – связь с большим миром, белым светом</vt:lpstr>
      <vt:lpstr>Слайд 6</vt:lpstr>
      <vt:lpstr>Слайд 7</vt:lpstr>
      <vt:lpstr>Слайд 8</vt:lpstr>
      <vt:lpstr>Слайд 9</vt:lpstr>
      <vt:lpstr>Потолок связывался в народных представлениях с небом;  матица олицетворяла собой млечный путь в небе.   Пол – земля; домотканые половики-дорожки, посланные в направлении от двери к передним окнам, - были образным выражением пути-дороги.</vt:lpstr>
      <vt:lpstr>Слайд 11</vt:lpstr>
      <vt:lpstr>Слайд 12</vt:lpstr>
      <vt:lpstr>   </vt:lpstr>
      <vt:lpstr>Слайд 14</vt:lpstr>
      <vt:lpstr>Рядом с устьем печи стоят железные ухваты, которыми ставят в печь и достают горшки. А так же у печи находился деревянный ушат с водой.</vt:lpstr>
      <vt:lpstr>Слайд 16</vt:lpstr>
      <vt:lpstr>Красный угол был олицетворением зари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</vt:vector>
  </TitlesOfParts>
  <Company>3d_mod studio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МОУ «Средняя общеобразовательная школа №1</dc:title>
  <dc:creator>3d_mod</dc:creator>
  <cp:lastModifiedBy>User</cp:lastModifiedBy>
  <cp:revision>130</cp:revision>
  <dcterms:created xsi:type="dcterms:W3CDTF">2007-05-23T08:58:37Z</dcterms:created>
  <dcterms:modified xsi:type="dcterms:W3CDTF">2012-01-29T14:57:28Z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0x010100790757307FD21F448DDDFC9DE7337591</vt:lpwstr>
  </property>
</Properties>
</file>