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9" r:id="rId3"/>
    <p:sldId id="284" r:id="rId4"/>
    <p:sldId id="280" r:id="rId5"/>
    <p:sldId id="292" r:id="rId6"/>
    <p:sldId id="294" r:id="rId7"/>
    <p:sldId id="293" r:id="rId8"/>
    <p:sldId id="295" r:id="rId9"/>
    <p:sldId id="291" r:id="rId10"/>
    <p:sldId id="299" r:id="rId11"/>
    <p:sldId id="281" r:id="rId12"/>
    <p:sldId id="289" r:id="rId1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3EA"/>
    <a:srgbClr val="0099CC"/>
    <a:srgbClr val="FF6600"/>
    <a:srgbClr val="6699FF"/>
    <a:srgbClr val="3366FF"/>
    <a:srgbClr val="FF9933"/>
    <a:srgbClr val="FF9966"/>
    <a:srgbClr val="35759D"/>
    <a:srgbClr val="35B19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5596" autoAdjust="0"/>
  </p:normalViewPr>
  <p:slideViewPr>
    <p:cSldViewPr>
      <p:cViewPr>
        <p:scale>
          <a:sx n="77" d="100"/>
          <a:sy n="77" d="100"/>
        </p:scale>
        <p:origin x="-972" y="-6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25EAB5B-527E-4CE3-9583-49C2191068B9}" type="slidenum">
              <a:rPr lang="en-US"/>
              <a:pPr/>
              <a:t>‹#›</a:t>
            </a:fld>
            <a:endParaRPr lang="en-US"/>
          </a:p>
        </p:txBody>
      </p:sp>
    </p:spTree>
    <p:extLst>
      <p:ext uri="{BB962C8B-B14F-4D97-AF65-F5344CB8AC3E}">
        <p14:creationId xmlns:p14="http://schemas.microsoft.com/office/powerpoint/2010/main" val="3794056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88414-3188-41CC-948D-382FBA323D8B}"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FD339-3D7B-4353-9415-1794E4007ABD}"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7244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a:xfrm>
            <a:off x="609600" y="54102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ru-RU" noProof="0" smtClean="0"/>
              <a:t>Образец подзаголовка</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7709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77000" y="1752600"/>
            <a:ext cx="1828800" cy="5029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1752600"/>
            <a:ext cx="53340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45572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51692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334924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906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44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1394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70566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68202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4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85545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31760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90600" y="25146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jpe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jpe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796615"/>
            <a:ext cx="4608512" cy="1573718"/>
          </a:xfrm>
        </p:spPr>
        <p:txBody>
          <a:bodyPr/>
          <a:lstStyle/>
          <a:p>
            <a:pPr algn="ctr"/>
            <a:r>
              <a:rPr lang="ru-RU" sz="4400" b="1" dirty="0">
                <a:solidFill>
                  <a:srgbClr val="FF9933"/>
                </a:solidFill>
                <a:effectLst>
                  <a:outerShdw blurRad="38100" dist="38100" dir="2700000" algn="tl">
                    <a:srgbClr val="000000">
                      <a:alpha val="43137"/>
                    </a:srgbClr>
                  </a:outerShdw>
                </a:effectLst>
                <a:latin typeface="Georgia" pitchFamily="18" charset="0"/>
              </a:rPr>
              <a:t>Я поведу тебя </a:t>
            </a:r>
            <a:br>
              <a:rPr lang="ru-RU" sz="4400" b="1" dirty="0">
                <a:solidFill>
                  <a:srgbClr val="FF9933"/>
                </a:solidFill>
                <a:effectLst>
                  <a:outerShdw blurRad="38100" dist="38100" dir="2700000" algn="tl">
                    <a:srgbClr val="000000">
                      <a:alpha val="43137"/>
                    </a:srgbClr>
                  </a:outerShdw>
                </a:effectLst>
                <a:latin typeface="Georgia" pitchFamily="18" charset="0"/>
              </a:rPr>
            </a:br>
            <a:r>
              <a:rPr lang="ru-RU" sz="4400" b="1" dirty="0">
                <a:solidFill>
                  <a:srgbClr val="FF9933"/>
                </a:solidFill>
                <a:effectLst>
                  <a:outerShdw blurRad="38100" dist="38100" dir="2700000" algn="tl">
                    <a:srgbClr val="000000">
                      <a:alpha val="43137"/>
                    </a:srgbClr>
                  </a:outerShdw>
                </a:effectLst>
                <a:latin typeface="Georgia" pitchFamily="18" charset="0"/>
              </a:rPr>
              <a:t>в музей…</a:t>
            </a:r>
          </a:p>
        </p:txBody>
      </p:sp>
      <p:sp>
        <p:nvSpPr>
          <p:cNvPr id="2051" name="Rectangle 3"/>
          <p:cNvSpPr>
            <a:spLocks noGrp="1" noChangeArrowheads="1"/>
          </p:cNvSpPr>
          <p:nvPr>
            <p:ph type="subTitle" idx="1"/>
          </p:nvPr>
        </p:nvSpPr>
        <p:spPr>
          <a:xfrm>
            <a:off x="2857488" y="5429264"/>
            <a:ext cx="6048672" cy="785818"/>
          </a:xfrm>
        </p:spPr>
        <p:txBody>
          <a:bodyPr/>
          <a:lstStyle/>
          <a:p>
            <a:pPr algn="ctr"/>
            <a:r>
              <a:rPr lang="ru-RU" sz="2000" b="1" dirty="0" smtClean="0">
                <a:solidFill>
                  <a:srgbClr val="FF9933"/>
                </a:solidFill>
                <a:effectLst>
                  <a:outerShdw blurRad="38100" dist="38100" dir="2700000" algn="tl">
                    <a:srgbClr val="000000">
                      <a:alpha val="43137"/>
                    </a:srgbClr>
                  </a:outerShdw>
                </a:effectLst>
                <a:latin typeface="Georgia" pitchFamily="18" charset="0"/>
                <a:cs typeface="Calibri" pitchFamily="34" charset="0"/>
              </a:rPr>
              <a:t>Автор: Косарева В.Н., </a:t>
            </a:r>
          </a:p>
          <a:p>
            <a:pPr algn="ctr"/>
            <a:r>
              <a:rPr lang="ru-RU" sz="2000" b="1" dirty="0" smtClean="0">
                <a:solidFill>
                  <a:srgbClr val="FF9933"/>
                </a:solidFill>
                <a:effectLst>
                  <a:outerShdw blurRad="38100" dist="38100" dir="2700000" algn="tl">
                    <a:srgbClr val="000000">
                      <a:alpha val="43137"/>
                    </a:srgbClr>
                  </a:outerShdw>
                </a:effectLst>
                <a:latin typeface="Georgia" pitchFamily="18" charset="0"/>
                <a:cs typeface="Calibri" pitchFamily="34" charset="0"/>
              </a:rPr>
              <a:t>педагог дополнительного образования</a:t>
            </a:r>
            <a:endParaRPr lang="en-US" sz="2000" b="1" dirty="0">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2052" name="Picture 4" descr="C:\Users\Олег\Desktop\Рисунок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5" y="-31815"/>
            <a:ext cx="6156176" cy="36152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129714" y="4368884"/>
            <a:ext cx="5442417" cy="98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r>
              <a:rPr lang="ru-RU" sz="2000" b="1" i="1" dirty="0" smtClean="0">
                <a:solidFill>
                  <a:srgbClr val="FF9933"/>
                </a:solidFill>
                <a:effectLst>
                  <a:outerShdw blurRad="38100" dist="38100" dir="2700000" algn="tl">
                    <a:srgbClr val="000000">
                      <a:alpha val="43137"/>
                    </a:srgbClr>
                  </a:outerShdw>
                </a:effectLst>
                <a:latin typeface="Georgia" pitchFamily="18" charset="0"/>
                <a:cs typeface="Calibri" pitchFamily="34" charset="0"/>
              </a:rPr>
              <a:t>для детей  </a:t>
            </a:r>
          </a:p>
          <a:p>
            <a:pPr algn="ctr"/>
            <a:r>
              <a:rPr lang="ru-RU" sz="2000" b="1" i="1" dirty="0" smtClean="0">
                <a:solidFill>
                  <a:srgbClr val="FF9933"/>
                </a:solidFill>
                <a:effectLst>
                  <a:outerShdw blurRad="38100" dist="38100" dir="2700000" algn="tl">
                    <a:srgbClr val="000000">
                      <a:alpha val="43137"/>
                    </a:srgbClr>
                  </a:outerShdw>
                </a:effectLst>
                <a:latin typeface="Georgia" pitchFamily="18" charset="0"/>
                <a:cs typeface="Calibri" pitchFamily="34" charset="0"/>
              </a:rPr>
              <a:t>старшего дошкольного возраста</a:t>
            </a:r>
            <a:endParaRPr lang="en-US" sz="2000" b="1" i="1" dirty="0">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6" name="Прямоугольник 5"/>
          <p:cNvSpPr/>
          <p:nvPr/>
        </p:nvSpPr>
        <p:spPr bwMode="auto">
          <a:xfrm>
            <a:off x="1928794" y="0"/>
            <a:ext cx="4857784" cy="714356"/>
          </a:xfrm>
          <a:prstGeom prst="rect">
            <a:avLst/>
          </a:pr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МБДОУ Детский сад №18 «Родничок» </a:t>
            </a:r>
          </a:p>
          <a:p>
            <a:pPr marL="0" marR="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городского округа город Шарья Костромской области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1000"/>
                                        <p:tgtEl>
                                          <p:spTgt spid="205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fade">
                                      <p:cBhvr>
                                        <p:cTn id="17" dur="500"/>
                                        <p:tgtEl>
                                          <p:spTgt spid="2051">
                                            <p:txEl>
                                              <p:pRg st="0" end="0"/>
                                            </p:txEl>
                                          </p:spTgt>
                                        </p:tgtEl>
                                      </p:cBhvr>
                                    </p:animEffect>
                                    <p:anim calcmode="lin" valueType="num">
                                      <p:cBhvr>
                                        <p:cTn id="18"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51">
                                            <p:txEl>
                                              <p:pRg st="1" end="1"/>
                                            </p:txEl>
                                          </p:spTgt>
                                        </p:tgtEl>
                                        <p:attrNameLst>
                                          <p:attrName>style.visibility</p:attrName>
                                        </p:attrNameLst>
                                      </p:cBhvr>
                                      <p:to>
                                        <p:strVal val="visible"/>
                                      </p:to>
                                    </p:set>
                                    <p:animEffect transition="in" filter="fade">
                                      <p:cBhvr>
                                        <p:cTn id="23" dur="500"/>
                                        <p:tgtEl>
                                          <p:spTgt spid="2051">
                                            <p:txEl>
                                              <p:pRg st="1" end="1"/>
                                            </p:txEl>
                                          </p:spTgt>
                                        </p:tgtEl>
                                      </p:cBhvr>
                                    </p:animEffect>
                                    <p:anim calcmode="lin" valueType="num">
                                      <p:cBhvr>
                                        <p:cTn id="24"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88413" y="1147192"/>
            <a:ext cx="6912768" cy="5400600"/>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2196686" y="699722"/>
            <a:ext cx="6767802" cy="1124744"/>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Предметы и экспонаты </a:t>
            </a:r>
            <a:br>
              <a:rPr lang="ru-RU" sz="4000" b="1" dirty="0" smtClean="0">
                <a:solidFill>
                  <a:srgbClr val="FF9933"/>
                </a:solidFill>
                <a:effectLst>
                  <a:outerShdw blurRad="38100" dist="38100" dir="2700000" algn="tl">
                    <a:srgbClr val="000000">
                      <a:alpha val="43137"/>
                    </a:srgbClr>
                  </a:outerShdw>
                </a:effectLst>
                <a:latin typeface="Georgia" pitchFamily="18" charset="0"/>
              </a:rPr>
            </a:br>
            <a:r>
              <a:rPr lang="ru-RU" sz="4800" b="1" dirty="0">
                <a:solidFill>
                  <a:srgbClr val="FF9933"/>
                </a:solidFill>
                <a:effectLst>
                  <a:outerShdw blurRad="38100" dist="38100" dir="2700000" algn="tl">
                    <a:srgbClr val="000000">
                      <a:alpha val="43137"/>
                    </a:srgbClr>
                  </a:outerShdw>
                </a:effectLst>
                <a:latin typeface="Georgia" pitchFamily="18" charset="0"/>
              </a:rPr>
              <a:t/>
            </a:r>
            <a:br>
              <a:rPr lang="ru-RU" sz="4800" b="1" dirty="0">
                <a:solidFill>
                  <a:srgbClr val="FF9933"/>
                </a:solidFill>
                <a:effectLst>
                  <a:outerShdw blurRad="38100" dist="38100" dir="2700000" algn="tl">
                    <a:srgbClr val="000000">
                      <a:alpha val="43137"/>
                    </a:srgbClr>
                  </a:outerShdw>
                </a:effectLst>
                <a:latin typeface="Georgia" pitchFamily="18" charset="0"/>
              </a:rPr>
            </a:br>
            <a:endParaRPr lang="en-US" sz="48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1026" name="Picture 2" descr="C:\Users\Елена\Desktop\КАРТИНКИ ДЛЯ ОФОРМЛЕНИЯ\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051720" y="4020601"/>
            <a:ext cx="2727291" cy="20811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Елена\Desktop\КАРТИНКИ ДЛЯ ОФОРМЛЕНИЯ\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635896" y="3178574"/>
            <a:ext cx="898675" cy="1097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unforkids.ru/pictures/books/book0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575" y="1608767"/>
            <a:ext cx="1865283" cy="16542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k2x2.info/kulturologija/fantiki/i_03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508995" y="1358918"/>
            <a:ext cx="2502091" cy="1819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kola7gnomov.ru/pictures/spreads/4f8d7c4fee18ea768c8ce70400951954-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458832" y="3190962"/>
            <a:ext cx="1313749" cy="20137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2.ftcdn.net/jpg/00/20/25/79/400_F_20257925_cHOcbg4HQ2rtD5chBmXGZpTtAalETSDv.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2031" y="1707830"/>
            <a:ext cx="1680646" cy="11218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karb.khoz.ru/i/F/skarb-pB.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4834767" y="4559036"/>
            <a:ext cx="1235547" cy="13775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coins.lave.ru/scan/19981226m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4938" y="3676123"/>
            <a:ext cx="730203" cy="68895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900igr.net/datai/obschestvoznanie/Mama-mat/0021-030-Podarki-dlja-mamy-soimi-rukami.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90439" y="4392933"/>
            <a:ext cx="1325804" cy="170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4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circle(out)">
                                      <p:cBhvr>
                                        <p:cTn id="7" dur="2000"/>
                                        <p:tgtEl>
                                          <p:spTgt spid="103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1034"/>
                                        </p:tgtEl>
                                        <p:attrNameLst>
                                          <p:attrName>style.visibility</p:attrName>
                                        </p:attrNameLst>
                                      </p:cBhvr>
                                      <p:to>
                                        <p:strVal val="visible"/>
                                      </p:to>
                                    </p:set>
                                    <p:animEffect transition="in" filter="circle(out)">
                                      <p:cBhvr>
                                        <p:cTn id="11" dur="1000"/>
                                        <p:tgtEl>
                                          <p:spTgt spid="1034"/>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1000"/>
                                        <p:tgtEl>
                                          <p:spTgt spid="4"/>
                                        </p:tgtEl>
                                      </p:cBhvr>
                                    </p:animEffect>
                                  </p:childTnLst>
                                </p:cTn>
                              </p:par>
                            </p:childTnLst>
                          </p:cTn>
                        </p:par>
                        <p:par>
                          <p:cTn id="16" fill="hold">
                            <p:stCondLst>
                              <p:cond delay="4000"/>
                            </p:stCondLst>
                            <p:childTnLst>
                              <p:par>
                                <p:cTn id="17" presetID="6" presetClass="entr" presetSubtype="3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out)">
                                      <p:cBhvr>
                                        <p:cTn id="19" dur="1000"/>
                                        <p:tgtEl>
                                          <p:spTgt spid="14"/>
                                        </p:tgtEl>
                                      </p:cBhvr>
                                    </p:animEffect>
                                  </p:childTnLst>
                                </p:cTn>
                              </p:par>
                            </p:childTnLst>
                          </p:cTn>
                        </p:par>
                        <p:par>
                          <p:cTn id="20" fill="hold">
                            <p:stCondLst>
                              <p:cond delay="5000"/>
                            </p:stCondLst>
                            <p:childTnLst>
                              <p:par>
                                <p:cTn id="21" presetID="6" presetClass="entr" presetSubtype="32"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ircle(out)">
                                      <p:cBhvr>
                                        <p:cTn id="23" dur="1000"/>
                                        <p:tgtEl>
                                          <p:spTgt spid="1026"/>
                                        </p:tgtEl>
                                      </p:cBhvr>
                                    </p:animEffect>
                                  </p:childTnLst>
                                </p:cTn>
                              </p:par>
                            </p:childTnLst>
                          </p:cTn>
                        </p:par>
                        <p:par>
                          <p:cTn id="24" fill="hold">
                            <p:stCondLst>
                              <p:cond delay="6000"/>
                            </p:stCondLst>
                            <p:childTnLst>
                              <p:par>
                                <p:cTn id="25" presetID="6" presetClass="entr" presetSubtype="32" fill="hold" nodeType="afterEffect">
                                  <p:stCondLst>
                                    <p:cond delay="0"/>
                                  </p:stCondLst>
                                  <p:childTnLst>
                                    <p:set>
                                      <p:cBhvr>
                                        <p:cTn id="26" dur="1" fill="hold">
                                          <p:stCondLst>
                                            <p:cond delay="0"/>
                                          </p:stCondLst>
                                        </p:cTn>
                                        <p:tgtEl>
                                          <p:spTgt spid="1042"/>
                                        </p:tgtEl>
                                        <p:attrNameLst>
                                          <p:attrName>style.visibility</p:attrName>
                                        </p:attrNameLst>
                                      </p:cBhvr>
                                      <p:to>
                                        <p:strVal val="visible"/>
                                      </p:to>
                                    </p:set>
                                    <p:animEffect transition="in" filter="circle(out)">
                                      <p:cBhvr>
                                        <p:cTn id="27" dur="1000"/>
                                        <p:tgtEl>
                                          <p:spTgt spid="1042"/>
                                        </p:tgtEl>
                                      </p:cBhvr>
                                    </p:animEffect>
                                  </p:childTnLst>
                                </p:cTn>
                              </p:par>
                            </p:childTnLst>
                          </p:cTn>
                        </p:par>
                        <p:par>
                          <p:cTn id="28" fill="hold">
                            <p:stCondLst>
                              <p:cond delay="7000"/>
                            </p:stCondLst>
                            <p:childTnLst>
                              <p:par>
                                <p:cTn id="29" presetID="6" presetClass="entr" presetSubtype="32" fill="hold" nodeType="afterEffect">
                                  <p:stCondLst>
                                    <p:cond delay="0"/>
                                  </p:stCondLst>
                                  <p:childTnLst>
                                    <p:set>
                                      <p:cBhvr>
                                        <p:cTn id="30" dur="1" fill="hold">
                                          <p:stCondLst>
                                            <p:cond delay="0"/>
                                          </p:stCondLst>
                                        </p:cTn>
                                        <p:tgtEl>
                                          <p:spTgt spid="1050"/>
                                        </p:tgtEl>
                                        <p:attrNameLst>
                                          <p:attrName>style.visibility</p:attrName>
                                        </p:attrNameLst>
                                      </p:cBhvr>
                                      <p:to>
                                        <p:strVal val="visible"/>
                                      </p:to>
                                    </p:set>
                                    <p:animEffect transition="in" filter="circle(out)">
                                      <p:cBhvr>
                                        <p:cTn id="31" dur="1000"/>
                                        <p:tgtEl>
                                          <p:spTgt spid="1050"/>
                                        </p:tgtEl>
                                      </p:cBhvr>
                                    </p:animEffect>
                                  </p:childTnLst>
                                </p:cTn>
                              </p:par>
                            </p:childTnLst>
                          </p:cTn>
                        </p:par>
                        <p:par>
                          <p:cTn id="32" fill="hold">
                            <p:stCondLst>
                              <p:cond delay="8000"/>
                            </p:stCondLst>
                            <p:childTnLst>
                              <p:par>
                                <p:cTn id="33" presetID="6" presetClass="entr" presetSubtype="32" fill="hold" nodeType="afterEffect">
                                  <p:stCondLst>
                                    <p:cond delay="0"/>
                                  </p:stCondLst>
                                  <p:childTnLst>
                                    <p:set>
                                      <p:cBhvr>
                                        <p:cTn id="34" dur="1" fill="hold">
                                          <p:stCondLst>
                                            <p:cond delay="0"/>
                                          </p:stCondLst>
                                        </p:cTn>
                                        <p:tgtEl>
                                          <p:spTgt spid="1044"/>
                                        </p:tgtEl>
                                        <p:attrNameLst>
                                          <p:attrName>style.visibility</p:attrName>
                                        </p:attrNameLst>
                                      </p:cBhvr>
                                      <p:to>
                                        <p:strVal val="visible"/>
                                      </p:to>
                                    </p:set>
                                    <p:animEffect transition="in" filter="circle(out)">
                                      <p:cBhvr>
                                        <p:cTn id="35" dur="1000"/>
                                        <p:tgtEl>
                                          <p:spTgt spid="1044"/>
                                        </p:tgtEl>
                                      </p:cBhvr>
                                    </p:animEffect>
                                  </p:childTnLst>
                                </p:cTn>
                              </p:par>
                            </p:childTnLst>
                          </p:cTn>
                        </p:par>
                        <p:par>
                          <p:cTn id="36" fill="hold">
                            <p:stCondLst>
                              <p:cond delay="9000"/>
                            </p:stCondLst>
                            <p:childTnLst>
                              <p:par>
                                <p:cTn id="37" presetID="6" presetClass="entr" presetSubtype="32" fill="hold" nodeType="afterEffect">
                                  <p:stCondLst>
                                    <p:cond delay="0"/>
                                  </p:stCondLst>
                                  <p:childTnLst>
                                    <p:set>
                                      <p:cBhvr>
                                        <p:cTn id="38" dur="1" fill="hold">
                                          <p:stCondLst>
                                            <p:cond delay="0"/>
                                          </p:stCondLst>
                                        </p:cTn>
                                        <p:tgtEl>
                                          <p:spTgt spid="1038"/>
                                        </p:tgtEl>
                                        <p:attrNameLst>
                                          <p:attrName>style.visibility</p:attrName>
                                        </p:attrNameLst>
                                      </p:cBhvr>
                                      <p:to>
                                        <p:strVal val="visible"/>
                                      </p:to>
                                    </p:set>
                                    <p:animEffect transition="in" filter="circle(out)">
                                      <p:cBhvr>
                                        <p:cTn id="39" dur="1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28794" y="857232"/>
            <a:ext cx="7072362" cy="5786478"/>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1214414" y="285728"/>
            <a:ext cx="8424936" cy="857232"/>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2400" b="1" dirty="0" smtClean="0">
                <a:solidFill>
                  <a:srgbClr val="FF9933"/>
                </a:solidFill>
                <a:effectLst>
                  <a:outerShdw blurRad="38100" dist="38100" dir="2700000" algn="tl">
                    <a:srgbClr val="000000">
                      <a:alpha val="43137"/>
                    </a:srgbClr>
                  </a:outerShdw>
                </a:effectLst>
                <a:latin typeface="Georgia" pitchFamily="18" charset="0"/>
              </a:rPr>
              <a:t>Какие музеи </a:t>
            </a:r>
            <a:br>
              <a:rPr lang="ru-RU" sz="2400" b="1" dirty="0" smtClean="0">
                <a:solidFill>
                  <a:srgbClr val="FF9933"/>
                </a:solidFill>
                <a:effectLst>
                  <a:outerShdw blurRad="38100" dist="38100" dir="2700000" algn="tl">
                    <a:srgbClr val="000000">
                      <a:alpha val="43137"/>
                    </a:srgbClr>
                  </a:outerShdw>
                </a:effectLst>
                <a:latin typeface="Georgia" pitchFamily="18" charset="0"/>
              </a:rPr>
            </a:br>
            <a:r>
              <a:rPr lang="ru-RU" sz="2400" b="1" dirty="0" smtClean="0">
                <a:solidFill>
                  <a:srgbClr val="FF9933"/>
                </a:solidFill>
                <a:effectLst>
                  <a:outerShdw blurRad="38100" dist="38100" dir="2700000" algn="tl">
                    <a:srgbClr val="000000">
                      <a:alpha val="43137"/>
                    </a:srgbClr>
                  </a:outerShdw>
                </a:effectLst>
                <a:latin typeface="Georgia" pitchFamily="18" charset="0"/>
              </a:rPr>
              <a:t>нашего города ты знаешь? </a:t>
            </a:r>
            <a:r>
              <a:rPr lang="ru-RU" sz="3200" dirty="0">
                <a:solidFill>
                  <a:srgbClr val="FF9933"/>
                </a:solidFill>
              </a:rPr>
              <a:t/>
            </a:r>
            <a:br>
              <a:rPr lang="ru-RU" sz="3200" dirty="0">
                <a:solidFill>
                  <a:srgbClr val="FF9933"/>
                </a:solidFill>
              </a:rPr>
            </a:br>
            <a:endParaRPr lang="en-US" sz="32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2" name="TextBox 1"/>
          <p:cNvSpPr txBox="1"/>
          <p:nvPr/>
        </p:nvSpPr>
        <p:spPr>
          <a:xfrm>
            <a:off x="2143108" y="3000372"/>
            <a:ext cx="3038011" cy="523220"/>
          </a:xfrm>
          <a:prstGeom prst="rect">
            <a:avLst/>
          </a:prstGeom>
          <a:noFill/>
        </p:spPr>
        <p:txBody>
          <a:bodyPr wrap="none" rtlCol="0">
            <a:spAutoFit/>
          </a:bodyPr>
          <a:lstStyle/>
          <a:p>
            <a:r>
              <a:rPr lang="ru-RU" sz="1400" b="1" dirty="0" smtClean="0">
                <a:solidFill>
                  <a:srgbClr val="00B0F0"/>
                </a:solidFill>
                <a:effectLst>
                  <a:outerShdw blurRad="38100" dist="38100" dir="2700000" algn="tl">
                    <a:srgbClr val="000000">
                      <a:alpha val="43137"/>
                    </a:srgbClr>
                  </a:outerShdw>
                </a:effectLst>
                <a:latin typeface="Georgia" pitchFamily="18" charset="0"/>
              </a:rPr>
              <a:t>Музей под открытым небом</a:t>
            </a:r>
          </a:p>
          <a:p>
            <a:r>
              <a:rPr lang="ru-RU" sz="1400" b="1" dirty="0" smtClean="0">
                <a:solidFill>
                  <a:srgbClr val="00B0F0"/>
                </a:solidFill>
                <a:effectLst>
                  <a:outerShdw blurRad="38100" dist="38100" dir="2700000" algn="tl">
                    <a:srgbClr val="000000">
                      <a:alpha val="43137"/>
                    </a:srgbClr>
                  </a:outerShdw>
                </a:effectLst>
                <a:latin typeface="Georgia" pitchFamily="18" charset="0"/>
              </a:rPr>
              <a:t>«Техника лесного хозяйства»</a:t>
            </a:r>
            <a:endParaRPr lang="ru-RU" sz="1400" b="1" dirty="0">
              <a:solidFill>
                <a:srgbClr val="00B0F0"/>
              </a:solidFill>
              <a:effectLst>
                <a:outerShdw blurRad="38100" dist="38100" dir="2700000" algn="tl">
                  <a:srgbClr val="000000">
                    <a:alpha val="43137"/>
                  </a:srgbClr>
                </a:outerShdw>
              </a:effectLst>
              <a:latin typeface="Georgia" pitchFamily="18" charset="0"/>
            </a:endParaRPr>
          </a:p>
        </p:txBody>
      </p:sp>
      <p:sp>
        <p:nvSpPr>
          <p:cNvPr id="12" name="TextBox 11"/>
          <p:cNvSpPr txBox="1"/>
          <p:nvPr/>
        </p:nvSpPr>
        <p:spPr>
          <a:xfrm>
            <a:off x="6500826" y="3000372"/>
            <a:ext cx="2313258" cy="307777"/>
          </a:xfrm>
          <a:prstGeom prst="rect">
            <a:avLst/>
          </a:prstGeom>
          <a:noFill/>
        </p:spPr>
        <p:txBody>
          <a:bodyPr wrap="square" rtlCol="0">
            <a:spAutoFit/>
          </a:bodyPr>
          <a:lstStyle/>
          <a:p>
            <a:r>
              <a:rPr lang="ru-RU" sz="1400" b="1" dirty="0" smtClean="0">
                <a:solidFill>
                  <a:srgbClr val="00B0F0"/>
                </a:solidFill>
                <a:effectLst>
                  <a:outerShdw blurRad="38100" dist="38100" dir="2700000" algn="tl">
                    <a:srgbClr val="000000">
                      <a:alpha val="43137"/>
                    </a:srgbClr>
                  </a:outerShdw>
                </a:effectLst>
                <a:latin typeface="Georgia" pitchFamily="18" charset="0"/>
              </a:rPr>
              <a:t>Краеведческий музей</a:t>
            </a:r>
            <a:endParaRPr lang="ru-RU" sz="1400" b="1" dirty="0">
              <a:solidFill>
                <a:srgbClr val="00B0F0"/>
              </a:solidFill>
              <a:effectLst>
                <a:outerShdw blurRad="38100" dist="38100" dir="2700000" algn="tl">
                  <a:srgbClr val="000000">
                    <a:alpha val="43137"/>
                  </a:srgbClr>
                </a:outerShdw>
              </a:effectLst>
              <a:latin typeface="Georgia" pitchFamily="18" charset="0"/>
            </a:endParaRPr>
          </a:p>
        </p:txBody>
      </p:sp>
      <p:sp>
        <p:nvSpPr>
          <p:cNvPr id="14" name="TextBox 13"/>
          <p:cNvSpPr txBox="1"/>
          <p:nvPr/>
        </p:nvSpPr>
        <p:spPr>
          <a:xfrm>
            <a:off x="5643570" y="6000768"/>
            <a:ext cx="3071834" cy="523220"/>
          </a:xfrm>
          <a:prstGeom prst="rect">
            <a:avLst/>
          </a:prstGeom>
          <a:noFill/>
        </p:spPr>
        <p:txBody>
          <a:bodyPr wrap="square" rtlCol="0">
            <a:spAutoFit/>
          </a:bodyPr>
          <a:lstStyle/>
          <a:p>
            <a:r>
              <a:rPr lang="ru-RU" sz="1400" b="1" dirty="0" smtClean="0">
                <a:solidFill>
                  <a:srgbClr val="00B0F0"/>
                </a:solidFill>
                <a:effectLst>
                  <a:outerShdw blurRad="38100" dist="38100" dir="2700000" algn="tl">
                    <a:srgbClr val="000000">
                      <a:alpha val="43137"/>
                    </a:srgbClr>
                  </a:outerShdw>
                </a:effectLst>
                <a:latin typeface="Georgia" pitchFamily="18" charset="0"/>
              </a:rPr>
              <a:t>Исторический музей локомотивное депо РЖД </a:t>
            </a:r>
            <a:endParaRPr lang="ru-RU" sz="1400" b="1" dirty="0">
              <a:solidFill>
                <a:srgbClr val="00B0F0"/>
              </a:solidFill>
              <a:effectLst>
                <a:outerShdw blurRad="38100" dist="38100" dir="2700000" algn="tl">
                  <a:srgbClr val="000000">
                    <a:alpha val="43137"/>
                  </a:srgbClr>
                </a:outerShdw>
              </a:effectLst>
              <a:latin typeface="Georgia" pitchFamily="18" charset="0"/>
            </a:endParaRPr>
          </a:p>
        </p:txBody>
      </p:sp>
      <p:sp>
        <p:nvSpPr>
          <p:cNvPr id="15" name="TextBox 14"/>
          <p:cNvSpPr txBox="1"/>
          <p:nvPr/>
        </p:nvSpPr>
        <p:spPr>
          <a:xfrm>
            <a:off x="2071670" y="5857892"/>
            <a:ext cx="3357586" cy="738664"/>
          </a:xfrm>
          <a:prstGeom prst="rect">
            <a:avLst/>
          </a:prstGeom>
          <a:noFill/>
        </p:spPr>
        <p:txBody>
          <a:bodyPr wrap="square" rtlCol="0">
            <a:spAutoFit/>
          </a:bodyPr>
          <a:lstStyle/>
          <a:p>
            <a:r>
              <a:rPr lang="ru-RU" sz="1400" b="1" dirty="0" smtClean="0">
                <a:solidFill>
                  <a:srgbClr val="00B0F0"/>
                </a:solidFill>
                <a:effectLst>
                  <a:outerShdw blurRad="38100" dist="38100" dir="2700000" algn="tl">
                    <a:srgbClr val="000000">
                      <a:alpha val="43137"/>
                    </a:srgbClr>
                  </a:outerShdw>
                </a:effectLst>
                <a:latin typeface="Georgia" pitchFamily="18" charset="0"/>
              </a:rPr>
              <a:t>Музей народного быта </a:t>
            </a:r>
          </a:p>
          <a:p>
            <a:r>
              <a:rPr lang="ru-RU" sz="1400" b="1" dirty="0" smtClean="0">
                <a:solidFill>
                  <a:srgbClr val="00B0F0"/>
                </a:solidFill>
                <a:effectLst>
                  <a:outerShdw blurRad="38100" dist="38100" dir="2700000" algn="tl">
                    <a:srgbClr val="000000">
                      <a:alpha val="43137"/>
                    </a:srgbClr>
                  </a:outerShdw>
                </a:effectLst>
                <a:latin typeface="Georgia" pitchFamily="18" charset="0"/>
              </a:rPr>
              <a:t>и творчества  Центр народного </a:t>
            </a:r>
          </a:p>
          <a:p>
            <a:r>
              <a:rPr lang="ru-RU" sz="1400" b="1" dirty="0" smtClean="0">
                <a:solidFill>
                  <a:srgbClr val="00B0F0"/>
                </a:solidFill>
                <a:effectLst>
                  <a:outerShdw blurRad="38100" dist="38100" dir="2700000" algn="tl">
                    <a:srgbClr val="000000">
                      <a:alpha val="43137"/>
                    </a:srgbClr>
                  </a:outerShdw>
                </a:effectLst>
                <a:latin typeface="Georgia" pitchFamily="18" charset="0"/>
              </a:rPr>
              <a:t>творчества «Светлица»</a:t>
            </a:r>
            <a:endParaRPr lang="ru-RU" sz="1400" b="1" dirty="0">
              <a:solidFill>
                <a:srgbClr val="00B0F0"/>
              </a:solidFill>
              <a:effectLst>
                <a:outerShdw blurRad="38100" dist="38100" dir="2700000" algn="tl">
                  <a:srgbClr val="000000">
                    <a:alpha val="43137"/>
                  </a:srgbClr>
                </a:outerShdw>
              </a:effectLst>
              <a:latin typeface="Georgia" pitchFamily="18" charset="0"/>
            </a:endParaRPr>
          </a:p>
        </p:txBody>
      </p:sp>
      <p:pic>
        <p:nvPicPr>
          <p:cNvPr id="8194" name="Picture 2" descr="http://apple16.ru/kartinki/579ab0f10ec09.jpg"/>
          <p:cNvPicPr>
            <a:picLocks noChangeAspect="1" noChangeArrowheads="1"/>
          </p:cNvPicPr>
          <p:nvPr/>
        </p:nvPicPr>
        <p:blipFill>
          <a:blip r:embed="rId4"/>
          <a:srcRect/>
          <a:stretch>
            <a:fillRect/>
          </a:stretch>
        </p:blipFill>
        <p:spPr bwMode="auto">
          <a:xfrm>
            <a:off x="5786446" y="3500438"/>
            <a:ext cx="3143272" cy="2357454"/>
          </a:xfrm>
          <a:prstGeom prst="rect">
            <a:avLst/>
          </a:prstGeom>
          <a:noFill/>
        </p:spPr>
      </p:pic>
      <p:pic>
        <p:nvPicPr>
          <p:cNvPr id="8196" name="Picture 4" descr="http://etokostroma.ru/upload_files/yt/thb/729_1.jpg"/>
          <p:cNvPicPr>
            <a:picLocks noChangeAspect="1" noChangeArrowheads="1"/>
          </p:cNvPicPr>
          <p:nvPr/>
        </p:nvPicPr>
        <p:blipFill>
          <a:blip r:embed="rId5"/>
          <a:srcRect l="12500" t="5000" r="9374" b="4999"/>
          <a:stretch>
            <a:fillRect/>
          </a:stretch>
        </p:blipFill>
        <p:spPr bwMode="auto">
          <a:xfrm>
            <a:off x="2071670" y="928669"/>
            <a:ext cx="2877366" cy="2071703"/>
          </a:xfrm>
          <a:prstGeom prst="rect">
            <a:avLst/>
          </a:prstGeom>
          <a:noFill/>
        </p:spPr>
      </p:pic>
      <p:pic>
        <p:nvPicPr>
          <p:cNvPr id="8198" name="Picture 6" descr="http://www.imenno.ru/wp-content/uploads/2014/10/dsc003613.jpg"/>
          <p:cNvPicPr>
            <a:picLocks noChangeAspect="1" noChangeArrowheads="1"/>
          </p:cNvPicPr>
          <p:nvPr/>
        </p:nvPicPr>
        <p:blipFill>
          <a:blip r:embed="rId6"/>
          <a:srcRect/>
          <a:stretch>
            <a:fillRect/>
          </a:stretch>
        </p:blipFill>
        <p:spPr bwMode="auto">
          <a:xfrm>
            <a:off x="2644510" y="1071546"/>
            <a:ext cx="2991046" cy="2000264"/>
          </a:xfrm>
          <a:prstGeom prst="rect">
            <a:avLst/>
          </a:prstGeom>
          <a:noFill/>
        </p:spPr>
      </p:pic>
      <p:pic>
        <p:nvPicPr>
          <p:cNvPr id="8200" name="Picture 8" descr="https://im0-tub-ru.yandex.net/i?id=c70043448eaea337debfbf13d1c5563c&amp;n=33&amp;h=215&amp;w=287"/>
          <p:cNvPicPr>
            <a:picLocks noChangeAspect="1" noChangeArrowheads="1"/>
          </p:cNvPicPr>
          <p:nvPr/>
        </p:nvPicPr>
        <p:blipFill>
          <a:blip r:embed="rId7"/>
          <a:srcRect t="13954" b="12790"/>
          <a:stretch>
            <a:fillRect/>
          </a:stretch>
        </p:blipFill>
        <p:spPr bwMode="auto">
          <a:xfrm>
            <a:off x="5286380" y="4000504"/>
            <a:ext cx="3514725" cy="1928826"/>
          </a:xfrm>
          <a:prstGeom prst="rect">
            <a:avLst/>
          </a:prstGeom>
          <a:noFill/>
        </p:spPr>
      </p:pic>
      <p:pic>
        <p:nvPicPr>
          <p:cNvPr id="8202" name="Picture 10" descr="http://ped-kopilka.ru/images/ris1(17).jpg"/>
          <p:cNvPicPr>
            <a:picLocks noChangeAspect="1" noChangeArrowheads="1"/>
          </p:cNvPicPr>
          <p:nvPr/>
        </p:nvPicPr>
        <p:blipFill>
          <a:blip r:embed="rId8"/>
          <a:srcRect/>
          <a:stretch>
            <a:fillRect/>
          </a:stretch>
        </p:blipFill>
        <p:spPr bwMode="auto">
          <a:xfrm>
            <a:off x="2000231" y="3571876"/>
            <a:ext cx="3143271" cy="2357454"/>
          </a:xfrm>
          <a:prstGeom prst="rect">
            <a:avLst/>
          </a:prstGeom>
          <a:noFill/>
        </p:spPr>
      </p:pic>
      <p:pic>
        <p:nvPicPr>
          <p:cNvPr id="8204" name="Picture 12" descr="http://gorodok-elatma.narod.ru/E06d_files/image014.jpg"/>
          <p:cNvPicPr>
            <a:picLocks noChangeAspect="1" noChangeArrowheads="1"/>
          </p:cNvPicPr>
          <p:nvPr/>
        </p:nvPicPr>
        <p:blipFill>
          <a:blip r:embed="rId9"/>
          <a:srcRect/>
          <a:stretch>
            <a:fillRect/>
          </a:stretch>
        </p:blipFill>
        <p:spPr bwMode="auto">
          <a:xfrm>
            <a:off x="5867354" y="928670"/>
            <a:ext cx="2857521" cy="2143140"/>
          </a:xfrm>
          <a:prstGeom prst="rect">
            <a:avLst/>
          </a:prstGeom>
          <a:noFill/>
        </p:spPr>
      </p:pic>
    </p:spTree>
    <p:extLst>
      <p:ext uri="{BB962C8B-B14F-4D97-AF65-F5344CB8AC3E}">
        <p14:creationId xmlns:p14="http://schemas.microsoft.com/office/powerpoint/2010/main" val="2983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2000" fill="hold"/>
                                        <p:tgtEl>
                                          <p:spTgt spid="8196"/>
                                        </p:tgtEl>
                                        <p:attrNameLst>
                                          <p:attrName>ppt_w</p:attrName>
                                        </p:attrNameLst>
                                      </p:cBhvr>
                                      <p:tavLst>
                                        <p:tav tm="0">
                                          <p:val>
                                            <p:strVal val="#ppt_w*0.70"/>
                                          </p:val>
                                        </p:tav>
                                        <p:tav tm="100000">
                                          <p:val>
                                            <p:strVal val="#ppt_w"/>
                                          </p:val>
                                        </p:tav>
                                      </p:tavLst>
                                    </p:anim>
                                    <p:anim calcmode="lin" valueType="num">
                                      <p:cBhvr>
                                        <p:cTn id="8" dur="2000" fill="hold"/>
                                        <p:tgtEl>
                                          <p:spTgt spid="8196"/>
                                        </p:tgtEl>
                                        <p:attrNameLst>
                                          <p:attrName>ppt_h</p:attrName>
                                        </p:attrNameLst>
                                      </p:cBhvr>
                                      <p:tavLst>
                                        <p:tav tm="0">
                                          <p:val>
                                            <p:strVal val="#ppt_h"/>
                                          </p:val>
                                        </p:tav>
                                        <p:tav tm="100000">
                                          <p:val>
                                            <p:strVal val="#ppt_h"/>
                                          </p:val>
                                        </p:tav>
                                      </p:tavLst>
                                    </p:anim>
                                    <p:animEffect transition="in" filter="fade">
                                      <p:cBhvr>
                                        <p:cTn id="9" dur="20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198"/>
                                        </p:tgtEl>
                                        <p:attrNameLst>
                                          <p:attrName>style.visibility</p:attrName>
                                        </p:attrNameLst>
                                      </p:cBhvr>
                                      <p:to>
                                        <p:strVal val="visible"/>
                                      </p:to>
                                    </p:set>
                                    <p:anim calcmode="lin" valueType="num">
                                      <p:cBhvr>
                                        <p:cTn id="14" dur="1000" fill="hold"/>
                                        <p:tgtEl>
                                          <p:spTgt spid="8198"/>
                                        </p:tgtEl>
                                        <p:attrNameLst>
                                          <p:attrName>ppt_x</p:attrName>
                                        </p:attrNameLst>
                                      </p:cBhvr>
                                      <p:tavLst>
                                        <p:tav tm="0">
                                          <p:val>
                                            <p:strVal val="#ppt_x-.2"/>
                                          </p:val>
                                        </p:tav>
                                        <p:tav tm="100000">
                                          <p:val>
                                            <p:strVal val="#ppt_x"/>
                                          </p:val>
                                        </p:tav>
                                      </p:tavLst>
                                    </p:anim>
                                    <p:anim calcmode="lin" valueType="num">
                                      <p:cBhvr>
                                        <p:cTn id="15"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204"/>
                                        </p:tgtEl>
                                        <p:attrNameLst>
                                          <p:attrName>style.visibility</p:attrName>
                                        </p:attrNameLst>
                                      </p:cBhvr>
                                      <p:to>
                                        <p:strVal val="visible"/>
                                      </p:to>
                                    </p:set>
                                    <p:anim calcmode="lin" valueType="num">
                                      <p:cBhvr>
                                        <p:cTn id="21" dur="1000" fill="hold"/>
                                        <p:tgtEl>
                                          <p:spTgt spid="8204"/>
                                        </p:tgtEl>
                                        <p:attrNameLst>
                                          <p:attrName>ppt_x</p:attrName>
                                        </p:attrNameLst>
                                      </p:cBhvr>
                                      <p:tavLst>
                                        <p:tav tm="0">
                                          <p:val>
                                            <p:strVal val="#ppt_x-.2"/>
                                          </p:val>
                                        </p:tav>
                                        <p:tav tm="100000">
                                          <p:val>
                                            <p:strVal val="#ppt_x"/>
                                          </p:val>
                                        </p:tav>
                                      </p:tavLst>
                                    </p:anim>
                                    <p:anim calcmode="lin" valueType="num">
                                      <p:cBhvr>
                                        <p:cTn id="22" dur="1000" fill="hold"/>
                                        <p:tgtEl>
                                          <p:spTgt spid="820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20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8202"/>
                                        </p:tgtEl>
                                        <p:attrNameLst>
                                          <p:attrName>style.visibility</p:attrName>
                                        </p:attrNameLst>
                                      </p:cBhvr>
                                      <p:to>
                                        <p:strVal val="visible"/>
                                      </p:to>
                                    </p:set>
                                    <p:anim calcmode="lin" valueType="num">
                                      <p:cBhvr>
                                        <p:cTn id="28" dur="1000" fill="hold"/>
                                        <p:tgtEl>
                                          <p:spTgt spid="8202"/>
                                        </p:tgtEl>
                                        <p:attrNameLst>
                                          <p:attrName>ppt_x</p:attrName>
                                        </p:attrNameLst>
                                      </p:cBhvr>
                                      <p:tavLst>
                                        <p:tav tm="0">
                                          <p:val>
                                            <p:strVal val="#ppt_x-.2"/>
                                          </p:val>
                                        </p:tav>
                                        <p:tav tm="100000">
                                          <p:val>
                                            <p:strVal val="#ppt_x"/>
                                          </p:val>
                                        </p:tav>
                                      </p:tavLst>
                                    </p:anim>
                                    <p:anim calcmode="lin" valueType="num">
                                      <p:cBhvr>
                                        <p:cTn id="29" dur="1000" fill="hold"/>
                                        <p:tgtEl>
                                          <p:spTgt spid="820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20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8194"/>
                                        </p:tgtEl>
                                        <p:attrNameLst>
                                          <p:attrName>style.visibility</p:attrName>
                                        </p:attrNameLst>
                                      </p:cBhvr>
                                      <p:to>
                                        <p:strVal val="visible"/>
                                      </p:to>
                                    </p:set>
                                    <p:anim calcmode="lin" valueType="num">
                                      <p:cBhvr>
                                        <p:cTn id="35" dur="1000" fill="hold"/>
                                        <p:tgtEl>
                                          <p:spTgt spid="8194"/>
                                        </p:tgtEl>
                                        <p:attrNameLst>
                                          <p:attrName>ppt_x</p:attrName>
                                        </p:attrNameLst>
                                      </p:cBhvr>
                                      <p:tavLst>
                                        <p:tav tm="0">
                                          <p:val>
                                            <p:strVal val="#ppt_x-.2"/>
                                          </p:val>
                                        </p:tav>
                                        <p:tav tm="100000">
                                          <p:val>
                                            <p:strVal val="#ppt_x"/>
                                          </p:val>
                                        </p:tav>
                                      </p:tavLst>
                                    </p:anim>
                                    <p:anim calcmode="lin" valueType="num">
                                      <p:cBhvr>
                                        <p:cTn id="36"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194"/>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8200"/>
                                        </p:tgtEl>
                                        <p:attrNameLst>
                                          <p:attrName>style.visibility</p:attrName>
                                        </p:attrNameLst>
                                      </p:cBhvr>
                                      <p:to>
                                        <p:strVal val="visible"/>
                                      </p:to>
                                    </p:set>
                                    <p:anim calcmode="lin" valueType="num">
                                      <p:cBhvr>
                                        <p:cTn id="42" dur="1000" fill="hold"/>
                                        <p:tgtEl>
                                          <p:spTgt spid="8200"/>
                                        </p:tgtEl>
                                        <p:attrNameLst>
                                          <p:attrName>ppt_x</p:attrName>
                                        </p:attrNameLst>
                                      </p:cBhvr>
                                      <p:tavLst>
                                        <p:tav tm="0">
                                          <p:val>
                                            <p:strVal val="#ppt_x-.2"/>
                                          </p:val>
                                        </p:tav>
                                        <p:tav tm="100000">
                                          <p:val>
                                            <p:strVal val="#ppt_x"/>
                                          </p:val>
                                        </p:tav>
                                      </p:tavLst>
                                    </p:anim>
                                    <p:anim calcmode="lin" valueType="num">
                                      <p:cBhvr>
                                        <p:cTn id="43" dur="1000" fill="hold"/>
                                        <p:tgtEl>
                                          <p:spTgt spid="820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73424" y="1314604"/>
            <a:ext cx="6912768" cy="4923173"/>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1187624" y="578332"/>
            <a:ext cx="8424936"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Что нельзя делать в музее</a:t>
            </a:r>
            <a:r>
              <a:rPr lang="ru-RU" dirty="0">
                <a:solidFill>
                  <a:srgbClr val="FF9933"/>
                </a:solidFill>
              </a:rPr>
              <a:t/>
            </a:r>
            <a:br>
              <a:rPr lang="ru-RU" dirty="0">
                <a:solidFill>
                  <a:srgbClr val="FF9933"/>
                </a:solidFill>
              </a:rPr>
            </a:br>
            <a:endParaRPr lang="en-US"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5" name="Picture 23" descr="C:\Users\Lena\Desktop\солнце\80199364_large_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2938" y="1823628"/>
            <a:ext cx="1547130"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C:\Users\Lena\Desktop\солнце\5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1823628"/>
            <a:ext cx="1307761" cy="1307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7" descr="C:\Users\Lena\Desktop\солнце\5 (3).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53692" y="1917006"/>
            <a:ext cx="1152231" cy="11813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C:\Users\Lena\Desktop\солнце\79777758_large_Malchik3 (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938677" y="4018377"/>
            <a:ext cx="875651" cy="14306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C:\Users\Lena\Desktop\солнце\10_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916219" y="3986876"/>
            <a:ext cx="1445097" cy="14306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http://www.kertenpelex.com/images/detailed/37/166336RAV.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9120" y="4709091"/>
            <a:ext cx="597784" cy="6507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C:\Users\Lena\Desktop\солнце\7_2.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236296" y="4050740"/>
            <a:ext cx="947721" cy="125828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363134" y="3210393"/>
            <a:ext cx="2127505"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Личные вещи</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0" name="TextBox 19"/>
          <p:cNvSpPr txBox="1"/>
          <p:nvPr/>
        </p:nvSpPr>
        <p:spPr>
          <a:xfrm>
            <a:off x="5190611" y="3229485"/>
            <a:ext cx="678391"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Еда</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1" name="TextBox 20"/>
          <p:cNvSpPr txBox="1"/>
          <p:nvPr/>
        </p:nvSpPr>
        <p:spPr>
          <a:xfrm>
            <a:off x="6955390" y="3234929"/>
            <a:ext cx="1316386"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Тишина</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2" name="TextBox 21"/>
          <p:cNvSpPr txBox="1"/>
          <p:nvPr/>
        </p:nvSpPr>
        <p:spPr>
          <a:xfrm>
            <a:off x="6778652" y="5495384"/>
            <a:ext cx="1863011"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Фотосъемка</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3" name="TextBox 22"/>
          <p:cNvSpPr txBox="1"/>
          <p:nvPr/>
        </p:nvSpPr>
        <p:spPr>
          <a:xfrm>
            <a:off x="4668033" y="5528123"/>
            <a:ext cx="1723549"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Экспонаты</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
        <p:nvSpPr>
          <p:cNvPr id="24" name="TextBox 23"/>
          <p:cNvSpPr txBox="1"/>
          <p:nvPr/>
        </p:nvSpPr>
        <p:spPr>
          <a:xfrm>
            <a:off x="2493644" y="5495384"/>
            <a:ext cx="1699504" cy="400110"/>
          </a:xfrm>
          <a:prstGeom prst="rect">
            <a:avLst/>
          </a:prstGeom>
          <a:noFill/>
        </p:spPr>
        <p:txBody>
          <a:bodyPr wrap="none" rtlCol="0">
            <a:spAutoFit/>
          </a:bodyPr>
          <a:lstStyle/>
          <a:p>
            <a:r>
              <a:rPr lang="ru-RU" sz="2000" b="1" dirty="0" smtClean="0">
                <a:solidFill>
                  <a:srgbClr val="00B0F0"/>
                </a:solidFill>
                <a:effectLst>
                  <a:outerShdw blurRad="38100" dist="38100" dir="2700000" algn="tl">
                    <a:srgbClr val="000000">
                      <a:alpha val="43137"/>
                    </a:srgbClr>
                  </a:outerShdw>
                </a:effectLst>
                <a:latin typeface="Georgia" pitchFamily="18" charset="0"/>
              </a:rPr>
              <a:t>Поведение</a:t>
            </a:r>
            <a:endParaRPr lang="ru-RU" sz="2000" b="1" dirty="0">
              <a:solidFill>
                <a:srgbClr val="00B0F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460309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51720" y="1124744"/>
            <a:ext cx="6912768" cy="5400600"/>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1877888" y="260648"/>
            <a:ext cx="708660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Что такое музей?</a:t>
            </a:r>
            <a:r>
              <a:rPr lang="ru-RU" sz="4000" b="1" dirty="0">
                <a:solidFill>
                  <a:srgbClr val="FF9933"/>
                </a:solidFill>
                <a:effectLst>
                  <a:outerShdw blurRad="38100" dist="38100" dir="2700000" algn="tl">
                    <a:srgbClr val="000000">
                      <a:alpha val="43137"/>
                    </a:srgbClr>
                  </a:outerShdw>
                </a:effectLst>
                <a:latin typeface="Georgia" pitchFamily="18" charset="0"/>
              </a:rPr>
              <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1026" name="Picture 2" descr="http://1.bp.blogspot.com/-Z6BYwx6h72c/UCAGcmVPs3I/AAAAAAAAO28/BNPAVJqOINk/s1600/%D0%BC%D1%83%D0%B7%D0%B5%D0%B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86182" y="2136892"/>
            <a:ext cx="4984276" cy="37670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a\Desktop\солнце\0_72afe_4dd7421a_L (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143108" y="4714884"/>
            <a:ext cx="1697773" cy="1725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na\Desktop\солнце\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2396" y="1214422"/>
            <a:ext cx="1402879" cy="134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29450" y="1126572"/>
            <a:ext cx="6912768" cy="5400600"/>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ru-RU" dirty="0">
              <a:solidFill>
                <a:schemeClr val="tx1"/>
              </a:solidFill>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B0F0"/>
              </a:solidFill>
              <a:effectLst/>
              <a:latin typeface="a_CooperBlackRg" pitchFamily="18" charset="-52"/>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B0F0"/>
              </a:solidFill>
              <a:effectLst/>
              <a:latin typeface="a_CooperBlackRg" pitchFamily="18" charset="-52"/>
            </a:endParaRPr>
          </a:p>
        </p:txBody>
      </p:sp>
      <p:sp>
        <p:nvSpPr>
          <p:cNvPr id="7" name="Rectangle 2"/>
          <p:cNvSpPr>
            <a:spLocks noGrp="1" noChangeArrowheads="1"/>
          </p:cNvSpPr>
          <p:nvPr>
            <p:ph type="title"/>
          </p:nvPr>
        </p:nvSpPr>
        <p:spPr>
          <a:xfrm>
            <a:off x="1877888" y="476672"/>
            <a:ext cx="708660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smtClean="0">
                <a:solidFill>
                  <a:srgbClr val="FF9933"/>
                </a:solidFill>
                <a:effectLst>
                  <a:outerShdw blurRad="38100" dist="38100" dir="2700000" algn="tl">
                    <a:srgbClr val="000000">
                      <a:alpha val="43137"/>
                    </a:srgbClr>
                  </a:outerShdw>
                </a:effectLst>
                <a:latin typeface="Georgia" pitchFamily="18" charset="0"/>
              </a:rPr>
              <a:t>В музее</a:t>
            </a:r>
            <a:r>
              <a:rPr lang="ru-RU" sz="4000" b="1" dirty="0">
                <a:solidFill>
                  <a:srgbClr val="FF9933"/>
                </a:solidFill>
                <a:effectLst>
                  <a:outerShdw blurRad="38100" dist="38100" dir="2700000" algn="tl">
                    <a:srgbClr val="000000">
                      <a:alpha val="43137"/>
                    </a:srgbClr>
                  </a:outerShdw>
                </a:effectLst>
                <a:latin typeface="Georgia" pitchFamily="18" charset="0"/>
              </a:rPr>
              <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pic>
        <p:nvPicPr>
          <p:cNvPr id="2051" name="Picture 3" descr="C:\Users\Lena\Desktop\солнце\8_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364088" y="2760471"/>
            <a:ext cx="3438409" cy="28803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58819" y="5655998"/>
            <a:ext cx="3092575" cy="461665"/>
          </a:xfrm>
          <a:prstGeom prst="rect">
            <a:avLst/>
          </a:prstGeom>
          <a:noFill/>
        </p:spPr>
        <p:txBody>
          <a:bodyPr wrap="squar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Посетители</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3" name="TextBox 2"/>
          <p:cNvSpPr txBox="1"/>
          <p:nvPr/>
        </p:nvSpPr>
        <p:spPr>
          <a:xfrm>
            <a:off x="3929058" y="1214422"/>
            <a:ext cx="2002018" cy="461665"/>
          </a:xfrm>
          <a:prstGeom prst="rect">
            <a:avLst/>
          </a:prstGeom>
          <a:noFill/>
        </p:spPr>
        <p:txBody>
          <a:bodyPr wrap="squar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Экспонат</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9" name="Стрелка вниз 8"/>
          <p:cNvSpPr/>
          <p:nvPr/>
        </p:nvSpPr>
        <p:spPr bwMode="auto">
          <a:xfrm rot="878547">
            <a:off x="4814685" y="1598178"/>
            <a:ext cx="316873" cy="830381"/>
          </a:xfrm>
          <a:prstGeom prst="downArrow">
            <a:avLst/>
          </a:prstGeom>
          <a:solidFill>
            <a:srgbClr val="B3D3EA"/>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pic>
        <p:nvPicPr>
          <p:cNvPr id="2055" name="Picture 7" descr="http://www.kertenpelex.com/images/detailed/37/166336RA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8992" y="2571744"/>
            <a:ext cx="1830149" cy="15923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43108" y="4714884"/>
            <a:ext cx="2590434" cy="461665"/>
          </a:xfrm>
          <a:prstGeom prst="rect">
            <a:avLst/>
          </a:prstGeom>
          <a:noFill/>
        </p:spPr>
        <p:txBody>
          <a:bodyPr wrap="squar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Экскурсовод</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2050" name="Picture 2" descr="C:\Users\Lena\Desktop\солнце\school03017.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45216"/>
          <a:stretch>
            <a:fillRect/>
          </a:stretch>
        </p:blipFill>
        <p:spPr bwMode="auto">
          <a:xfrm>
            <a:off x="2143108" y="1571612"/>
            <a:ext cx="1357322" cy="297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83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055"/>
                                        </p:tgtEl>
                                        <p:attrNameLst>
                                          <p:attrName>style.visibility</p:attrName>
                                        </p:attrNameLst>
                                      </p:cBhvr>
                                      <p:to>
                                        <p:strVal val="visible"/>
                                      </p:to>
                                    </p:set>
                                    <p:anim calcmode="lin" valueType="num">
                                      <p:cBhvr>
                                        <p:cTn id="14" dur="1000" fill="hold"/>
                                        <p:tgtEl>
                                          <p:spTgt spid="2055"/>
                                        </p:tgtEl>
                                        <p:attrNameLst>
                                          <p:attrName>ppt_x</p:attrName>
                                        </p:attrNameLst>
                                      </p:cBhvr>
                                      <p:tavLst>
                                        <p:tav tm="0">
                                          <p:val>
                                            <p:strVal val="#ppt_x-.2"/>
                                          </p:val>
                                        </p:tav>
                                        <p:tav tm="100000">
                                          <p:val>
                                            <p:strVal val="#ppt_x"/>
                                          </p:val>
                                        </p:tav>
                                      </p:tavLst>
                                    </p:anim>
                                    <p:anim calcmode="lin" valueType="num">
                                      <p:cBhvr>
                                        <p:cTn id="15" dur="10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5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p:cTn id="28" dur="1000" fill="hold"/>
                                        <p:tgtEl>
                                          <p:spTgt spid="2050"/>
                                        </p:tgtEl>
                                        <p:attrNameLst>
                                          <p:attrName>ppt_x</p:attrName>
                                        </p:attrNameLst>
                                      </p:cBhvr>
                                      <p:tavLst>
                                        <p:tav tm="0">
                                          <p:val>
                                            <p:strVal val="#ppt_x-.2"/>
                                          </p:val>
                                        </p:tav>
                                        <p:tav tm="100000">
                                          <p:val>
                                            <p:strVal val="#ppt_x"/>
                                          </p:val>
                                        </p:tav>
                                      </p:tavLst>
                                    </p:anim>
                                    <p:anim calcmode="lin" valueType="num">
                                      <p:cBhvr>
                                        <p:cTn id="29"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ppt_x</p:attrName>
                                        </p:attrNameLst>
                                      </p:cBhvr>
                                      <p:tavLst>
                                        <p:tav tm="0">
                                          <p:val>
                                            <p:strVal val="#ppt_x-.2"/>
                                          </p:val>
                                        </p:tav>
                                        <p:tav tm="100000">
                                          <p:val>
                                            <p:strVal val="#ppt_x"/>
                                          </p:val>
                                        </p:tav>
                                      </p:tavLst>
                                    </p:anim>
                                    <p:anim calcmode="lin" valueType="num">
                                      <p:cBhvr>
                                        <p:cTn id="3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051"/>
                                        </p:tgtEl>
                                        <p:attrNameLst>
                                          <p:attrName>style.visibility</p:attrName>
                                        </p:attrNameLst>
                                      </p:cBhvr>
                                      <p:to>
                                        <p:strVal val="visible"/>
                                      </p:to>
                                    </p:set>
                                    <p:anim calcmode="lin" valueType="num">
                                      <p:cBhvr>
                                        <p:cTn id="42" dur="1000" fill="hold"/>
                                        <p:tgtEl>
                                          <p:spTgt spid="2051"/>
                                        </p:tgtEl>
                                        <p:attrNameLst>
                                          <p:attrName>ppt_x</p:attrName>
                                        </p:attrNameLst>
                                      </p:cBhvr>
                                      <p:tavLst>
                                        <p:tav tm="0">
                                          <p:val>
                                            <p:strVal val="#ppt_x-.2"/>
                                          </p:val>
                                        </p:tav>
                                        <p:tav tm="100000">
                                          <p:val>
                                            <p:strVal val="#ppt_x"/>
                                          </p:val>
                                        </p:tav>
                                      </p:tavLst>
                                    </p:anim>
                                    <p:anim calcmode="lin" valueType="num">
                                      <p:cBhvr>
                                        <p:cTn id="43"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22934" y="571480"/>
            <a:ext cx="7056784" cy="6017237"/>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1857356" y="0"/>
            <a:ext cx="6858048" cy="669162"/>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2800" b="1" dirty="0">
                <a:solidFill>
                  <a:srgbClr val="FF9933"/>
                </a:solidFill>
                <a:effectLst>
                  <a:outerShdw blurRad="38100" dist="38100" dir="2700000" algn="tl">
                    <a:srgbClr val="000000">
                      <a:alpha val="43137"/>
                    </a:srgbClr>
                  </a:outerShdw>
                </a:effectLst>
                <a:latin typeface="Georgia" pitchFamily="18" charset="0"/>
              </a:rPr>
              <a:t>Назови музей </a:t>
            </a:r>
            <a:r>
              <a:rPr lang="ru-RU" sz="2800" b="1" dirty="0" smtClean="0">
                <a:solidFill>
                  <a:srgbClr val="FF9933"/>
                </a:solidFill>
                <a:effectLst>
                  <a:outerShdw blurRad="38100" dist="38100" dir="2700000" algn="tl">
                    <a:srgbClr val="000000">
                      <a:alpha val="43137"/>
                    </a:srgbClr>
                  </a:outerShdw>
                </a:effectLst>
                <a:latin typeface="Georgia" pitchFamily="18" charset="0"/>
              </a:rPr>
              <a:t>по </a:t>
            </a:r>
            <a:r>
              <a:rPr lang="ru-RU" sz="2800" b="1" dirty="0">
                <a:solidFill>
                  <a:srgbClr val="FF9933"/>
                </a:solidFill>
                <a:effectLst>
                  <a:outerShdw blurRad="38100" dist="38100" dir="2700000" algn="tl">
                    <a:srgbClr val="000000">
                      <a:alpha val="43137"/>
                    </a:srgbClr>
                  </a:outerShdw>
                </a:effectLst>
                <a:latin typeface="Georgia" pitchFamily="18" charset="0"/>
              </a:rPr>
              <a:t>экспонатам</a:t>
            </a:r>
            <a:endParaRPr lang="en-US" sz="28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8" name="TextBox 7"/>
          <p:cNvSpPr txBox="1"/>
          <p:nvPr/>
        </p:nvSpPr>
        <p:spPr>
          <a:xfrm>
            <a:off x="4281122" y="5661248"/>
            <a:ext cx="2603598"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Исторический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1026" name="Picture 2" descr="Veer, Gerrit de. Tre navigationi fatte da gli olandesi e zelandesi al settentrione nella Norvegia, Moscovia, e Tartaria verso il Catai, e Regno de'Sini, doue scopersero il Mare di Veygatz, la Nuova Zembla, et un Paese nell'Ottantesimo grado creduto la Groenlandia. Con una descrittione di tutti gli accidenti occorsi di giorno à'Naviganti, et in particolare di alcuni combattimenti con Orsi Marini, e dell'eccesiuo freddo di quei paesi; essendo nell'ultima Navigatione restata la Nave nel ghiaccio, onde li Marinari passorono infinite difficoltà, perlo spatio di diece mesi, e furono  forzati alla fine di passare con li Batelli trecento miglia di Mare pericolosissimo. 159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143108" y="785794"/>
            <a:ext cx="2354973" cy="3071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Знак ордена Почетного Легиона 5-й степени. Начало XIX в."/>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357686" y="2927669"/>
            <a:ext cx="2286016" cy="28080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Пелика краснофигурная с изображением сражающихся греков и амазонки, середина IV в. до н.э."/>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643702" y="2500306"/>
            <a:ext cx="2043142" cy="31626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Кинжал. VII-VI вв. до н. э."/>
          <p:cNvPicPr>
            <a:picLocks noChangeAspect="1" noChangeArrowheads="1"/>
          </p:cNvPicPr>
          <p:nvPr/>
        </p:nvPicPr>
        <p:blipFill>
          <a:blip r:embed="rId7">
            <a:clrChange>
              <a:clrFrom>
                <a:srgbClr val="0A0809"/>
              </a:clrFrom>
              <a:clrTo>
                <a:srgbClr val="0A0809">
                  <a:alpha val="0"/>
                </a:srgbClr>
              </a:clrTo>
            </a:clrChange>
            <a:extLst>
              <a:ext uri="{28A0092B-C50C-407E-A947-70E740481C1C}">
                <a14:useLocalDpi xmlns:a14="http://schemas.microsoft.com/office/drawing/2010/main" val="0"/>
              </a:ext>
            </a:extLst>
          </a:blip>
          <a:srcRect t="3794"/>
          <a:stretch>
            <a:fillRect/>
          </a:stretch>
        </p:blipFill>
        <p:spPr bwMode="auto">
          <a:xfrm>
            <a:off x="5357818" y="785794"/>
            <a:ext cx="3236599" cy="181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2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1000"/>
                                        <p:tgtEl>
                                          <p:spTgt spid="1026"/>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circle(in)">
                                      <p:cBhvr>
                                        <p:cTn id="11" dur="1000"/>
                                        <p:tgtEl>
                                          <p:spTgt spid="1028"/>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circle(out)">
                                      <p:cBhvr>
                                        <p:cTn id="15" dur="1000"/>
                                        <p:tgtEl>
                                          <p:spTgt spid="1034"/>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circle(out)">
                                      <p:cBhvr>
                                        <p:cTn id="19" dur="10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07704" y="1196752"/>
            <a:ext cx="7056784" cy="5391964"/>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1476606" y="332656"/>
            <a:ext cx="791898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a:solidFill>
                  <a:srgbClr val="FF9933"/>
                </a:solidFill>
                <a:effectLst>
                  <a:outerShdw blurRad="38100" dist="38100" dir="2700000" algn="tl">
                    <a:srgbClr val="000000">
                      <a:alpha val="43137"/>
                    </a:srgbClr>
                  </a:outerShdw>
                </a:effectLst>
                <a:latin typeface="Georgia" pitchFamily="18" charset="0"/>
              </a:rPr>
              <a:t>Назови музей </a:t>
            </a:r>
            <a:br>
              <a:rPr lang="ru-RU" sz="4000" b="1" dirty="0">
                <a:solidFill>
                  <a:srgbClr val="FF9933"/>
                </a:solidFill>
                <a:effectLst>
                  <a:outerShdw blurRad="38100" dist="38100" dir="2700000" algn="tl">
                    <a:srgbClr val="000000">
                      <a:alpha val="43137"/>
                    </a:srgbClr>
                  </a:outerShdw>
                </a:effectLst>
                <a:latin typeface="Georgia" pitchFamily="18" charset="0"/>
              </a:rPr>
            </a:br>
            <a:r>
              <a:rPr lang="ru-RU" sz="4000" b="1" dirty="0">
                <a:solidFill>
                  <a:srgbClr val="FF9933"/>
                </a:solidFill>
                <a:effectLst>
                  <a:outerShdw blurRad="38100" dist="38100" dir="2700000" algn="tl">
                    <a:srgbClr val="000000">
                      <a:alpha val="43137"/>
                    </a:srgbClr>
                  </a:outerShdw>
                </a:effectLst>
                <a:latin typeface="Georgia" pitchFamily="18" charset="0"/>
              </a:rPr>
              <a:t>по экспонатам</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9" name="TextBox 8"/>
          <p:cNvSpPr txBox="1"/>
          <p:nvPr/>
        </p:nvSpPr>
        <p:spPr>
          <a:xfrm>
            <a:off x="6357950" y="5929330"/>
            <a:ext cx="2375971"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Технический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1036" name="Picture 12" descr="щелкните, чтобы закрыть окн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108" y="1357298"/>
            <a:ext cx="3600478" cy="25717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щелкните, чтобы закрыть окно"/>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22" y="1857364"/>
            <a:ext cx="2773036" cy="342902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щелкните, чтобы закрыть окно"/>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3108" y="4000504"/>
            <a:ext cx="3571900" cy="24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1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circle(out)">
                                      <p:cBhvr>
                                        <p:cTn id="7" dur="1500"/>
                                        <p:tgtEl>
                                          <p:spTgt spid="1036"/>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circle(out)">
                                      <p:cBhvr>
                                        <p:cTn id="11" dur="1500"/>
                                        <p:tgtEl>
                                          <p:spTgt spid="7170"/>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1038"/>
                                        </p:tgtEl>
                                        <p:attrNameLst>
                                          <p:attrName>style.visibility</p:attrName>
                                        </p:attrNameLst>
                                      </p:cBhvr>
                                      <p:to>
                                        <p:strVal val="visible"/>
                                      </p:to>
                                    </p:set>
                                    <p:animEffect transition="in" filter="circle(out)">
                                      <p:cBhvr>
                                        <p:cTn id="15" dur="1500"/>
                                        <p:tgtEl>
                                          <p:spTgt spid="1038"/>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07704" y="1268760"/>
            <a:ext cx="7056784" cy="5319957"/>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1225020" y="360039"/>
            <a:ext cx="7918980" cy="980729"/>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4000" b="1" dirty="0">
                <a:solidFill>
                  <a:srgbClr val="FF9933"/>
                </a:solidFill>
                <a:effectLst>
                  <a:outerShdw blurRad="38100" dist="38100" dir="2700000" algn="tl">
                    <a:srgbClr val="000000">
                      <a:alpha val="43137"/>
                    </a:srgbClr>
                  </a:outerShdw>
                </a:effectLst>
                <a:latin typeface="Georgia" pitchFamily="18" charset="0"/>
              </a:rPr>
              <a:t>Н</a:t>
            </a:r>
            <a:r>
              <a:rPr lang="ru-RU" sz="4000" b="1" dirty="0" smtClean="0">
                <a:solidFill>
                  <a:srgbClr val="FF9933"/>
                </a:solidFill>
                <a:effectLst>
                  <a:outerShdw blurRad="38100" dist="38100" dir="2700000" algn="tl">
                    <a:srgbClr val="000000">
                      <a:alpha val="43137"/>
                    </a:srgbClr>
                  </a:outerShdw>
                </a:effectLst>
                <a:latin typeface="Georgia" pitchFamily="18" charset="0"/>
              </a:rPr>
              <a:t>азови музей </a:t>
            </a:r>
            <a:br>
              <a:rPr lang="ru-RU" sz="4000" b="1" dirty="0" smtClean="0">
                <a:solidFill>
                  <a:srgbClr val="FF9933"/>
                </a:solidFill>
                <a:effectLst>
                  <a:outerShdw blurRad="38100" dist="38100" dir="2700000" algn="tl">
                    <a:srgbClr val="000000">
                      <a:alpha val="43137"/>
                    </a:srgbClr>
                  </a:outerShdw>
                </a:effectLst>
                <a:latin typeface="Georgia" pitchFamily="18" charset="0"/>
              </a:rPr>
            </a:br>
            <a:r>
              <a:rPr lang="ru-RU" sz="4000" b="1" dirty="0" smtClean="0">
                <a:solidFill>
                  <a:srgbClr val="FF9933"/>
                </a:solidFill>
                <a:effectLst>
                  <a:outerShdw blurRad="38100" dist="38100" dir="2700000" algn="tl">
                    <a:srgbClr val="000000">
                      <a:alpha val="43137"/>
                    </a:srgbClr>
                  </a:outerShdw>
                </a:effectLst>
                <a:latin typeface="Georgia" pitchFamily="18" charset="0"/>
              </a:rPr>
              <a:t>по экспонатам</a:t>
            </a:r>
            <a:r>
              <a:rPr lang="ru-RU" sz="4000" b="1" dirty="0">
                <a:solidFill>
                  <a:srgbClr val="FF9933"/>
                </a:solidFill>
                <a:effectLst>
                  <a:outerShdw blurRad="38100" dist="38100" dir="2700000" algn="tl">
                    <a:srgbClr val="000000">
                      <a:alpha val="43137"/>
                    </a:srgbClr>
                  </a:outerShdw>
                </a:effectLst>
                <a:latin typeface="Georgia" pitchFamily="18" charset="0"/>
              </a:rPr>
              <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12" name="TextBox 11"/>
          <p:cNvSpPr txBox="1"/>
          <p:nvPr/>
        </p:nvSpPr>
        <p:spPr>
          <a:xfrm>
            <a:off x="2285984" y="5857892"/>
            <a:ext cx="2656496"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Литературный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5122" name="Picture 2" descr="http://tolstoymuseum.ru/images/stories/museums/menu%20-%20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564904"/>
            <a:ext cx="3424611" cy="228307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olstoymuseum.ru/images/stories/museums/fav_portra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8" y="1428736"/>
            <a:ext cx="2786082" cy="403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7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circle(out)">
                                      <p:cBhvr>
                                        <p:cTn id="7" dur="1500"/>
                                        <p:tgtEl>
                                          <p:spTgt spid="5126"/>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ircle(out)">
                                      <p:cBhvr>
                                        <p:cTn id="11" dur="1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ppt_x</p:attrName>
                                        </p:attrNameLst>
                                      </p:cBhvr>
                                      <p:tavLst>
                                        <p:tav tm="0">
                                          <p:val>
                                            <p:strVal val="#ppt_x-.2"/>
                                          </p:val>
                                        </p:tav>
                                        <p:tav tm="100000">
                                          <p:val>
                                            <p:strVal val="#ppt_x"/>
                                          </p:val>
                                        </p:tav>
                                      </p:tavLst>
                                    </p:anim>
                                    <p:anim calcmode="lin" valueType="num">
                                      <p:cBhvr>
                                        <p:cTn id="1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07704" y="571480"/>
            <a:ext cx="7056784" cy="6017237"/>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2143108" y="285728"/>
            <a:ext cx="6786610" cy="571480"/>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3200" b="1" dirty="0">
                <a:solidFill>
                  <a:srgbClr val="FF9933"/>
                </a:solidFill>
                <a:effectLst>
                  <a:outerShdw blurRad="38100" dist="38100" dir="2700000" algn="tl">
                    <a:srgbClr val="000000">
                      <a:alpha val="43137"/>
                    </a:srgbClr>
                  </a:outerShdw>
                </a:effectLst>
                <a:latin typeface="Georgia" pitchFamily="18" charset="0"/>
              </a:rPr>
              <a:t>Назови музей </a:t>
            </a:r>
            <a:r>
              <a:rPr lang="ru-RU" sz="3200" b="1" dirty="0" smtClean="0">
                <a:solidFill>
                  <a:srgbClr val="FF9933"/>
                </a:solidFill>
                <a:effectLst>
                  <a:outerShdw blurRad="38100" dist="38100" dir="2700000" algn="tl">
                    <a:srgbClr val="000000">
                      <a:alpha val="43137"/>
                    </a:srgbClr>
                  </a:outerShdw>
                </a:effectLst>
                <a:latin typeface="Georgia" pitchFamily="18" charset="0"/>
              </a:rPr>
              <a:t>по </a:t>
            </a:r>
            <a:r>
              <a:rPr lang="ru-RU" sz="3200" b="1" dirty="0">
                <a:solidFill>
                  <a:srgbClr val="FF9933"/>
                </a:solidFill>
                <a:effectLst>
                  <a:outerShdw blurRad="38100" dist="38100" dir="2700000" algn="tl">
                    <a:srgbClr val="000000">
                      <a:alpha val="43137"/>
                    </a:srgbClr>
                  </a:outerShdw>
                </a:effectLst>
                <a:latin typeface="Georgia" pitchFamily="18" charset="0"/>
              </a:rPr>
              <a:t>экспонатам</a:t>
            </a:r>
            <a:r>
              <a:rPr lang="ru-RU" sz="4000" b="1" dirty="0">
                <a:solidFill>
                  <a:srgbClr val="FF9933"/>
                </a:solidFill>
                <a:effectLst>
                  <a:outerShdw blurRad="38100" dist="38100" dir="2700000" algn="tl">
                    <a:srgbClr val="000000">
                      <a:alpha val="43137"/>
                    </a:srgbClr>
                  </a:outerShdw>
                </a:effectLst>
                <a:latin typeface="Georgia" pitchFamily="18" charset="0"/>
              </a:rPr>
              <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2" name="TextBox 1"/>
          <p:cNvSpPr txBox="1"/>
          <p:nvPr/>
        </p:nvSpPr>
        <p:spPr>
          <a:xfrm>
            <a:off x="2214546" y="6000768"/>
            <a:ext cx="3079689"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Художественный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6146" name="Picture 2" descr="Посмотреть полный разме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08" y="2643182"/>
            <a:ext cx="2143140" cy="29788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Посмотреть полный разме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3417" y="3929066"/>
            <a:ext cx="3189111" cy="235745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hermitagemuseum.org/imgs_Ru/03/artwork/r3_3_4_2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1" y="785793"/>
            <a:ext cx="2000265" cy="301373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rusmuseum.ru/images/cms/data/sculpture_xviii_xx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5140" y="785794"/>
            <a:ext cx="2038016" cy="303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out)">
                                      <p:cBhvr>
                                        <p:cTn id="7" dur="1500"/>
                                        <p:tgtEl>
                                          <p:spTgt spid="6146"/>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6152"/>
                                        </p:tgtEl>
                                        <p:attrNameLst>
                                          <p:attrName>style.visibility</p:attrName>
                                        </p:attrNameLst>
                                      </p:cBhvr>
                                      <p:to>
                                        <p:strVal val="visible"/>
                                      </p:to>
                                    </p:set>
                                    <p:animEffect transition="in" filter="circle(out)">
                                      <p:cBhvr>
                                        <p:cTn id="11" dur="1500"/>
                                        <p:tgtEl>
                                          <p:spTgt spid="6152"/>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circle(out)">
                                      <p:cBhvr>
                                        <p:cTn id="15" dur="1500"/>
                                        <p:tgtEl>
                                          <p:spTgt spid="6148"/>
                                        </p:tgtEl>
                                      </p:cBhvr>
                                    </p:animEffect>
                                  </p:childTnLst>
                                </p:cTn>
                              </p:par>
                            </p:childTnLst>
                          </p:cTn>
                        </p:par>
                        <p:par>
                          <p:cTn id="16" fill="hold">
                            <p:stCondLst>
                              <p:cond delay="4500"/>
                            </p:stCondLst>
                            <p:childTnLst>
                              <p:par>
                                <p:cTn id="17" presetID="6" presetClass="entr" presetSubtype="32" fill="hold" nodeType="afterEffect">
                                  <p:stCondLst>
                                    <p:cond delay="0"/>
                                  </p:stCondLst>
                                  <p:childTnLst>
                                    <p:set>
                                      <p:cBhvr>
                                        <p:cTn id="18" dur="1" fill="hold">
                                          <p:stCondLst>
                                            <p:cond delay="0"/>
                                          </p:stCondLst>
                                        </p:cTn>
                                        <p:tgtEl>
                                          <p:spTgt spid="6154"/>
                                        </p:tgtEl>
                                        <p:attrNameLst>
                                          <p:attrName>style.visibility</p:attrName>
                                        </p:attrNameLst>
                                      </p:cBhvr>
                                      <p:to>
                                        <p:strVal val="visible"/>
                                      </p:to>
                                    </p:set>
                                    <p:animEffect transition="in" filter="circle(out)">
                                      <p:cBhvr>
                                        <p:cTn id="19" dur="1500"/>
                                        <p:tgtEl>
                                          <p:spTgt spid="615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ppt_x</p:attrName>
                                        </p:attrNameLst>
                                      </p:cBhvr>
                                      <p:tavLst>
                                        <p:tav tm="0">
                                          <p:val>
                                            <p:strVal val="#ppt_x-.2"/>
                                          </p:val>
                                        </p:tav>
                                        <p:tav tm="100000">
                                          <p:val>
                                            <p:strVal val="#ppt_x"/>
                                          </p:val>
                                        </p:tav>
                                      </p:tavLst>
                                    </p:anim>
                                    <p:anim calcmode="lin" valueType="num">
                                      <p:cBhvr>
                                        <p:cTn id="2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1907704" y="500042"/>
            <a:ext cx="7056784" cy="6088675"/>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charset="0"/>
              </a:rPr>
              <a:t> </a:t>
            </a:r>
          </a:p>
        </p:txBody>
      </p:sp>
      <p:sp>
        <p:nvSpPr>
          <p:cNvPr id="7" name="Rectangle 2"/>
          <p:cNvSpPr>
            <a:spLocks noGrp="1" noChangeArrowheads="1"/>
          </p:cNvSpPr>
          <p:nvPr>
            <p:ph type="title"/>
          </p:nvPr>
        </p:nvSpPr>
        <p:spPr>
          <a:xfrm>
            <a:off x="1225020" y="214290"/>
            <a:ext cx="7918980" cy="571480"/>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3200" b="1" dirty="0">
                <a:solidFill>
                  <a:srgbClr val="FF9933"/>
                </a:solidFill>
                <a:effectLst>
                  <a:outerShdw blurRad="38100" dist="38100" dir="2700000" algn="tl">
                    <a:srgbClr val="000000">
                      <a:alpha val="43137"/>
                    </a:srgbClr>
                  </a:outerShdw>
                </a:effectLst>
                <a:latin typeface="Georgia" pitchFamily="18" charset="0"/>
              </a:rPr>
              <a:t>Н</a:t>
            </a:r>
            <a:r>
              <a:rPr lang="ru-RU" sz="3200" b="1" dirty="0" smtClean="0">
                <a:solidFill>
                  <a:srgbClr val="FF9933"/>
                </a:solidFill>
                <a:effectLst>
                  <a:outerShdw blurRad="38100" dist="38100" dir="2700000" algn="tl">
                    <a:srgbClr val="000000">
                      <a:alpha val="43137"/>
                    </a:srgbClr>
                  </a:outerShdw>
                </a:effectLst>
                <a:latin typeface="Georgia" pitchFamily="18" charset="0"/>
              </a:rPr>
              <a:t>азови музей по экспонатам</a:t>
            </a:r>
            <a:r>
              <a:rPr lang="ru-RU" sz="4000" b="1" dirty="0">
                <a:solidFill>
                  <a:srgbClr val="FF9933"/>
                </a:solidFill>
                <a:effectLst>
                  <a:outerShdw blurRad="38100" dist="38100" dir="2700000" algn="tl">
                    <a:srgbClr val="000000">
                      <a:alpha val="43137"/>
                    </a:srgbClr>
                  </a:outerShdw>
                </a:effectLst>
                <a:latin typeface="Georgia" pitchFamily="18" charset="0"/>
              </a:rPr>
              <a:t/>
            </a:r>
            <a:br>
              <a:rPr lang="ru-RU" sz="4000" b="1" dirty="0">
                <a:solidFill>
                  <a:srgbClr val="FF9933"/>
                </a:solidFill>
                <a:effectLst>
                  <a:outerShdw blurRad="38100" dist="38100" dir="2700000" algn="tl">
                    <a:srgbClr val="000000">
                      <a:alpha val="43137"/>
                    </a:srgbClr>
                  </a:outerShdw>
                </a:effectLst>
                <a:latin typeface="Georgia" pitchFamily="18" charset="0"/>
              </a:rPr>
            </a:br>
            <a:endParaRPr lang="en-US" sz="4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12" name="TextBox 11"/>
          <p:cNvSpPr txBox="1"/>
          <p:nvPr/>
        </p:nvSpPr>
        <p:spPr>
          <a:xfrm>
            <a:off x="2428860" y="5786454"/>
            <a:ext cx="2731838"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Краеведческий</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pic>
        <p:nvPicPr>
          <p:cNvPr id="8196" name="Picture 4" descr=" &lt;br /&g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107" y="3214686"/>
            <a:ext cx="3238525" cy="221457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 &lt;br /&gt;Жители Гнездова (новоделы)"/>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1772816"/>
            <a:ext cx="2000264" cy="319574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 &lt;br /&g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3108" y="642918"/>
            <a:ext cx="3238522" cy="242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circle(out)">
                                      <p:cBhvr>
                                        <p:cTn id="7" dur="1500"/>
                                        <p:tgtEl>
                                          <p:spTgt spid="8200"/>
                                        </p:tgtEl>
                                      </p:cBhvr>
                                    </p:animEffect>
                                  </p:childTnLst>
                                </p:cTn>
                              </p:par>
                            </p:childTnLst>
                          </p:cTn>
                        </p:par>
                        <p:par>
                          <p:cTn id="8" fill="hold">
                            <p:stCondLst>
                              <p:cond delay="1500"/>
                            </p:stCondLst>
                            <p:childTnLst>
                              <p:par>
                                <p:cTn id="9" presetID="6" presetClass="entr" presetSubtype="32"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circle(out)">
                                      <p:cBhvr>
                                        <p:cTn id="11" dur="1500"/>
                                        <p:tgtEl>
                                          <p:spTgt spid="8198"/>
                                        </p:tgtEl>
                                      </p:cBhvr>
                                    </p:animEffect>
                                  </p:childTnLst>
                                </p:cTn>
                              </p:par>
                            </p:childTnLst>
                          </p:cTn>
                        </p:par>
                        <p:par>
                          <p:cTn id="12" fill="hold">
                            <p:stCondLst>
                              <p:cond delay="3000"/>
                            </p:stCondLst>
                            <p:childTnLst>
                              <p:par>
                                <p:cTn id="13" presetID="6" presetClass="entr" presetSubtype="32" fill="hold" nodeType="after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circle(out)">
                                      <p:cBhvr>
                                        <p:cTn id="15" dur="15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ppt_x</p:attrName>
                                        </p:attrNameLst>
                                      </p:cBhvr>
                                      <p:tavLst>
                                        <p:tav tm="0">
                                          <p:val>
                                            <p:strVal val="#ppt_x-.2"/>
                                          </p:val>
                                        </p:tav>
                                        <p:tav tm="100000">
                                          <p:val>
                                            <p:strVal val="#ppt_x"/>
                                          </p:val>
                                        </p:tav>
                                      </p:tavLst>
                                    </p:anim>
                                    <p:anim calcmode="lin" valueType="num">
                                      <p:cBhvr>
                                        <p:cTn id="2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bwMode="auto">
          <a:xfrm>
            <a:off x="2051720" y="714356"/>
            <a:ext cx="6912768" cy="6000792"/>
          </a:xfrm>
          <a:prstGeom prst="roundRect">
            <a:avLst>
              <a:gd name="adj" fmla="val 5890"/>
            </a:avLst>
          </a:prstGeom>
          <a:ln>
            <a:solidFill>
              <a:srgbClr val="00B0F0"/>
            </a:solidFill>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charset="0"/>
            </a:endParaRPr>
          </a:p>
        </p:txBody>
      </p:sp>
      <p:sp>
        <p:nvSpPr>
          <p:cNvPr id="7" name="Rectangle 2"/>
          <p:cNvSpPr>
            <a:spLocks noGrp="1" noChangeArrowheads="1"/>
          </p:cNvSpPr>
          <p:nvPr>
            <p:ph type="title"/>
          </p:nvPr>
        </p:nvSpPr>
        <p:spPr>
          <a:xfrm>
            <a:off x="1785918" y="0"/>
            <a:ext cx="7358082" cy="785794"/>
          </a:xfrm>
          <a:extLst>
            <a:ext uri="{AF507438-7753-43E0-B8FC-AC1667EBCBE1}">
              <a14:hiddenEffects xmlns:a14="http://schemas.microsoft.com/office/drawing/2010/main">
                <a:effectLst>
                  <a:outerShdw algn="ctr" rotWithShape="0">
                    <a:schemeClr val="hlink"/>
                  </a:outerShdw>
                </a:effectLst>
              </a14:hiddenEffects>
            </a:ext>
          </a:extLst>
        </p:spPr>
        <p:txBody>
          <a:bodyPr/>
          <a:lstStyle/>
          <a:p>
            <a:pPr algn="ctr"/>
            <a:r>
              <a:rPr lang="ru-RU" sz="3000" b="1" dirty="0" smtClean="0">
                <a:solidFill>
                  <a:srgbClr val="FF9933"/>
                </a:solidFill>
                <a:effectLst>
                  <a:outerShdw blurRad="38100" dist="38100" dir="2700000" algn="tl">
                    <a:srgbClr val="000000">
                      <a:alpha val="43137"/>
                    </a:srgbClr>
                  </a:outerShdw>
                </a:effectLst>
                <a:latin typeface="Georgia" pitchFamily="18" charset="0"/>
              </a:rPr>
              <a:t>Как экспонаты попадают в музей</a:t>
            </a:r>
            <a:endParaRPr lang="en-US" sz="3000" b="1" dirty="0">
              <a:ln w="12700">
                <a:solidFill>
                  <a:schemeClr val="tx2">
                    <a:satMod val="155000"/>
                  </a:schemeClr>
                </a:solidFill>
                <a:prstDash val="solid"/>
              </a:ln>
              <a:solidFill>
                <a:srgbClr val="FF9933"/>
              </a:solidFill>
              <a:effectLst>
                <a:outerShdw blurRad="38100" dist="38100" dir="2700000" algn="tl">
                  <a:srgbClr val="000000">
                    <a:alpha val="43137"/>
                  </a:srgbClr>
                </a:outerShdw>
              </a:effectLst>
              <a:latin typeface="Georgia" pitchFamily="18" charset="0"/>
              <a:cs typeface="Calibri" pitchFamily="34" charset="0"/>
            </a:endParaRPr>
          </a:p>
        </p:txBody>
      </p:sp>
      <p:sp>
        <p:nvSpPr>
          <p:cNvPr id="10" name="Прямоугольник 9"/>
          <p:cNvSpPr/>
          <p:nvPr/>
        </p:nvSpPr>
        <p:spPr>
          <a:xfrm>
            <a:off x="2267744" y="2132856"/>
            <a:ext cx="6264696" cy="400110"/>
          </a:xfrm>
          <a:prstGeom prst="rect">
            <a:avLst/>
          </a:prstGeom>
        </p:spPr>
        <p:txBody>
          <a:bodyPr wrap="square">
            <a:spAutoFit/>
          </a:bodyPr>
          <a:lstStyle/>
          <a:p>
            <a:endParaRPr lang="ru-RU" sz="1000" dirty="0" smtClean="0"/>
          </a:p>
          <a:p>
            <a:endParaRPr lang="ru-RU" sz="1000" dirty="0"/>
          </a:p>
        </p:txBody>
      </p:sp>
      <p:pic>
        <p:nvPicPr>
          <p:cNvPr id="8" name="Picture 2" descr="http://1.bp.blogspot.com/-Z6BYwx6h72c/UCAGcmVPs3I/AAAAAAAAO28/BNPAVJqOINk/s1600/%D0%BC%D1%83%D0%B7%D0%B5%D0%B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54342" y="785794"/>
            <a:ext cx="2934461" cy="2217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86050" y="6215082"/>
            <a:ext cx="1725152"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Археолог</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
        <p:nvSpPr>
          <p:cNvPr id="2" name="Стрелка вверх 1"/>
          <p:cNvSpPr/>
          <p:nvPr/>
        </p:nvSpPr>
        <p:spPr bwMode="auto">
          <a:xfrm rot="3202276">
            <a:off x="4521782" y="2792804"/>
            <a:ext cx="418526" cy="1153421"/>
          </a:xfrm>
          <a:prstGeom prst="upArrow">
            <a:avLst>
              <a:gd name="adj1" fmla="val 34811"/>
              <a:gd name="adj2" fmla="val 69473"/>
            </a:avLst>
          </a:prstGeom>
          <a:solidFill>
            <a:srgbClr val="B3D3EA"/>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B3D3EA"/>
              </a:solidFill>
              <a:effectLst/>
              <a:latin typeface="Arial" charset="0"/>
            </a:endParaRPr>
          </a:p>
        </p:txBody>
      </p:sp>
      <p:pic>
        <p:nvPicPr>
          <p:cNvPr id="1030" name="Picture 6" descr="http://i076.radikal.ru/1003/ee/eadf298075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3174" y="3572329"/>
            <a:ext cx="2143139" cy="267370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Елена\Desktop\КАРТИНКИ ДЛЯ ОФОРМЛЕНИЯ\13_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429520" y="2857496"/>
            <a:ext cx="1943966" cy="285803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g.stolbik.net/a/5240103/wmua/2-kartinyi_darom_prodazha_kartin_bagetnyie_raboty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72132" y="4429132"/>
            <a:ext cx="2426262" cy="1662640"/>
          </a:xfrm>
          <a:prstGeom prst="rect">
            <a:avLst/>
          </a:prstGeom>
          <a:noFill/>
          <a:extLst>
            <a:ext uri="{909E8E84-426E-40DD-AFC4-6F175D3DCCD1}">
              <a14:hiddenFill xmlns:a14="http://schemas.microsoft.com/office/drawing/2010/main">
                <a:solidFill>
                  <a:srgbClr val="FFFFFF"/>
                </a:solidFill>
              </a14:hiddenFill>
            </a:ext>
          </a:extLst>
        </p:spPr>
      </p:pic>
      <p:sp>
        <p:nvSpPr>
          <p:cNvPr id="18" name="Стрелка вверх 17"/>
          <p:cNvSpPr/>
          <p:nvPr/>
        </p:nvSpPr>
        <p:spPr bwMode="auto">
          <a:xfrm rot="18556651">
            <a:off x="6305114" y="2947837"/>
            <a:ext cx="418526" cy="1169311"/>
          </a:xfrm>
          <a:prstGeom prst="upArrow">
            <a:avLst>
              <a:gd name="adj1" fmla="val 34811"/>
              <a:gd name="adj2" fmla="val 69473"/>
            </a:avLst>
          </a:prstGeom>
          <a:solidFill>
            <a:srgbClr val="B3D3EA"/>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rgbClr val="B3D3EA"/>
              </a:solidFill>
              <a:effectLst/>
              <a:latin typeface="Arial" charset="0"/>
            </a:endParaRPr>
          </a:p>
        </p:txBody>
      </p:sp>
      <p:sp>
        <p:nvSpPr>
          <p:cNvPr id="12" name="TextBox 11"/>
          <p:cNvSpPr txBox="1"/>
          <p:nvPr/>
        </p:nvSpPr>
        <p:spPr>
          <a:xfrm>
            <a:off x="6143636" y="6143644"/>
            <a:ext cx="1805302" cy="461665"/>
          </a:xfrm>
          <a:prstGeom prst="rect">
            <a:avLst/>
          </a:prstGeom>
          <a:noFill/>
        </p:spPr>
        <p:txBody>
          <a:bodyPr wrap="none" rtlCol="0">
            <a:spAutoFit/>
          </a:bodyPr>
          <a:lstStyle/>
          <a:p>
            <a:r>
              <a:rPr lang="ru-RU" b="1" dirty="0" smtClean="0">
                <a:solidFill>
                  <a:srgbClr val="00B0F0"/>
                </a:solidFill>
                <a:effectLst>
                  <a:outerShdw blurRad="38100" dist="38100" dir="2700000" algn="tl">
                    <a:srgbClr val="000000">
                      <a:alpha val="43137"/>
                    </a:srgbClr>
                  </a:outerShdw>
                </a:effectLst>
                <a:latin typeface="Georgia" pitchFamily="18" charset="0"/>
              </a:rPr>
              <a:t>Даритель</a:t>
            </a:r>
            <a:endParaRPr lang="ru-RU" b="1" dirty="0">
              <a:solidFill>
                <a:srgbClr val="00B0F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30102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wheel(1)">
                                      <p:cBhvr>
                                        <p:cTn id="19" dur="2000"/>
                                        <p:tgtEl>
                                          <p:spTgt spid="10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40"/>
                                        </p:tgtEl>
                                        <p:attrNameLst>
                                          <p:attrName>style.visibility</p:attrName>
                                        </p:attrNameLst>
                                      </p:cBhvr>
                                      <p:to>
                                        <p:strVal val="visible"/>
                                      </p:to>
                                    </p:set>
                                    <p:animEffect transition="in" filter="wheel(1)">
                                      <p:cBhvr>
                                        <p:cTn id="24" dur="2000"/>
                                        <p:tgtEl>
                                          <p:spTgt spid="1040"/>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heme/theme1.xml><?xml version="1.0" encoding="utf-8"?>
<a:theme xmlns:a="http://schemas.openxmlformats.org/drawingml/2006/main" name="powerpoint-template">
  <a:themeElements>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2583C0"/>
        </a:lt2>
        <a:accent1>
          <a:srgbClr val="35AEE3"/>
        </a:accent1>
        <a:accent2>
          <a:srgbClr val="FCB13C"/>
        </a:accent2>
        <a:accent3>
          <a:srgbClr val="FFFFFF"/>
        </a:accent3>
        <a:accent4>
          <a:srgbClr val="404040"/>
        </a:accent4>
        <a:accent5>
          <a:srgbClr val="AED3EF"/>
        </a:accent5>
        <a:accent6>
          <a:srgbClr val="E4A035"/>
        </a:accent6>
        <a:hlink>
          <a:srgbClr val="F15F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2583C0"/>
        </a:lt2>
        <a:accent1>
          <a:srgbClr val="2994CC"/>
        </a:accent1>
        <a:accent2>
          <a:srgbClr val="2E9FD7"/>
        </a:accent2>
        <a:accent3>
          <a:srgbClr val="FFFFFF"/>
        </a:accent3>
        <a:accent4>
          <a:srgbClr val="404040"/>
        </a:accent4>
        <a:accent5>
          <a:srgbClr val="ACC8E2"/>
        </a:accent5>
        <a:accent6>
          <a:srgbClr val="2990C3"/>
        </a:accent6>
        <a:hlink>
          <a:srgbClr val="35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F15F23"/>
        </a:lt2>
        <a:accent1>
          <a:srgbClr val="F47D2B"/>
        </a:accent1>
        <a:accent2>
          <a:srgbClr val="F69230"/>
        </a:accent2>
        <a:accent3>
          <a:srgbClr val="FFFFFF"/>
        </a:accent3>
        <a:accent4>
          <a:srgbClr val="404040"/>
        </a:accent4>
        <a:accent5>
          <a:srgbClr val="F8BFAC"/>
        </a:accent5>
        <a:accent6>
          <a:srgbClr val="DF842A"/>
        </a:accent6>
        <a:hlink>
          <a:srgbClr val="FCB13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Документ" ma:contentTypeID="0x010100790757307FD21F448DDDFC9DE7337591" ma:contentTypeVersion="49" ma:contentTypeDescription="Создание документа." ma:contentTypeScope="" ma:versionID="16e8a9f57a106aa31f5936a2d4ef1bd4">
  <xsd:schema xmlns:xsd="http://www.w3.org/2001/XMLSchema" xmlns:xs="http://www.w3.org/2001/XMLSchema" xmlns:p="http://schemas.microsoft.com/office/2006/metadata/properties" xmlns:ns2="4a252ca3-5a62-4c1c-90a6-29f4710e47f8" targetNamespace="http://schemas.microsoft.com/office/2006/metadata/properties" ma:root="true" ma:fieldsID="644226da6f114a0b9638dd6372d57a13"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C6A2D0-9F5C-4F95-A2AA-138ADB987B1F}"/>
</file>

<file path=customXml/itemProps2.xml><?xml version="1.0" encoding="utf-8"?>
<ds:datastoreItem xmlns:ds="http://schemas.openxmlformats.org/officeDocument/2006/customXml" ds:itemID="{B5B6540B-1B49-4A4D-A1D1-17818E7853A1}"/>
</file>

<file path=customXml/itemProps3.xml><?xml version="1.0" encoding="utf-8"?>
<ds:datastoreItem xmlns:ds="http://schemas.openxmlformats.org/officeDocument/2006/customXml" ds:itemID="{4F2B32AE-CBCC-42CB-B8EE-561A7AA3672E}"/>
</file>

<file path=customXml/itemProps4.xml><?xml version="1.0" encoding="utf-8"?>
<ds:datastoreItem xmlns:ds="http://schemas.openxmlformats.org/officeDocument/2006/customXml" ds:itemID="{FFCFD039-0450-49C2-9BC2-488BAAF89C1E}"/>
</file>

<file path=docProps/app.xml><?xml version="1.0" encoding="utf-8"?>
<Properties xmlns="http://schemas.openxmlformats.org/officeDocument/2006/extended-properties" xmlns:vt="http://schemas.openxmlformats.org/officeDocument/2006/docPropsVTypes">
  <Template>powerpoint-template</Template>
  <TotalTime>1207</TotalTime>
  <Words>128</Words>
  <Application>Microsoft Office PowerPoint</Application>
  <PresentationFormat>Экран (4:3)</PresentationFormat>
  <Paragraphs>60</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powerpoint-template</vt:lpstr>
      <vt:lpstr>Я поведу тебя  в музей…</vt:lpstr>
      <vt:lpstr>Что такое музей? </vt:lpstr>
      <vt:lpstr>В музее </vt:lpstr>
      <vt:lpstr>Назови музей по экспонатам</vt:lpstr>
      <vt:lpstr>Назови музей  по экспонатам </vt:lpstr>
      <vt:lpstr>Назови музей  по экспонатам </vt:lpstr>
      <vt:lpstr>Назови музей по экспонатам </vt:lpstr>
      <vt:lpstr>Назови музей по экспонатам </vt:lpstr>
      <vt:lpstr>Как экспонаты попадают в музей</vt:lpstr>
      <vt:lpstr>Предметы и экспонаты   </vt:lpstr>
      <vt:lpstr>Какие музеи  нашего города ты знаешь?  </vt:lpstr>
      <vt:lpstr>Что нельзя делать в музее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Олег</dc:creator>
  <cp:lastModifiedBy>Пользователь Windows</cp:lastModifiedBy>
  <cp:revision>105</cp:revision>
  <dcterms:created xsi:type="dcterms:W3CDTF">2012-08-03T06:29:03Z</dcterms:created>
  <dcterms:modified xsi:type="dcterms:W3CDTF">2022-03-18T11:21:39Z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0x010100790757307FD21F448DDDFC9DE7337591</vt:lpwstr>
  </property>
</Properties>
</file>