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3"/>
  </p:notesMasterIdLst>
  <p:sldIdLst>
    <p:sldId id="290" r:id="rId2"/>
    <p:sldId id="291" r:id="rId3"/>
    <p:sldId id="256" r:id="rId4"/>
    <p:sldId id="258" r:id="rId5"/>
    <p:sldId id="287" r:id="rId6"/>
    <p:sldId id="289" r:id="rId7"/>
    <p:sldId id="288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30" r:id="rId26"/>
    <p:sldId id="314" r:id="rId27"/>
    <p:sldId id="331" r:id="rId28"/>
    <p:sldId id="315" r:id="rId29"/>
    <p:sldId id="332" r:id="rId30"/>
    <p:sldId id="316" r:id="rId31"/>
    <p:sldId id="333" r:id="rId32"/>
    <p:sldId id="317" r:id="rId33"/>
    <p:sldId id="334" r:id="rId34"/>
    <p:sldId id="318" r:id="rId35"/>
    <p:sldId id="335" r:id="rId36"/>
    <p:sldId id="319" r:id="rId37"/>
    <p:sldId id="336" r:id="rId38"/>
    <p:sldId id="320" r:id="rId39"/>
    <p:sldId id="337" r:id="rId40"/>
    <p:sldId id="321" r:id="rId41"/>
    <p:sldId id="338" r:id="rId42"/>
    <p:sldId id="322" r:id="rId43"/>
    <p:sldId id="339" r:id="rId44"/>
    <p:sldId id="323" r:id="rId45"/>
    <p:sldId id="340" r:id="rId46"/>
    <p:sldId id="324" r:id="rId47"/>
    <p:sldId id="341" r:id="rId48"/>
    <p:sldId id="325" r:id="rId49"/>
    <p:sldId id="342" r:id="rId50"/>
    <p:sldId id="326" r:id="rId51"/>
    <p:sldId id="343" r:id="rId52"/>
    <p:sldId id="327" r:id="rId53"/>
    <p:sldId id="344" r:id="rId54"/>
    <p:sldId id="328" r:id="rId55"/>
    <p:sldId id="345" r:id="rId56"/>
    <p:sldId id="361" r:id="rId57"/>
    <p:sldId id="329" r:id="rId58"/>
    <p:sldId id="346" r:id="rId59"/>
    <p:sldId id="347" r:id="rId60"/>
    <p:sldId id="348" r:id="rId61"/>
    <p:sldId id="360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9D721B"/>
    <a:srgbClr val="A6128A"/>
    <a:srgbClr val="FF0000"/>
    <a:srgbClr val="CC33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60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presProps" Target="pres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customXml" Target="../customXml/item1.xml"/><Relationship Id="rId8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14583-E4AE-48DA-9CC1-B81DB500E8B0}" type="datetimeFigureOut">
              <a:rPr lang="ru-RU"/>
              <a:pPr>
                <a:defRPr/>
              </a:pPr>
              <a:t>14.08.2019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226DA-7063-44DD-997E-17B3CD0C19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554E0C-D4D4-4900-BF1F-823975B31AA6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CEDD8-9939-44C8-9E22-D7F11834ADE6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7B9522-8287-4032-A66F-26E09531A5B4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0E9CA1-6B05-4182-A66B-C0F7F52FD103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6603A-B3CF-49F3-A48A-4AC7F6193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FF2F0-09BF-4402-9AEE-B9D01FBCF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F2A5A-97BE-4AFF-B39D-E5C6AACEBA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8263-0928-4365-B02C-9FC56D4D6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8C7C-2B80-40E8-9012-BD14C9838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AE2A-E337-40A7-9427-73CF97A53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41C9F-C397-4340-9C2D-728E113C89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A9E9-565C-4F6B-A723-C7C0971F3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3FD1-39CF-4714-BAB6-1AB6B0FC3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1FE4F-A2D7-450E-86E0-48EC369E0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6A6C-E684-4D28-A1E6-690BFC8614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411640C-F796-4C58-AB92-EFA26536C7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hyperlink" Target="http://funforkids.ru/pictures/neznaika/neznaika05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funforkids.ru/pictures/neznaika/neznaika17.png" TargetMode="Externa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1.xml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3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3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2.xm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4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4.xml"/><Relationship Id="rId7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3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34.jpeg"/><Relationship Id="rId4" Type="http://schemas.openxmlformats.org/officeDocument/2006/relationships/image" Target="../media/image35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6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6.jpeg"/><Relationship Id="rId7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slide19.xml"/><Relationship Id="rId7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8.jpeg"/><Relationship Id="rId7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5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9.jpeg"/><Relationship Id="rId7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5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22.xml"/><Relationship Id="rId3" Type="http://schemas.openxmlformats.org/officeDocument/2006/relationships/image" Target="../media/image11.jpeg"/><Relationship Id="rId7" Type="http://schemas.openxmlformats.org/officeDocument/2006/relationships/slide" Target="slide8.xml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4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5" Type="http://schemas.openxmlformats.org/officeDocument/2006/relationships/slide" Target="slide24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26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28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5" Type="http://schemas.openxmlformats.org/officeDocument/2006/relationships/slide" Target="slide30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slide" Target="slide6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61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slide" Target="slide34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5" Type="http://schemas.openxmlformats.org/officeDocument/2006/relationships/slide" Target="slide36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4.xml"/><Relationship Id="rId5" Type="http://schemas.openxmlformats.org/officeDocument/2006/relationships/slide" Target="slide38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5" Type="http://schemas.openxmlformats.org/officeDocument/2006/relationships/slide" Target="slide40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66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slide" Target="slide67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46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slide" Target="slide48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slide" Target="slide7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slide" Target="slide50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slide" Target="slide7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5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slide" Target="slide54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56.xml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0.xml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0.xml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31750"/>
            <a:ext cx="92075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3808" y="4941168"/>
            <a:ext cx="3456384" cy="864096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3366"/>
                </a:solidFill>
                <a:latin typeface="Arial" panose="020B0604020202020204" pitchFamily="34" charset="0"/>
                <a:hlinkClick r:id="rId4" action="ppaction://hlinksldjump"/>
              </a:rPr>
              <a:t>Инструкция</a:t>
            </a:r>
            <a:endParaRPr lang="ru-RU" sz="3200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3808" y="3933056"/>
            <a:ext cx="3456384" cy="864096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ИГРА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988151"/>
            <a:ext cx="8686800" cy="2862322"/>
          </a:xfrm>
          <a:prstGeom prst="rect">
            <a:avLst/>
          </a:prstGeom>
          <a:solidFill>
            <a:srgbClr val="66FFFF"/>
          </a:solidFill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0000FF"/>
                </a:solidFill>
                <a:latin typeface="Monotype Corsiva" panose="03010101010201010101" pitchFamily="66" charset="0"/>
              </a:rPr>
              <a:t>Экскурсия </a:t>
            </a:r>
          </a:p>
          <a:p>
            <a:pPr algn="ctr">
              <a:defRPr/>
            </a:pPr>
            <a:r>
              <a:rPr lang="ru-RU" sz="6000" dirty="0">
                <a:solidFill>
                  <a:srgbClr val="0000FF"/>
                </a:solidFill>
                <a:latin typeface="Monotype Corsiva" panose="03010101010201010101" pitchFamily="66" charset="0"/>
              </a:rPr>
              <a:t>в мир строительных профессий</a:t>
            </a:r>
          </a:p>
        </p:txBody>
      </p:sp>
      <p:pic>
        <p:nvPicPr>
          <p:cNvPr id="3084" name="Содержимое 4" descr="neznaika22.png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5000"/>
            <a:ext cx="3071813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neznaika22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3992" y="3069383"/>
            <a:ext cx="2014482" cy="3867807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3086" name="TextBox 11"/>
          <p:cNvSpPr txBox="1">
            <a:spLocks noChangeArrowheads="1"/>
          </p:cNvSpPr>
          <p:nvPr/>
        </p:nvSpPr>
        <p:spPr bwMode="auto">
          <a:xfrm>
            <a:off x="1222375" y="5892800"/>
            <a:ext cx="716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313AD"/>
                </a:solidFill>
                <a:latin typeface="Constantia" pitchFamily="18" charset="0"/>
              </a:rPr>
              <a:t>Подготовила воспитатель МБДОУ  № 18 «Родничок»</a:t>
            </a:r>
          </a:p>
          <a:p>
            <a:pPr algn="ctr"/>
            <a:r>
              <a:rPr lang="ru-RU" b="1" dirty="0" err="1">
                <a:solidFill>
                  <a:srgbClr val="1313AD"/>
                </a:solidFill>
                <a:latin typeface="Constantia" pitchFamily="18" charset="0"/>
              </a:rPr>
              <a:t>Шаранова</a:t>
            </a:r>
            <a:r>
              <a:rPr lang="ru-RU" b="1" dirty="0">
                <a:solidFill>
                  <a:srgbClr val="1313AD"/>
                </a:solidFill>
                <a:latin typeface="Constantia" pitchFamily="18" charset="0"/>
              </a:rPr>
              <a:t> Ольга Николаевна</a:t>
            </a:r>
          </a:p>
        </p:txBody>
      </p:sp>
      <p:sp>
        <p:nvSpPr>
          <p:cNvPr id="308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8125" y="419100"/>
            <a:ext cx="6115050" cy="884238"/>
          </a:xfrm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1313AD"/>
                </a:solidFill>
                <a:latin typeface="Constantia" pitchFamily="18" charset="0"/>
              </a:rPr>
              <a:t>Интерактивная дидактическая игра</a:t>
            </a:r>
          </a:p>
          <a:p>
            <a:r>
              <a:rPr lang="ru-RU" b="1" smtClean="0">
                <a:solidFill>
                  <a:srgbClr val="1313AD"/>
                </a:solidFill>
                <a:latin typeface="Constantia" pitchFamily="18" charset="0"/>
              </a:rPr>
              <a:t>Для детей 5-7 лет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393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6394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6395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6396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6397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6398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6399" name="Text Box 32"/>
          <p:cNvSpPr txBox="1">
            <a:spLocks noChangeArrowheads="1"/>
          </p:cNvSpPr>
          <p:nvPr/>
        </p:nvSpPr>
        <p:spPr bwMode="auto">
          <a:xfrm>
            <a:off x="2124075" y="981075"/>
            <a:ext cx="4535488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номером 5</a:t>
            </a:r>
          </a:p>
        </p:txBody>
      </p:sp>
      <p:pic>
        <p:nvPicPr>
          <p:cNvPr id="16400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612775"/>
            <a:ext cx="1489075" cy="1655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02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6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03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7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04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405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419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7420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7421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7422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7423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7424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7425" name="Text Box 32"/>
          <p:cNvSpPr txBox="1">
            <a:spLocks noChangeArrowheads="1"/>
          </p:cNvSpPr>
          <p:nvPr/>
        </p:nvSpPr>
        <p:spPr bwMode="auto">
          <a:xfrm>
            <a:off x="2465388" y="-122238"/>
            <a:ext cx="3997325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Monotype Corsiva" pitchFamily="66" charset="0"/>
              </a:rPr>
              <a:t>Однорукий великан 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Monotype Corsiva" pitchFamily="66" charset="0"/>
              </a:rPr>
              <a:t>Поднял руку к облакам. 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Monotype Corsiva" pitchFamily="66" charset="0"/>
              </a:rPr>
              <a:t>Он работник очень важный 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Monotype Corsiva" pitchFamily="66" charset="0"/>
              </a:rPr>
              <a:t>Строит дом многоэтажный.</a:t>
            </a:r>
            <a:endParaRPr lang="ru-RU" sz="24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7426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3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5" descr="http://svet.gearsearch.ru/img/products/15033-radioupravljaemyj-podemnyj-kran-140-serii-spectehnika-s-realistichnymi-funkcijami-c-001416806a-ot-abtoy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612775"/>
            <a:ext cx="1489075" cy="1655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28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6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29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7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30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31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441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8442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8443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8444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8445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8446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2124075" y="836613"/>
            <a:ext cx="489585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номером 2</a:t>
            </a:r>
          </a:p>
        </p:txBody>
      </p:sp>
      <p:pic>
        <p:nvPicPr>
          <p:cNvPr id="18448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49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51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6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52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7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53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8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467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9468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9469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9470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9471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9472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9473" name="Text Box 32"/>
          <p:cNvSpPr txBox="1">
            <a:spLocks noChangeArrowheads="1"/>
          </p:cNvSpPr>
          <p:nvPr/>
        </p:nvSpPr>
        <p:spPr bwMode="auto">
          <a:xfrm>
            <a:off x="2124075" y="206375"/>
            <a:ext cx="4895850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</a:rPr>
              <a:t>Гусь железный с гибкой шеей</a:t>
            </a:r>
            <a:br>
              <a:rPr lang="ru-RU" sz="240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00FF"/>
                </a:solidFill>
                <a:latin typeface="Monotype Corsiva" pitchFamily="66" charset="0"/>
              </a:rPr>
              <a:t>Роет длинную траншею.</a:t>
            </a:r>
            <a:endParaRPr lang="ru-RU" sz="24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9474" name="Picture 27" descr="http://900igr.net/up/datai/202762/0010-003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5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5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6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7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7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9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489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20490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0491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0492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0493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0494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0495" name="Text Box 32"/>
          <p:cNvSpPr txBox="1">
            <a:spLocks noChangeArrowheads="1"/>
          </p:cNvSpPr>
          <p:nvPr/>
        </p:nvSpPr>
        <p:spPr bwMode="auto">
          <a:xfrm>
            <a:off x="2028825" y="590550"/>
            <a:ext cx="4897438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цифрой 6</a:t>
            </a:r>
          </a:p>
        </p:txBody>
      </p:sp>
      <p:pic>
        <p:nvPicPr>
          <p:cNvPr id="20496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3"/>
          <a:srcRect r="20792"/>
          <a:stretch>
            <a:fillRect/>
          </a:stretch>
        </p:blipFill>
        <p:spPr bwMode="auto">
          <a:xfrm>
            <a:off x="3856038" y="17414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7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9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6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0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7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1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8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515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21516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1517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1518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1519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1520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2051050" y="188913"/>
            <a:ext cx="4897438" cy="8302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</a:rPr>
              <a:t>На дыбы поставил кузов </a:t>
            </a:r>
            <a:br>
              <a:rPr lang="ru-RU" sz="240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0000FF"/>
                </a:solidFill>
                <a:latin typeface="Monotype Corsiva" pitchFamily="66" charset="0"/>
              </a:rPr>
              <a:t>И избавился от груза.</a:t>
            </a:r>
            <a:endParaRPr lang="ru-RU" sz="24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1522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3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4"/>
          <a:srcRect r="20792"/>
          <a:stretch>
            <a:fillRect/>
          </a:stretch>
        </p:blipFill>
        <p:spPr bwMode="auto">
          <a:xfrm>
            <a:off x="3856038" y="17414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24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25" name="Picture 27" descr="https://pazloman.com.ua/uploads/shop/products/large/toysuacom_03440castorb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26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27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pic>
        <p:nvPicPr>
          <p:cNvPr id="22531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538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22539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2540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2541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2542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2543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2544" name="Text Box 32"/>
          <p:cNvSpPr txBox="1">
            <a:spLocks noChangeArrowheads="1"/>
          </p:cNvSpPr>
          <p:nvPr/>
        </p:nvSpPr>
        <p:spPr bwMode="auto">
          <a:xfrm>
            <a:off x="1908175" y="836613"/>
            <a:ext cx="489585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номером 3</a:t>
            </a:r>
          </a:p>
        </p:txBody>
      </p:sp>
      <p:pic>
        <p:nvPicPr>
          <p:cNvPr id="22545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3" cstate="print"/>
          <a:srcRect l="26659" r="13873"/>
          <a:stretch>
            <a:fillRect/>
          </a:stretch>
        </p:blipFill>
        <p:spPr bwMode="auto">
          <a:xfrm>
            <a:off x="3808413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6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7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3856038" y="17414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8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6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7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50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8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3558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562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3563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565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3566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pic>
        <p:nvPicPr>
          <p:cNvPr id="23567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3" cstate="print"/>
          <a:srcRect l="26659" r="13873"/>
          <a:stretch>
            <a:fillRect/>
          </a:stretch>
        </p:blipFill>
        <p:spPr bwMode="auto">
          <a:xfrm>
            <a:off x="3808413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68" name="Text Box 32"/>
          <p:cNvSpPr txBox="1">
            <a:spLocks noChangeArrowheads="1"/>
          </p:cNvSpPr>
          <p:nvPr/>
        </p:nvSpPr>
        <p:spPr bwMode="auto">
          <a:xfrm>
            <a:off x="1474788" y="85725"/>
            <a:ext cx="5400675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Для цемента и бетона -</a:t>
            </a:r>
            <a:br>
              <a:rPr lang="ru-RU" sz="2400" b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Для постройки дачи, дома -</a:t>
            </a:r>
            <a:br>
              <a:rPr lang="ru-RU" sz="2400" b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Машина с бочкою-мешалкой</a:t>
            </a:r>
            <a:br>
              <a:rPr lang="ru-RU" sz="2400" b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0000FF"/>
                </a:solidFill>
                <a:latin typeface="Monotype Corsiva" pitchFamily="66" charset="0"/>
              </a:rPr>
              <a:t>Зовется...</a:t>
            </a:r>
          </a:p>
        </p:txBody>
      </p:sp>
      <p:pic>
        <p:nvPicPr>
          <p:cNvPr id="23569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088" y="3617913"/>
            <a:ext cx="1206500" cy="13414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3814763" y="1506538"/>
            <a:ext cx="1546225" cy="18288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571" name="WordArt 24"/>
          <p:cNvSpPr>
            <a:spLocks noChangeArrowheads="1" noChangeShapeType="1" noTextEdit="1"/>
          </p:cNvSpPr>
          <p:nvPr/>
        </p:nvSpPr>
        <p:spPr bwMode="auto">
          <a:xfrm>
            <a:off x="3871913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1946275" y="1506538"/>
            <a:ext cx="1555750" cy="18288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3573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3913188" y="17795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74" name="WordArt 22"/>
          <p:cNvSpPr>
            <a:spLocks noChangeArrowheads="1" noChangeShapeType="1" noTextEdit="1"/>
          </p:cNvSpPr>
          <p:nvPr/>
        </p:nvSpPr>
        <p:spPr bwMode="auto">
          <a:xfrm>
            <a:off x="19431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pic>
        <p:nvPicPr>
          <p:cNvPr id="23575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6"/>
          <a:srcRect l="18756" r="18124"/>
          <a:stretch>
            <a:fillRect/>
          </a:stretch>
        </p:blipFill>
        <p:spPr bwMode="auto">
          <a:xfrm>
            <a:off x="2047875" y="1700213"/>
            <a:ext cx="1387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5" descr="https://dvapirata.ru/upload/iblock/da8/da8fbe731df11dd807e714efe59d607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77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9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78" name="WordArt 25"/>
          <p:cNvSpPr>
            <a:spLocks noChangeArrowheads="1" noChangeShapeType="1" noTextEdit="1"/>
          </p:cNvSpPr>
          <p:nvPr/>
        </p:nvSpPr>
        <p:spPr bwMode="auto">
          <a:xfrm>
            <a:off x="5595938" y="20970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4581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3175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587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4588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4589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4590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4591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4592" name="Text Box 32"/>
          <p:cNvSpPr txBox="1">
            <a:spLocks noChangeArrowheads="1"/>
          </p:cNvSpPr>
          <p:nvPr/>
        </p:nvSpPr>
        <p:spPr bwMode="auto">
          <a:xfrm>
            <a:off x="1403350" y="549275"/>
            <a:ext cx="540067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номером 4</a:t>
            </a:r>
          </a:p>
        </p:txBody>
      </p:sp>
      <p:pic>
        <p:nvPicPr>
          <p:cNvPr id="24593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4"/>
          <a:srcRect l="10001" r="21255"/>
          <a:stretch>
            <a:fillRect/>
          </a:stretch>
        </p:blipFill>
        <p:spPr bwMode="auto">
          <a:xfrm>
            <a:off x="5648325" y="1744663"/>
            <a:ext cx="1300163" cy="14525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94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3913188" y="17795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008188" y="1498600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596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pic>
        <p:nvPicPr>
          <p:cNvPr id="24597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6"/>
          <a:srcRect l="18756" r="18124"/>
          <a:stretch>
            <a:fillRect/>
          </a:stretch>
        </p:blipFill>
        <p:spPr bwMode="auto">
          <a:xfrm>
            <a:off x="2032000" y="1751013"/>
            <a:ext cx="1327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657600"/>
            <a:ext cx="1206500" cy="13414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99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8" cstate="print"/>
          <a:srcRect l="26659" r="13873"/>
          <a:stretch>
            <a:fillRect/>
          </a:stretch>
        </p:blipFill>
        <p:spPr bwMode="auto">
          <a:xfrm>
            <a:off x="3808413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600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9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5606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566863"/>
            <a:ext cx="1600200" cy="1649412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5611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5612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5613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5614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5615" name="Text Box 32"/>
          <p:cNvSpPr txBox="1">
            <a:spLocks noChangeArrowheads="1"/>
          </p:cNvSpPr>
          <p:nvPr/>
        </p:nvSpPr>
        <p:spPr bwMode="auto">
          <a:xfrm>
            <a:off x="1482725" y="41275"/>
            <a:ext cx="5400675" cy="15684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Чтобы выровнять асфальт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Ездит он вперёд –назад,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Проложить дорожки смог,</a:t>
            </a:r>
          </a:p>
          <a:p>
            <a:pPr algn="ctr"/>
            <a:r>
              <a:rPr lang="ru-RU" sz="24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Наш старательный…</a:t>
            </a:r>
            <a:endParaRPr lang="ru-RU" sz="240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051050" y="1560513"/>
            <a:ext cx="1512888" cy="1655762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5617" name="WordArt 22"/>
          <p:cNvSpPr>
            <a:spLocks noChangeArrowheads="1" noChangeShapeType="1" noTextEdit="1"/>
          </p:cNvSpPr>
          <p:nvPr/>
        </p:nvSpPr>
        <p:spPr bwMode="auto">
          <a:xfrm>
            <a:off x="2093913" y="215265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pic>
        <p:nvPicPr>
          <p:cNvPr id="25618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3"/>
          <a:srcRect l="18756" r="18124"/>
          <a:stretch>
            <a:fillRect/>
          </a:stretch>
        </p:blipFill>
        <p:spPr bwMode="auto">
          <a:xfrm>
            <a:off x="2120900" y="1733550"/>
            <a:ext cx="12652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3779838" y="1566863"/>
            <a:ext cx="1568450" cy="1630362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5620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pic>
        <p:nvPicPr>
          <p:cNvPr id="25621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4"/>
          <a:srcRect r="20792"/>
          <a:stretch>
            <a:fillRect/>
          </a:stretch>
        </p:blipFill>
        <p:spPr bwMode="auto">
          <a:xfrm>
            <a:off x="3913188" y="1779588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22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5"/>
          <a:srcRect l="10001" r="21255"/>
          <a:stretch>
            <a:fillRect/>
          </a:stretch>
        </p:blipFill>
        <p:spPr bwMode="auto">
          <a:xfrm>
            <a:off x="5649913" y="1712913"/>
            <a:ext cx="1300162" cy="14525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23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657600"/>
            <a:ext cx="1206500" cy="13414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24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7" cstate="print"/>
          <a:srcRect l="26659" r="13873"/>
          <a:stretch>
            <a:fillRect/>
          </a:stretch>
        </p:blipFill>
        <p:spPr bwMode="auto">
          <a:xfrm>
            <a:off x="3808413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25" name="Picture 28" descr="http://you-toy.ru/upload/iblock/b63/b636dcd8422a979ba254bab0f576522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31750"/>
            <a:ext cx="92075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81000" y="1479550"/>
            <a:ext cx="8305799" cy="584200"/>
          </a:xfrm>
          <a:prstGeom prst="rect">
            <a:avLst/>
          </a:prstGeom>
          <a:solidFill>
            <a:srgbClr val="66FFFF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i="1" dirty="0">
                <a:solidFill>
                  <a:srgbClr val="002060"/>
                </a:solidFill>
              </a:rPr>
              <a:t>Цель: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формирование интереса детей к современным строительным профессиям, актуальных для Костромской области, посредством развивающих заданий; 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55600" y="2136775"/>
            <a:ext cx="8289925" cy="3384550"/>
          </a:xfrm>
          <a:prstGeom prst="rect">
            <a:avLst/>
          </a:prstGeom>
          <a:solidFill>
            <a:srgbClr val="66FFFF"/>
          </a:solidFill>
          <a:ln w="38100">
            <a:solidFill>
              <a:srgbClr val="99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b="1" i="1" dirty="0">
                <a:solidFill>
                  <a:srgbClr val="002060"/>
                </a:solidFill>
              </a:rPr>
              <a:t>Ход игры: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«Кто чем занимается».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щёлкая мышкой, появляется профессия. Ребёнок называет её, и рассказывает трудовые действия человека данной профессии.</a:t>
            </a:r>
          </a:p>
          <a:p>
            <a:pPr algn="just" eaLnBrk="1" hangingPunct="1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«Кому что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пригодится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работы»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ребёнок выбирает инструмент, необходимый для труда представителя данной профессии, нажав на него мышкой, проговаривая трудовое действие, выполняемое с помощью данного инструмента.</a:t>
            </a:r>
          </a:p>
          <a:p>
            <a:pPr algn="just" eaLnBrk="1" hangingPunct="1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«Строительная техника».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Ребёнку предлагается нажать на рамку с цифрой. При нажатии появится загадка о строительной технике.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того, чтобы выбрать нужный вариант ответа, необходимо нажать на соответствующую картинку с транспортом.</a:t>
            </a:r>
          </a:p>
          <a:p>
            <a:pPr algn="just" eaLnBrk="1" hangingPunct="1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«Построй дом»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 помощью набора объёмных фигур ребенку необходимо выложить дом по образцу. Для того чтобы выбрать нужную фигуру, нужно щёлкнуть по ней мышкой. При неправильном ответе появится смайлик с вопросительным знаком (подумай).</a:t>
            </a:r>
          </a:p>
          <a:p>
            <a:pPr algn="just" eaLnBrk="1" hangingPunct="1"/>
            <a:r>
              <a:rPr lang="ru-RU" sz="1400" dirty="0">
                <a:latin typeface="Calibri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любой  игры, есть возможность вернуться в начало, нажав на управляющую кнопку «игра», или продолжить играть дальше.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242888" y="331441"/>
            <a:ext cx="8515350" cy="1077218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Игра «Экскурсия в мир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строительных профессий»</a:t>
            </a:r>
          </a:p>
        </p:txBody>
      </p:sp>
      <p:sp>
        <p:nvSpPr>
          <p:cNvPr id="4111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72370" y="5633494"/>
            <a:ext cx="3456384" cy="864096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ИГРА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6635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26636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6637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6638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6639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6640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1619250" y="188913"/>
            <a:ext cx="5400675" cy="1323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Чтобы выровнять асфальт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Ездит он вперёд –назад,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Проложить дорожки смог,</a:t>
            </a:r>
          </a:p>
          <a:p>
            <a:pPr algn="ctr"/>
            <a:r>
              <a:rPr lang="ru-RU" sz="2000">
                <a:solidFill>
                  <a:srgbClr val="0000FF"/>
                </a:solidFill>
                <a:latin typeface="Monotype Corsiva" pitchFamily="66" charset="0"/>
                <a:cs typeface="Arial" charset="0"/>
              </a:rPr>
              <a:t>Наш старательный…</a:t>
            </a:r>
            <a:endParaRPr lang="ru-RU" sz="200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6642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3"/>
          <a:srcRect l="19794" r="14471"/>
          <a:stretch>
            <a:fillRect/>
          </a:stretch>
        </p:blipFill>
        <p:spPr bwMode="auto">
          <a:xfrm>
            <a:off x="2908300" y="3605213"/>
            <a:ext cx="1238250" cy="14700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43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2032000" y="1751013"/>
            <a:ext cx="1327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3833813" y="1765300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45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6"/>
          <a:srcRect l="10001" r="21255"/>
          <a:stretch>
            <a:fillRect/>
          </a:stretch>
        </p:blipFill>
        <p:spPr bwMode="auto">
          <a:xfrm>
            <a:off x="5649913" y="1712913"/>
            <a:ext cx="1300162" cy="14525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46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657600"/>
            <a:ext cx="1206500" cy="13414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47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8" cstate="print"/>
          <a:srcRect l="26659" r="13873"/>
          <a:stretch>
            <a:fillRect/>
          </a:stretch>
        </p:blipFill>
        <p:spPr bwMode="auto">
          <a:xfrm>
            <a:off x="3808413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3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1484313"/>
            <a:ext cx="1512887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8400" y="5157788"/>
            <a:ext cx="1439863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7657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27658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27659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27660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27661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27662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pic>
        <p:nvPicPr>
          <p:cNvPr id="27663" name="Picture 2" descr="http://goodforall.ru/gfatpimg.cgi?i=http://cdn1.top-shop.ru/big_d3bf6ccfa04d19d894f5da2dd5bd9673.jpg"/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2071688" y="1657350"/>
            <a:ext cx="1327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5"/>
          <a:srcRect r="20792"/>
          <a:stretch>
            <a:fillRect/>
          </a:stretch>
        </p:blipFill>
        <p:spPr bwMode="auto">
          <a:xfrm>
            <a:off x="3833813" y="1765300"/>
            <a:ext cx="1243012" cy="1381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20072" y="5373216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7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7668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8"/>
          <a:srcRect l="10001" r="21255"/>
          <a:stretch>
            <a:fillRect/>
          </a:stretch>
        </p:blipFill>
        <p:spPr bwMode="auto">
          <a:xfrm>
            <a:off x="5649913" y="1712913"/>
            <a:ext cx="1300162" cy="14525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9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9"/>
          <a:srcRect l="19794" r="14471"/>
          <a:stretch>
            <a:fillRect/>
          </a:stretch>
        </p:blipFill>
        <p:spPr bwMode="auto">
          <a:xfrm>
            <a:off x="2908300" y="3605213"/>
            <a:ext cx="1238250" cy="14700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70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3657600"/>
            <a:ext cx="1206500" cy="13414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83568" y="2780928"/>
            <a:ext cx="7765016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МОЛОДЕЦ !!!</a:t>
            </a:r>
          </a:p>
        </p:txBody>
      </p:sp>
      <p:pic>
        <p:nvPicPr>
          <p:cNvPr id="27672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11" cstate="print"/>
          <a:srcRect l="26659" r="13873"/>
          <a:stretch>
            <a:fillRect/>
          </a:stretch>
        </p:blipFill>
        <p:spPr bwMode="auto">
          <a:xfrm>
            <a:off x="3813175" y="5343525"/>
            <a:ext cx="1095375" cy="13255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73" name="Text Box 5"/>
          <p:cNvSpPr txBox="1">
            <a:spLocks noChangeArrowheads="1"/>
          </p:cNvSpPr>
          <p:nvPr/>
        </p:nvSpPr>
        <p:spPr bwMode="auto">
          <a:xfrm>
            <a:off x="2555875" y="188913"/>
            <a:ext cx="432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«Строительная техника»</a:t>
            </a:r>
          </a:p>
        </p:txBody>
      </p:sp>
      <p:pic>
        <p:nvPicPr>
          <p:cNvPr id="27674" name="Picture 27" descr="http://russkiyonline.com/upload/medialibrary/966/9662bf8fdf5b1fa73c117e219e636e6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28588" y="2316163"/>
            <a:ext cx="3067051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62255" y="6105277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ДАЛЬШЕ</a:t>
            </a:r>
          </a:p>
        </p:txBody>
      </p:sp>
    </p:spTree>
  </p:cSld>
  <p:clrMapOvr>
    <a:masterClrMapping/>
  </p:clrMapOvr>
  <p:transition spd="slow" advClick="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3"/>
          <a:srcRect t="7390" b="6409"/>
          <a:stretch>
            <a:fillRect/>
          </a:stretch>
        </p:blipFill>
        <p:spPr bwMode="auto">
          <a:xfrm>
            <a:off x="109538" y="2133600"/>
            <a:ext cx="44958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свиток 1"/>
          <p:cNvSpPr/>
          <p:nvPr/>
        </p:nvSpPr>
        <p:spPr>
          <a:xfrm>
            <a:off x="3886200" y="76200"/>
            <a:ext cx="5289550" cy="57912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8677" name="Группа 44"/>
          <p:cNvGrpSpPr>
            <a:grpSpLocks/>
          </p:cNvGrpSpPr>
          <p:nvPr/>
        </p:nvGrpSpPr>
        <p:grpSpPr bwMode="auto">
          <a:xfrm>
            <a:off x="4686300" y="762000"/>
            <a:ext cx="3695700" cy="4953000"/>
            <a:chOff x="4685590" y="762000"/>
            <a:chExt cx="3552539" cy="4800600"/>
          </a:xfrm>
        </p:grpSpPr>
        <p:sp>
          <p:nvSpPr>
            <p:cNvPr id="22" name="Блок-схема: процесс 21"/>
            <p:cNvSpPr/>
            <p:nvPr/>
          </p:nvSpPr>
          <p:spPr>
            <a:xfrm>
              <a:off x="4697798" y="5257947"/>
              <a:ext cx="3531175" cy="30465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Блок-схема: процесс 22"/>
            <p:cNvSpPr/>
            <p:nvPr/>
          </p:nvSpPr>
          <p:spPr>
            <a:xfrm>
              <a:off x="4697798" y="4374759"/>
              <a:ext cx="907973" cy="883187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Блок-схема: процесс 28"/>
            <p:cNvSpPr/>
            <p:nvPr/>
          </p:nvSpPr>
          <p:spPr>
            <a:xfrm>
              <a:off x="7304214" y="4390146"/>
              <a:ext cx="909499" cy="883187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Блок-схема: процесс 29"/>
            <p:cNvSpPr/>
            <p:nvPr/>
          </p:nvSpPr>
          <p:spPr>
            <a:xfrm>
              <a:off x="7330157" y="3231540"/>
              <a:ext cx="907972" cy="8831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1" name="Блок-схема: процесс 30"/>
            <p:cNvSpPr/>
            <p:nvPr/>
          </p:nvSpPr>
          <p:spPr>
            <a:xfrm>
              <a:off x="6013214" y="3216153"/>
              <a:ext cx="909499" cy="88318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Блок-схема: процесс 31"/>
            <p:cNvSpPr/>
            <p:nvPr/>
          </p:nvSpPr>
          <p:spPr>
            <a:xfrm>
              <a:off x="4697798" y="3216153"/>
              <a:ext cx="907973" cy="883187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Блок-схема: процесс 32"/>
            <p:cNvSpPr/>
            <p:nvPr/>
          </p:nvSpPr>
          <p:spPr>
            <a:xfrm>
              <a:off x="4697798" y="1711350"/>
              <a:ext cx="3531175" cy="304653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Блок-схема: процесс 33"/>
            <p:cNvSpPr/>
            <p:nvPr/>
          </p:nvSpPr>
          <p:spPr>
            <a:xfrm>
              <a:off x="4685590" y="2911500"/>
              <a:ext cx="3552539" cy="320040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5" name="Блок-схема: процесс 34"/>
            <p:cNvSpPr/>
            <p:nvPr/>
          </p:nvSpPr>
          <p:spPr>
            <a:xfrm>
              <a:off x="4697798" y="4099341"/>
              <a:ext cx="3531175" cy="306192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Блок-схема: процесс 23"/>
            <p:cNvSpPr/>
            <p:nvPr/>
          </p:nvSpPr>
          <p:spPr>
            <a:xfrm>
              <a:off x="4696273" y="2032928"/>
              <a:ext cx="483743" cy="8893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7" name="Блок-схема: процесс 36"/>
            <p:cNvSpPr/>
            <p:nvPr/>
          </p:nvSpPr>
          <p:spPr>
            <a:xfrm>
              <a:off x="5671389" y="2023696"/>
              <a:ext cx="485270" cy="88934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8" name="Блок-схема: процесс 37"/>
            <p:cNvSpPr/>
            <p:nvPr/>
          </p:nvSpPr>
          <p:spPr>
            <a:xfrm>
              <a:off x="6709072" y="2032928"/>
              <a:ext cx="483744" cy="88934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7745230" y="2008310"/>
              <a:ext cx="483743" cy="889342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1" name="Блок-схема: процесс 40"/>
            <p:cNvSpPr/>
            <p:nvPr/>
          </p:nvSpPr>
          <p:spPr>
            <a:xfrm>
              <a:off x="4697798" y="2022158"/>
              <a:ext cx="483744" cy="889342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>
              <a:off x="4696273" y="762000"/>
              <a:ext cx="909499" cy="949350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5965908" y="762000"/>
              <a:ext cx="909499" cy="95088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7319474" y="777387"/>
              <a:ext cx="909499" cy="94935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153988" y="92075"/>
            <a:ext cx="495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«Построй дом по схеме»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9700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Куб 23">
            <a:hlinkClick r:id="rId5" action="ppaction://hlinksldjump"/>
          </p:cNvPr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>
            <a:hlinkClick r:id="rId6" action="ppaction://hlinksldjump"/>
          </p:cNvPr>
          <p:cNvSpPr/>
          <p:nvPr/>
        </p:nvSpPr>
        <p:spPr>
          <a:xfrm>
            <a:off x="1476375" y="5588000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>
            <a:hlinkClick r:id="rId6" action="ppaction://hlinksldjump"/>
          </p:cNvPr>
          <p:cNvSpPr/>
          <p:nvPr/>
        </p:nvSpPr>
        <p:spPr>
          <a:xfrm>
            <a:off x="7605713" y="5751513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>
            <a:hlinkClick r:id="rId6" action="ppaction://hlinksldjump"/>
          </p:cNvPr>
          <p:cNvSpPr/>
          <p:nvPr/>
        </p:nvSpPr>
        <p:spPr>
          <a:xfrm>
            <a:off x="4665663" y="5173663"/>
            <a:ext cx="4392612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>
            <a:hlinkClick r:id="rId6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>
            <a:hlinkClick r:id="rId6" action="ppaction://hlinksldjump"/>
          </p:cNvPr>
          <p:cNvSpPr/>
          <p:nvPr/>
        </p:nvSpPr>
        <p:spPr>
          <a:xfrm>
            <a:off x="3190875" y="4967288"/>
            <a:ext cx="1177925" cy="1055687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6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9714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7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748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Куб 28">
            <a:hlinkClick r:id="rId5" action="ppaction://hlinksldjump"/>
          </p:cNvPr>
          <p:cNvSpPr/>
          <p:nvPr/>
        </p:nvSpPr>
        <p:spPr>
          <a:xfrm>
            <a:off x="1476375" y="5588000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>
            <a:hlinkClick r:id="rId6" action="ppaction://hlinksldjump"/>
          </p:cNvPr>
          <p:cNvSpPr/>
          <p:nvPr/>
        </p:nvSpPr>
        <p:spPr>
          <a:xfrm>
            <a:off x="7605713" y="5751513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>
            <a:hlinkClick r:id="rId6" action="ppaction://hlinksldjump"/>
          </p:cNvPr>
          <p:cNvSpPr/>
          <p:nvPr/>
        </p:nvSpPr>
        <p:spPr>
          <a:xfrm>
            <a:off x="4665663" y="5173663"/>
            <a:ext cx="4392612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>
            <a:hlinkClick r:id="rId6" action="ppaction://hlinksldjump"/>
          </p:cNvPr>
          <p:cNvSpPr/>
          <p:nvPr/>
        </p:nvSpPr>
        <p:spPr>
          <a:xfrm>
            <a:off x="3190875" y="4967288"/>
            <a:ext cx="1177925" cy="1055687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6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>
            <a:hlinkClick r:id="rId6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761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64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3796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Куб 31">
            <a:hlinkClick r:id="rId5" action="ppaction://hlinksldjump"/>
          </p:cNvPr>
          <p:cNvSpPr/>
          <p:nvPr/>
        </p:nvSpPr>
        <p:spPr>
          <a:xfrm>
            <a:off x="7605713" y="5751513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>
            <a:hlinkClick r:id="rId6" action="ppaction://hlinksldjump"/>
          </p:cNvPr>
          <p:cNvSpPr/>
          <p:nvPr/>
        </p:nvSpPr>
        <p:spPr>
          <a:xfrm>
            <a:off x="4665663" y="5173663"/>
            <a:ext cx="4392612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>
            <a:hlinkClick r:id="rId6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>
            <a:hlinkClick r:id="rId6" action="ppaction://hlinksldjump"/>
          </p:cNvPr>
          <p:cNvSpPr/>
          <p:nvPr/>
        </p:nvSpPr>
        <p:spPr>
          <a:xfrm>
            <a:off x="3190875" y="4967288"/>
            <a:ext cx="1177925" cy="1055687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6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3808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11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5844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Куб 24">
            <a:hlinkClick r:id="rId5" action="ppaction://hlinksldjump"/>
          </p:cNvPr>
          <p:cNvSpPr/>
          <p:nvPr/>
        </p:nvSpPr>
        <p:spPr>
          <a:xfrm>
            <a:off x="4665663" y="5173663"/>
            <a:ext cx="4392612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>
            <a:hlinkClick r:id="rId6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>
            <a:hlinkClick r:id="rId6" action="ppaction://hlinksldjump"/>
          </p:cNvPr>
          <p:cNvSpPr/>
          <p:nvPr/>
        </p:nvSpPr>
        <p:spPr>
          <a:xfrm>
            <a:off x="3190875" y="4967288"/>
            <a:ext cx="1177925" cy="1055687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6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5855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58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 anchor="ctr"/>
          <a:lstStyle/>
          <a:p>
            <a:pPr eaLnBrk="1" hangingPunct="1"/>
            <a:endParaRPr lang="ru-RU" sz="2800" b="1" smtClean="0">
              <a:solidFill>
                <a:srgbClr val="0000FF"/>
              </a:solidFill>
            </a:endParaRPr>
          </a:p>
        </p:txBody>
      </p:sp>
      <p:pic>
        <p:nvPicPr>
          <p:cNvPr id="5123" name="Picture 4" descr="https://ds04.infourok.ru/uploads/ex/0adf/00021a36-781b2108/img6.jpg"/>
          <p:cNvPicPr>
            <a:picLocks noChangeAspect="1" noChangeArrowheads="1"/>
          </p:cNvPicPr>
          <p:nvPr/>
        </p:nvPicPr>
        <p:blipFill>
          <a:blip r:embed="rId2"/>
          <a:srcRect l="32056" r="3996"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6080125" y="4325938"/>
            <a:ext cx="2470150" cy="1882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957888" y="2079625"/>
            <a:ext cx="2592387" cy="2009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791200" y="-1588"/>
            <a:ext cx="2759075" cy="19335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898650" y="608013"/>
            <a:ext cx="2570163" cy="2022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8" name="Picture 20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2128838"/>
            <a:ext cx="27527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4" descr="https://kusnandarputra.com/wp-content/uploads/2018/06/question-mark-460864.png"/>
          <p:cNvPicPr>
            <a:picLocks noChangeAspect="1" noChangeArrowheads="1"/>
          </p:cNvPicPr>
          <p:nvPr/>
        </p:nvPicPr>
        <p:blipFill>
          <a:blip r:embed="rId4"/>
          <a:srcRect l="27293" t="8574" r="27596" b="7745"/>
          <a:stretch>
            <a:fillRect/>
          </a:stretch>
        </p:blipFill>
        <p:spPr bwMode="auto">
          <a:xfrm>
            <a:off x="3838575" y="3141663"/>
            <a:ext cx="119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5"/>
          <a:srcRect t="7390" b="6409"/>
          <a:stretch>
            <a:fillRect/>
          </a:stretch>
        </p:blipFill>
        <p:spPr bwMode="auto">
          <a:xfrm>
            <a:off x="6573838" y="4500563"/>
            <a:ext cx="15795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https://ds04.infourok.ru/uploads/ex/079b/0019d12a-3d6bfc4c/hello_html_5823da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275" y="141288"/>
            <a:ext cx="17986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http://www.graycell.ru/picture/big/stekolschi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3275" y="50006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2"/>
          <p:cNvSpPr txBox="1">
            <a:spLocks noChangeArrowheads="1"/>
          </p:cNvSpPr>
          <p:nvPr/>
        </p:nvSpPr>
        <p:spPr bwMode="auto">
          <a:xfrm>
            <a:off x="5032375" y="5803900"/>
            <a:ext cx="398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Инженер - проектировщик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5521325" y="1509713"/>
            <a:ext cx="3622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Инженер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конструктор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6" descr="https://i.pinimg.com/originals/39/37/26/39372673d33b7de4ba425b18aca097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3388" y="1933575"/>
            <a:ext cx="13700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2181225" y="2047875"/>
            <a:ext cx="232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Стекольщик</a:t>
            </a:r>
          </a:p>
        </p:txBody>
      </p:sp>
      <p:sp>
        <p:nvSpPr>
          <p:cNvPr id="5137" name="TextBox 14"/>
          <p:cNvSpPr txBox="1">
            <a:spLocks noChangeArrowheads="1"/>
          </p:cNvSpPr>
          <p:nvPr/>
        </p:nvSpPr>
        <p:spPr bwMode="auto">
          <a:xfrm>
            <a:off x="7138988" y="39766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</a:p>
        </p:txBody>
      </p:sp>
      <p:sp>
        <p:nvSpPr>
          <p:cNvPr id="5138" name="TextBox 2"/>
          <p:cNvSpPr txBox="1">
            <a:spLocks noChangeArrowheads="1"/>
          </p:cNvSpPr>
          <p:nvPr/>
        </p:nvSpPr>
        <p:spPr bwMode="auto">
          <a:xfrm>
            <a:off x="1828800" y="1746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«Кто чем занимается?»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7892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Куб 30">
            <a:hlinkClick r:id="rId5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>
            <a:hlinkClick r:id="rId6" action="ppaction://hlinksldjump"/>
          </p:cNvPr>
          <p:cNvSpPr/>
          <p:nvPr/>
        </p:nvSpPr>
        <p:spPr>
          <a:xfrm>
            <a:off x="3190875" y="4967288"/>
            <a:ext cx="1177925" cy="1055687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7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7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7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7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7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7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7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7902" name="Picture 6" descr="https://arhivurokov.ru/kopilka/uploads/user_file_561bdc33532a4/konspiekt-uroka-matiematiki-slozhieniie-i-vychitaniie-v-priedielakh-6-povtorieniie_6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8" descr="http://images.birthdayexpress.com/mgen/red-cone-party-hats-bx-89792.jpg?zm=1600,1600,1,0,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0" descr="http://images.birthdayexpress.com/mgen/merchandiser/89791.jpg?is=800%2C800%2C0xffff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5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9940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Куб 30">
            <a:hlinkClick r:id="rId5" action="ppaction://hlinksldjump"/>
          </p:cNvPr>
          <p:cNvSpPr/>
          <p:nvPr/>
        </p:nvSpPr>
        <p:spPr>
          <a:xfrm>
            <a:off x="220663" y="5586413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>
            <a:hlinkClick r:id="rId6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9949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52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988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Куб 32">
            <a:hlinkClick r:id="rId5" action="ppaction://hlinksldjump"/>
          </p:cNvPr>
          <p:cNvSpPr/>
          <p:nvPr/>
        </p:nvSpPr>
        <p:spPr>
          <a:xfrm>
            <a:off x="7896225" y="409575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>
            <a:hlinkClick r:id="rId6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996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9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3012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4036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Куб 26">
            <a:hlinkClick r:id="rId5" action="ppaction://hlinksldjump"/>
          </p:cNvPr>
          <p:cNvSpPr/>
          <p:nvPr/>
        </p:nvSpPr>
        <p:spPr>
          <a:xfrm>
            <a:off x="2270125" y="4357688"/>
            <a:ext cx="4392613" cy="554037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>
            <a:hlinkClick r:id="rId6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4043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6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5060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6084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Куб 34">
            <a:hlinkClick r:id="rId5" action="ppaction://hlinksldjump"/>
          </p:cNvPr>
          <p:cNvSpPr/>
          <p:nvPr/>
        </p:nvSpPr>
        <p:spPr>
          <a:xfrm rot="16200000">
            <a:off x="2225675" y="2514601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Куб 37">
            <a:hlinkClick r:id="rId6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6090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93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3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s://yt3.ggpht.com/a-/AN66SAzHC4qFGTZl8Z982eM1hgshjR8cp8GfW3G1qw=s900-mo-c-c0xffffffff-rj-k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544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https://ds04.infourok.ru/uploads/ex/079b/0019d12a-3d6bfc4c/hello_html_5823da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1679575"/>
            <a:ext cx="259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http://www.graycell.ru/picture/big/stekolsch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3813" y="703263"/>
            <a:ext cx="2730501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7" cstate="print"/>
          <a:srcRect t="7390" b="6409"/>
          <a:stretch>
            <a:fillRect/>
          </a:stretch>
        </p:blipFill>
        <p:spPr bwMode="auto">
          <a:xfrm>
            <a:off x="0" y="3943350"/>
            <a:ext cx="28067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https://i.pinimg.com/originals/39/37/26/39372673d33b7de4ba425b18aca097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7388" y="2341563"/>
            <a:ext cx="19335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5349875" y="3821113"/>
            <a:ext cx="1217613" cy="508000"/>
          </a:xfrm>
          <a:prstGeom prst="cloudCallout">
            <a:avLst>
              <a:gd name="adj1" fmla="val -38779"/>
              <a:gd name="adj2" fmla="val 153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53" name="Picture 24" descr="https://kusnandarputra.com/wp-content/uploads/2018/06/question-mark-460864.png"/>
          <p:cNvPicPr>
            <a:picLocks noChangeAspect="1" noChangeArrowheads="1"/>
          </p:cNvPicPr>
          <p:nvPr/>
        </p:nvPicPr>
        <p:blipFill>
          <a:blip r:embed="rId9"/>
          <a:srcRect l="27293" t="8574" r="27596" b="7745"/>
          <a:stretch>
            <a:fillRect/>
          </a:stretch>
        </p:blipFill>
        <p:spPr bwMode="auto">
          <a:xfrm>
            <a:off x="5843588" y="3863975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://pngimg.com/uploads/plier/plier_PNG100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227110">
            <a:off x="3982244" y="5671344"/>
            <a:ext cx="1192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1"/>
          <a:srcRect l="68573" b="65813"/>
          <a:stretch>
            <a:fillRect/>
          </a:stretch>
        </p:blipFill>
        <p:spPr bwMode="auto">
          <a:xfrm>
            <a:off x="3013075" y="5364163"/>
            <a:ext cx="1301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https://watermark.lovepik.com/photo/40001/5082.jpg_wh12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7825" y="605472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3"/>
          <a:srcRect l="42821" t="63551" r="25908" b="7864"/>
          <a:stretch>
            <a:fillRect/>
          </a:stretch>
        </p:blipFill>
        <p:spPr bwMode="auto">
          <a:xfrm>
            <a:off x="6197600" y="4532313"/>
            <a:ext cx="12017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4"/>
          <a:srcRect l="53857" t="41096" r="20390" b="31267"/>
          <a:stretch>
            <a:fillRect/>
          </a:stretch>
        </p:blipFill>
        <p:spPr bwMode="auto">
          <a:xfrm>
            <a:off x="8220075" y="5876925"/>
            <a:ext cx="822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8" descr="http://www.graycell.ru/picture/big/masterok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3838" y="4473575"/>
            <a:ext cx="9890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6"/>
          <a:srcRect l="57120" t="54684"/>
          <a:stretch>
            <a:fillRect/>
          </a:stretch>
        </p:blipFill>
        <p:spPr bwMode="auto">
          <a:xfrm>
            <a:off x="5151438" y="2763838"/>
            <a:ext cx="12255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7"/>
          <a:srcRect l="63423" r="5058" b="41713"/>
          <a:stretch>
            <a:fillRect/>
          </a:stretch>
        </p:blipFill>
        <p:spPr bwMode="auto">
          <a:xfrm>
            <a:off x="3128963" y="1679575"/>
            <a:ext cx="931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TextBox 9"/>
          <p:cNvSpPr txBox="1">
            <a:spLocks noChangeArrowheads="1"/>
          </p:cNvSpPr>
          <p:nvPr/>
        </p:nvSpPr>
        <p:spPr bwMode="auto">
          <a:xfrm>
            <a:off x="2181225" y="512763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dirty="0">
                <a:solidFill>
                  <a:srgbClr val="0000FF"/>
                </a:solidFill>
                <a:latin typeface="+mn-lt"/>
              </a:rPr>
              <a:t>МАЛЯР</a:t>
            </a:r>
          </a:p>
        </p:txBody>
      </p:sp>
      <p:sp>
        <p:nvSpPr>
          <p:cNvPr id="6163" name="TextBox 2"/>
          <p:cNvSpPr txBox="1">
            <a:spLocks noChangeArrowheads="1"/>
          </p:cNvSpPr>
          <p:nvPr/>
        </p:nvSpPr>
        <p:spPr bwMode="auto">
          <a:xfrm>
            <a:off x="542925" y="50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«Кому, что пригодится для работы»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01 L 0.07431 -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25 L -0.41354 -0.4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6944 -0.07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7108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8132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Куб 37">
            <a:hlinkClick r:id="rId5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5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Куб 35">
            <a:hlinkClick r:id="rId6" action="ppaction://hlinksldjump"/>
          </p:cNvPr>
          <p:cNvSpPr/>
          <p:nvPr/>
        </p:nvSpPr>
        <p:spPr>
          <a:xfrm rot="16200000">
            <a:off x="5901531" y="262651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5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8137" name="Picture 6" descr="https://arhivurokov.ru/kopilka/uploads/user_file_561bdc33532a4/konspiekt-uroka-matiematiki-slozhieniie-i-vychitaniie-v-priedielakh-6-povtorieniie_6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8" descr="http://images.birthdayexpress.com/mgen/red-cone-party-hats-bx-89792.jpg?zm=1600,1600,1,0,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0" descr="http://images.birthdayexpress.com/mgen/merchandiser/89791.jpg?is=800%2C800%2C0xfffff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40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9156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0180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Куб 37">
            <a:hlinkClick r:id="rId5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Куб 36">
            <a:hlinkClick r:id="rId6" action="ppaction://hlinksldjump"/>
          </p:cNvPr>
          <p:cNvSpPr/>
          <p:nvPr/>
        </p:nvSpPr>
        <p:spPr>
          <a:xfrm rot="16200000">
            <a:off x="1418431" y="2380457"/>
            <a:ext cx="1379537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5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0184" name="Picture 6" descr="https://arhivurokov.ru/kopilka/uploads/user_file_561bdc33532a4/konspiekt-uroka-matiematiki-slozhieniie-i-vychitaniie-v-priedielakh-6-povtorieniie_6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http://images.birthdayexpress.com/mgen/red-cone-party-hats-bx-89792.jpg?zm=1600,1600,1,0,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ttp://images.birthdayexpress.com/mgen/merchandiser/89791.jpg?is=800%2C800%2C0xfffff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7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1204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228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Куб 37">
            <a:hlinkClick r:id="rId5" action="ppaction://hlinksldjump"/>
          </p:cNvPr>
          <p:cNvSpPr/>
          <p:nvPr/>
        </p:nvSpPr>
        <p:spPr>
          <a:xfrm rot="16200000">
            <a:off x="7821612" y="2811463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>
            <a:hlinkClick r:id="rId6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231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4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3252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/>
          <p:cNvSpPr/>
          <p:nvPr/>
        </p:nvSpPr>
        <p:spPr>
          <a:xfrm rot="16200000">
            <a:off x="6121400" y="2935288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4276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Куб 27">
            <a:hlinkClick r:id="rId5" action="ppaction://hlinksldjump"/>
          </p:cNvPr>
          <p:cNvSpPr/>
          <p:nvPr/>
        </p:nvSpPr>
        <p:spPr>
          <a:xfrm>
            <a:off x="2133600" y="3709988"/>
            <a:ext cx="4392613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4278" name="Picture 6" descr="https://arhivurokov.ru/kopilka/uploads/user_file_561bdc33532a4/konspiekt-uroka-matiematiki-slozhieniie-i-vychitaniie-v-priedielakh-6-povtorieniie_6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 descr="http://images.birthdayexpress.com/mgen/red-cone-party-hats-bx-89792.jpg?zm=1600,1600,1,0,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0" descr="http://images.birthdayexpress.com/mgen/merchandiser/89791.jpg?is=800%2C800%2C0xffff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1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5300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/>
          <p:cNvSpPr/>
          <p:nvPr/>
        </p:nvSpPr>
        <p:spPr>
          <a:xfrm rot="16200000">
            <a:off x="6121400" y="2935288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Куб 33"/>
          <p:cNvSpPr/>
          <p:nvPr/>
        </p:nvSpPr>
        <p:spPr>
          <a:xfrm>
            <a:off x="2811463" y="2278063"/>
            <a:ext cx="4392612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6324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https://arhivurokov.ru/kopilka/uploads/user_file_561bdc33532a4/konspiekt-uroka-matiematiki-slozhieniie-i-vychitaniie-v-priedielakh-6-povtorieniie_6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4538" y="16621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 descr="http://images.birthdayexpress.com/mgen/red-cone-party-hats-bx-89792.jpg?zm=1600,1600,1,0,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 descr="http://images.birthdayexpress.com/mgen/merchandiser/89791.jpg?is=800%2C800%2C0xffff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8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3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s://yt3.ggpht.com/a-/AN66SAzHC4qFGTZl8Z982eM1hgshjR8cp8GfW3G1qw=s900-mo-c-c0xffffffff-rj-k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544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https://ds04.infourok.ru/uploads/ex/079b/0019d12a-3d6bfc4c/hello_html_5823da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1679575"/>
            <a:ext cx="259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8" descr="http://www.graycell.ru/picture/big/stekolsch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3813" y="703263"/>
            <a:ext cx="2730501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7" cstate="print"/>
          <a:srcRect t="7390" b="6409"/>
          <a:stretch>
            <a:fillRect/>
          </a:stretch>
        </p:blipFill>
        <p:spPr bwMode="auto">
          <a:xfrm>
            <a:off x="0" y="3943350"/>
            <a:ext cx="28067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https://i.pinimg.com/originals/39/37/26/39372673d33b7de4ba425b18aca097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7388" y="2341563"/>
            <a:ext cx="19335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5349875" y="3821113"/>
            <a:ext cx="1217613" cy="508000"/>
          </a:xfrm>
          <a:prstGeom prst="cloudCallout">
            <a:avLst>
              <a:gd name="adj1" fmla="val -38779"/>
              <a:gd name="adj2" fmla="val 153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201" name="Picture 24" descr="https://kusnandarputra.com/wp-content/uploads/2018/06/question-mark-460864.png"/>
          <p:cNvPicPr>
            <a:picLocks noChangeAspect="1" noChangeArrowheads="1"/>
          </p:cNvPicPr>
          <p:nvPr/>
        </p:nvPicPr>
        <p:blipFill>
          <a:blip r:embed="rId9"/>
          <a:srcRect l="27293" t="8574" r="27596" b="7745"/>
          <a:stretch>
            <a:fillRect/>
          </a:stretch>
        </p:blipFill>
        <p:spPr bwMode="auto">
          <a:xfrm>
            <a:off x="5843588" y="3863975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http://pngimg.com/uploads/plier/plier_PNG100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227110">
            <a:off x="3982244" y="5671344"/>
            <a:ext cx="1192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1"/>
          <a:srcRect l="68573" b="65813"/>
          <a:stretch>
            <a:fillRect/>
          </a:stretch>
        </p:blipFill>
        <p:spPr bwMode="auto">
          <a:xfrm>
            <a:off x="3294063" y="3917950"/>
            <a:ext cx="1301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ttps://watermark.lovepik.com/photo/40001/5082.jpg_wh12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3213" y="619442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3"/>
          <a:srcRect l="42821" t="63551" r="25908" b="7864"/>
          <a:stretch>
            <a:fillRect/>
          </a:stretch>
        </p:blipFill>
        <p:spPr bwMode="auto">
          <a:xfrm>
            <a:off x="2832100" y="4308475"/>
            <a:ext cx="12017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4"/>
          <a:srcRect l="53857" t="41096" r="20390" b="31267"/>
          <a:stretch>
            <a:fillRect/>
          </a:stretch>
        </p:blipFill>
        <p:spPr bwMode="auto">
          <a:xfrm>
            <a:off x="4448175" y="2290763"/>
            <a:ext cx="8223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http://www.graycell.ru/picture/big/masterok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34338" y="4303713"/>
            <a:ext cx="9874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6"/>
          <a:srcRect l="57120" t="54684"/>
          <a:stretch>
            <a:fillRect/>
          </a:stretch>
        </p:blipFill>
        <p:spPr bwMode="auto">
          <a:xfrm>
            <a:off x="5151438" y="2763838"/>
            <a:ext cx="12255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7"/>
          <a:srcRect l="63423" r="5058" b="41713"/>
          <a:stretch>
            <a:fillRect/>
          </a:stretch>
        </p:blipFill>
        <p:spPr bwMode="auto">
          <a:xfrm>
            <a:off x="3128963" y="1679575"/>
            <a:ext cx="931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2"/>
          <p:cNvSpPr txBox="1">
            <a:spLocks noChangeArrowheads="1"/>
          </p:cNvSpPr>
          <p:nvPr/>
        </p:nvSpPr>
        <p:spPr bwMode="auto">
          <a:xfrm>
            <a:off x="1741488" y="-3175"/>
            <a:ext cx="458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dirty="0">
                <a:solidFill>
                  <a:srgbClr val="0000FF"/>
                </a:solidFill>
                <a:latin typeface="+mn-lt"/>
              </a:rPr>
              <a:t>СТРОИТЕЛЬ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4479 -0.2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7348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/>
          <p:cNvSpPr/>
          <p:nvPr/>
        </p:nvSpPr>
        <p:spPr>
          <a:xfrm rot="16200000">
            <a:off x="6121400" y="2935288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Куб 33"/>
          <p:cNvSpPr/>
          <p:nvPr/>
        </p:nvSpPr>
        <p:spPr>
          <a:xfrm>
            <a:off x="2811463" y="2278063"/>
            <a:ext cx="4392612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7362" name="Picture 6" descr="https://arhivurokov.ru/kopilka/uploads/user_file_561bdc33532a4/konspiekt-uroka-matiematiki-slozhieniie-i-vychitaniie-v-priedielakh-6-povtorieniie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5826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8372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http://images.birthdayexpress.com/mgen/red-cone-party-hats-bx-89792.jpg?zm=1600,1600,1,0,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8963" y="1624013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0" descr="http://images.birthdayexpress.com/mgen/merchandiser/89791.jpg?is=800%2C800%2C0xffff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l="16945" r="17699"/>
          <a:stretch>
            <a:fillRect/>
          </a:stretch>
        </p:blipFill>
        <p:spPr bwMode="auto">
          <a:xfrm>
            <a:off x="6858000" y="229235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5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9396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/>
          <p:cNvSpPr/>
          <p:nvPr/>
        </p:nvSpPr>
        <p:spPr>
          <a:xfrm rot="16200000">
            <a:off x="6121400" y="2935288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Куб 33"/>
          <p:cNvSpPr/>
          <p:nvPr/>
        </p:nvSpPr>
        <p:spPr>
          <a:xfrm>
            <a:off x="2811463" y="2278063"/>
            <a:ext cx="4392612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9410" name="Picture 6" descr="https://arhivurokov.ru/kopilka/uploads/user_file_561bdc33532a4/konspiekt-uroka-matiematiki-slozhieniie-i-vychitaniie-v-priedielakh-6-povtorieniie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5826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8" descr="http://images.birthdayexpress.com/mgen/red-cone-party-hats-bx-89792.jpg?zm=1600,1600,1,0,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1613" y="584200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0420" name="Picture 4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550" y="2573338"/>
            <a:ext cx="25876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0" descr="http://images.birthdayexpress.com/mgen/merchandiser/89791.jpg?is=800%2C800%2C0xfffff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16945" r="17699"/>
          <a:stretch>
            <a:fillRect/>
          </a:stretch>
        </p:blipFill>
        <p:spPr bwMode="auto">
          <a:xfrm>
            <a:off x="7010400" y="2209800"/>
            <a:ext cx="137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2" name="Группа 45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47" name="Блок-схема: процесс 46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Блок-схема: процесс 47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Блок-схема: процесс 49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1" name="Блок-схема: процесс 50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2116137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1444" name="Группа 3"/>
          <p:cNvGrpSpPr>
            <a:grpSpLocks/>
          </p:cNvGrpSpPr>
          <p:nvPr/>
        </p:nvGrpSpPr>
        <p:grpSpPr bwMode="auto">
          <a:xfrm>
            <a:off x="444500" y="339725"/>
            <a:ext cx="1282700" cy="175895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8782" y="5259313"/>
              <a:ext cx="3530554" cy="303287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8782" y="4375448"/>
              <a:ext cx="905722" cy="88386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6027" y="4388447"/>
              <a:ext cx="905722" cy="883865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8012" y="3231623"/>
              <a:ext cx="910117" cy="88386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395" y="3214292"/>
              <a:ext cx="910120" cy="883865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8782" y="3214292"/>
              <a:ext cx="905722" cy="88386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8782" y="1710856"/>
              <a:ext cx="3530554" cy="307618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005"/>
              <a:ext cx="3552539" cy="3206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8782" y="4098157"/>
              <a:ext cx="3530554" cy="307621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4383" y="2031474"/>
              <a:ext cx="488036" cy="89253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0452" y="2022809"/>
              <a:ext cx="483638" cy="888196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075" y="2031474"/>
              <a:ext cx="483638" cy="892530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5698" y="2009809"/>
              <a:ext cx="483638" cy="888199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8782" y="2022809"/>
              <a:ext cx="483638" cy="888196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4383" y="762000"/>
              <a:ext cx="910120" cy="94885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033" y="762000"/>
              <a:ext cx="910117" cy="9488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19219" y="774999"/>
              <a:ext cx="910117" cy="95318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" name="Куб 21"/>
          <p:cNvSpPr/>
          <p:nvPr/>
        </p:nvSpPr>
        <p:spPr>
          <a:xfrm>
            <a:off x="2803525" y="6113463"/>
            <a:ext cx="4392613" cy="555625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Куб 22"/>
          <p:cNvSpPr/>
          <p:nvPr/>
        </p:nvSpPr>
        <p:spPr>
          <a:xfrm>
            <a:off x="2771775" y="5224463"/>
            <a:ext cx="1177925" cy="105410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6053138" y="5257800"/>
            <a:ext cx="1177925" cy="1054100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2787650" y="4946650"/>
            <a:ext cx="4392613" cy="55562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2820988" y="4051300"/>
            <a:ext cx="1177925" cy="1055688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4383088" y="4073525"/>
            <a:ext cx="1177925" cy="1054100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6102350" y="4051300"/>
            <a:ext cx="1177925" cy="1055688"/>
          </a:xfrm>
          <a:prstGeom prst="cub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2811463" y="3775075"/>
            <a:ext cx="4392612" cy="554038"/>
          </a:xfrm>
          <a:prstGeom prst="cub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 rot="16200000">
            <a:off x="2503487" y="2922588"/>
            <a:ext cx="1381125" cy="736600"/>
          </a:xfrm>
          <a:prstGeom prst="cube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Куб 31"/>
          <p:cNvSpPr/>
          <p:nvPr/>
        </p:nvSpPr>
        <p:spPr>
          <a:xfrm rot="16200000">
            <a:off x="3739356" y="2886869"/>
            <a:ext cx="1379538" cy="736600"/>
          </a:xfrm>
          <a:prstGeom prst="cube">
            <a:avLst/>
          </a:prstGeom>
          <a:solidFill>
            <a:srgbClr val="A612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Куб 32"/>
          <p:cNvSpPr/>
          <p:nvPr/>
        </p:nvSpPr>
        <p:spPr>
          <a:xfrm rot="16200000">
            <a:off x="4942681" y="2969419"/>
            <a:ext cx="1379538" cy="736600"/>
          </a:xfrm>
          <a:prstGeom prst="cube">
            <a:avLst/>
          </a:prstGeom>
          <a:solidFill>
            <a:srgbClr val="9D72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Куб 33"/>
          <p:cNvSpPr/>
          <p:nvPr/>
        </p:nvSpPr>
        <p:spPr>
          <a:xfrm rot="16200000">
            <a:off x="6121400" y="2935288"/>
            <a:ext cx="1381125" cy="73660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Куб 34"/>
          <p:cNvSpPr/>
          <p:nvPr/>
        </p:nvSpPr>
        <p:spPr>
          <a:xfrm>
            <a:off x="2811463" y="2278063"/>
            <a:ext cx="4392612" cy="554037"/>
          </a:xfrm>
          <a:prstGeom prst="cub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458" name="Picture 6" descr="https://arhivurokov.ru/kopilka/uploads/user_file_561bdc33532a4/konspiekt-uroka-matiematiki-slozhieniie-i-vychitaniie-v-priedielakh-6-povtorieniie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582613"/>
            <a:ext cx="140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9" name="Picture 8" descr="http://images.birthdayexpress.com/mgen/red-cone-party-hats-bx-89792.jpg?zm=1600,1600,1,0,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1613" y="584200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0" name="Picture 10" descr="http://images.birthdayexpress.com/mgen/merchandiser/89791.jpg?is=800%2C800%2C0xffff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1313" y="534988"/>
            <a:ext cx="20986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s1.1zoom.ru/b5050/232/352255-admin_2880x18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t="42766"/>
          <a:stretch>
            <a:fillRect/>
          </a:stretch>
        </p:blipFill>
        <p:spPr bwMode="auto">
          <a:xfrm>
            <a:off x="-63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67" name="Группа 1"/>
          <p:cNvGrpSpPr>
            <a:grpSpLocks/>
          </p:cNvGrpSpPr>
          <p:nvPr/>
        </p:nvGrpSpPr>
        <p:grpSpPr bwMode="auto">
          <a:xfrm>
            <a:off x="2771775" y="534988"/>
            <a:ext cx="4748213" cy="6134100"/>
            <a:chOff x="2771775" y="534988"/>
            <a:chExt cx="4748213" cy="6134100"/>
          </a:xfrm>
        </p:grpSpPr>
        <p:sp>
          <p:nvSpPr>
            <p:cNvPr id="22" name="Куб 21"/>
            <p:cNvSpPr/>
            <p:nvPr/>
          </p:nvSpPr>
          <p:spPr>
            <a:xfrm>
              <a:off x="2803525" y="6113463"/>
              <a:ext cx="4392613" cy="55562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Куб 22"/>
            <p:cNvSpPr/>
            <p:nvPr/>
          </p:nvSpPr>
          <p:spPr>
            <a:xfrm>
              <a:off x="2771775" y="5224463"/>
              <a:ext cx="1177925" cy="1054100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Куб 23"/>
            <p:cNvSpPr/>
            <p:nvPr/>
          </p:nvSpPr>
          <p:spPr>
            <a:xfrm>
              <a:off x="6053138" y="5257800"/>
              <a:ext cx="1177925" cy="1054100"/>
            </a:xfrm>
            <a:prstGeom prst="cub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5" name="Куб 24"/>
            <p:cNvSpPr/>
            <p:nvPr/>
          </p:nvSpPr>
          <p:spPr>
            <a:xfrm>
              <a:off x="2787650" y="4946650"/>
              <a:ext cx="4392613" cy="55562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" name="Куб 25"/>
            <p:cNvSpPr/>
            <p:nvPr/>
          </p:nvSpPr>
          <p:spPr>
            <a:xfrm>
              <a:off x="2820988" y="4051300"/>
              <a:ext cx="1177925" cy="1055688"/>
            </a:xfrm>
            <a:prstGeom prst="cub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Куб 26"/>
            <p:cNvSpPr/>
            <p:nvPr/>
          </p:nvSpPr>
          <p:spPr>
            <a:xfrm>
              <a:off x="4383088" y="4073525"/>
              <a:ext cx="1177925" cy="1054100"/>
            </a:xfrm>
            <a:prstGeom prst="cub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Куб 27"/>
            <p:cNvSpPr/>
            <p:nvPr/>
          </p:nvSpPr>
          <p:spPr>
            <a:xfrm>
              <a:off x="6102350" y="4051300"/>
              <a:ext cx="1177925" cy="1055688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Куб 28"/>
            <p:cNvSpPr/>
            <p:nvPr/>
          </p:nvSpPr>
          <p:spPr>
            <a:xfrm>
              <a:off x="2811463" y="3775075"/>
              <a:ext cx="4392612" cy="554038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Куб 29"/>
            <p:cNvSpPr/>
            <p:nvPr/>
          </p:nvSpPr>
          <p:spPr>
            <a:xfrm rot="16200000">
              <a:off x="2503487" y="2922588"/>
              <a:ext cx="1381125" cy="736600"/>
            </a:xfrm>
            <a:prstGeom prst="cube">
              <a:avLst/>
            </a:prstGeom>
            <a:solidFill>
              <a:srgbClr val="66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Куб 31"/>
            <p:cNvSpPr/>
            <p:nvPr/>
          </p:nvSpPr>
          <p:spPr>
            <a:xfrm rot="16200000">
              <a:off x="3739356" y="2886869"/>
              <a:ext cx="1379538" cy="736600"/>
            </a:xfrm>
            <a:prstGeom prst="cube">
              <a:avLst/>
            </a:prstGeom>
            <a:solidFill>
              <a:srgbClr val="A6128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Куб 32"/>
            <p:cNvSpPr/>
            <p:nvPr/>
          </p:nvSpPr>
          <p:spPr>
            <a:xfrm rot="16200000">
              <a:off x="4942681" y="2969419"/>
              <a:ext cx="1379538" cy="736600"/>
            </a:xfrm>
            <a:prstGeom prst="cube">
              <a:avLst/>
            </a:prstGeom>
            <a:solidFill>
              <a:srgbClr val="9D721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Куб 33"/>
            <p:cNvSpPr/>
            <p:nvPr/>
          </p:nvSpPr>
          <p:spPr>
            <a:xfrm rot="16200000">
              <a:off x="6121400" y="2935288"/>
              <a:ext cx="1381125" cy="736600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5" name="Куб 34"/>
            <p:cNvSpPr/>
            <p:nvPr/>
          </p:nvSpPr>
          <p:spPr>
            <a:xfrm>
              <a:off x="2811463" y="2278063"/>
              <a:ext cx="4392612" cy="554037"/>
            </a:xfrm>
            <a:prstGeom prst="cub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62483" name="Picture 6" descr="https://arhivurokov.ru/kopilka/uploads/user_file_561bdc33532a4/konspiekt-uroka-matiematiki-slozhieniie-i-vychitaniie-v-priedielakh-6-povtorieniie_6.jp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9725" y="582613"/>
              <a:ext cx="1409700" cy="204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8" descr="http://images.birthdayexpress.com/mgen/red-cone-party-hats-bx-89792.jpg?zm=1600,1600,1,0,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11613" y="584200"/>
              <a:ext cx="2063750" cy="206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5" name="Picture 10" descr="http://images.birthdayexpress.com/mgen/merchandiser/89791.jpg?is=800%2C800%2C0xfffff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21313" y="534988"/>
              <a:ext cx="2098675" cy="21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68" name="Picture 4" descr="http://russkiyonline.com/upload/medialibrary/966/9662bf8fdf5b1fa73c117e219e636e69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6050" y="2268538"/>
            <a:ext cx="3067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2282289" y="11540"/>
            <a:ext cx="4646097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МОЛОДЕЦ !!!</a:t>
            </a:r>
          </a:p>
        </p:txBody>
      </p: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2381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russkiyonline.com/upload/medialibrary/966/9662bf8fdf5b1fa73c117e219e636e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3067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20"/>
          <p:cNvSpPr txBox="1">
            <a:spLocks noChangeArrowheads="1"/>
          </p:cNvSpPr>
          <p:nvPr/>
        </p:nvSpPr>
        <p:spPr bwMode="auto">
          <a:xfrm>
            <a:off x="609600" y="3810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00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4516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4517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5540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5541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6564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6565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3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s://yt3.ggpht.com/a-/AN66SAzHC4qFGTZl8Z982eM1hgshjR8cp8GfW3G1qw=s900-mo-c-c0xffffffff-rj-k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544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https://ds04.infourok.ru/uploads/ex/079b/0019d12a-3d6bfc4c/hello_html_5823da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1679575"/>
            <a:ext cx="259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8" descr="http://www.graycell.ru/picture/big/stekolsch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3813" y="703263"/>
            <a:ext cx="2730501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7" cstate="print"/>
          <a:srcRect t="7390" b="6409"/>
          <a:stretch>
            <a:fillRect/>
          </a:stretch>
        </p:blipFill>
        <p:spPr bwMode="auto">
          <a:xfrm>
            <a:off x="0" y="3943350"/>
            <a:ext cx="28067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6" descr="https://i.pinimg.com/originals/39/37/26/39372673d33b7de4ba425b18aca097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7388" y="2341563"/>
            <a:ext cx="19335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5349875" y="3821113"/>
            <a:ext cx="1217613" cy="508000"/>
          </a:xfrm>
          <a:prstGeom prst="cloudCallout">
            <a:avLst>
              <a:gd name="adj1" fmla="val -38779"/>
              <a:gd name="adj2" fmla="val 153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49" name="Picture 24" descr="https://kusnandarputra.com/wp-content/uploads/2018/06/question-mark-460864.png"/>
          <p:cNvPicPr>
            <a:picLocks noChangeAspect="1" noChangeArrowheads="1"/>
          </p:cNvPicPr>
          <p:nvPr/>
        </p:nvPicPr>
        <p:blipFill>
          <a:blip r:embed="rId9"/>
          <a:srcRect l="27293" t="8574" r="27596" b="7745"/>
          <a:stretch>
            <a:fillRect/>
          </a:stretch>
        </p:blipFill>
        <p:spPr bwMode="auto">
          <a:xfrm>
            <a:off x="5843588" y="3863975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pngimg.com/uploads/plier/plier_PNG100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227110">
            <a:off x="3356768" y="5615782"/>
            <a:ext cx="11922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1"/>
          <a:srcRect l="68573" b="65813"/>
          <a:stretch>
            <a:fillRect/>
          </a:stretch>
        </p:blipFill>
        <p:spPr bwMode="auto">
          <a:xfrm>
            <a:off x="3294063" y="3917950"/>
            <a:ext cx="1301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https://watermark.lovepik.com/photo/40001/5082.jpg_wh12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5850" y="5999163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3"/>
          <a:srcRect l="42821" t="63551" r="25908" b="7864"/>
          <a:stretch>
            <a:fillRect/>
          </a:stretch>
        </p:blipFill>
        <p:spPr bwMode="auto">
          <a:xfrm>
            <a:off x="2832100" y="4308475"/>
            <a:ext cx="12017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4"/>
          <a:srcRect l="53857" t="41096" r="20390" b="31267"/>
          <a:stretch>
            <a:fillRect/>
          </a:stretch>
        </p:blipFill>
        <p:spPr bwMode="auto">
          <a:xfrm>
            <a:off x="4448175" y="2290763"/>
            <a:ext cx="8223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8" descr="http://www.graycell.ru/picture/big/masterok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455863"/>
            <a:ext cx="9890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6"/>
          <a:srcRect l="57120" t="54684"/>
          <a:stretch>
            <a:fillRect/>
          </a:stretch>
        </p:blipFill>
        <p:spPr bwMode="auto">
          <a:xfrm>
            <a:off x="5151438" y="2763838"/>
            <a:ext cx="12255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7"/>
          <a:srcRect l="63423" r="5058" b="41713"/>
          <a:stretch>
            <a:fillRect/>
          </a:stretch>
        </p:blipFill>
        <p:spPr bwMode="auto">
          <a:xfrm>
            <a:off x="3128963" y="1679575"/>
            <a:ext cx="931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Box 2"/>
          <p:cNvSpPr txBox="1">
            <a:spLocks noChangeArrowheads="1"/>
          </p:cNvSpPr>
          <p:nvPr/>
        </p:nvSpPr>
        <p:spPr bwMode="auto">
          <a:xfrm>
            <a:off x="1573213" y="-31750"/>
            <a:ext cx="4953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dirty="0">
                <a:solidFill>
                  <a:srgbClr val="0000FF"/>
                </a:solidFill>
                <a:latin typeface="+mn-lt"/>
              </a:rPr>
              <a:t>СТЕКОЛЬЩИК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1991 L -0.36944 -0.4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26 L -0.08264 -0.7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7588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7589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2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свиток 1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8612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8613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69636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69637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72200" y="5900551"/>
            <a:ext cx="263548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0660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0661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1684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1685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2708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2709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3732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3733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4756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4757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5780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5781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6804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6805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3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https://ds04.infourok.ru/uploads/ex/079b/0019d12a-3d6bfc4c/hello_html_5823da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7013" y="1679575"/>
            <a:ext cx="259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8" descr="http://www.graycell.ru/picture/big/stekolsch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813" y="703263"/>
            <a:ext cx="2730501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 descr="http://printonic.ru/uploads/images/2016/04/15/img_5710ae07002e6.jpg"/>
          <p:cNvPicPr>
            <a:picLocks noChangeAspect="1" noChangeArrowheads="1"/>
          </p:cNvPicPr>
          <p:nvPr/>
        </p:nvPicPr>
        <p:blipFill>
          <a:blip r:embed="rId6" cstate="print"/>
          <a:srcRect t="7390" b="6409"/>
          <a:stretch>
            <a:fillRect/>
          </a:stretch>
        </p:blipFill>
        <p:spPr bwMode="auto">
          <a:xfrm>
            <a:off x="0" y="3943350"/>
            <a:ext cx="28067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6" descr="https://i.pinimg.com/originals/39/37/26/39372673d33b7de4ba425b18aca0974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2341563"/>
            <a:ext cx="19335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5349875" y="3821113"/>
            <a:ext cx="1217613" cy="508000"/>
          </a:xfrm>
          <a:prstGeom prst="cloudCallout">
            <a:avLst>
              <a:gd name="adj1" fmla="val -38779"/>
              <a:gd name="adj2" fmla="val 153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6" name="Picture 24" descr="https://kusnandarputra.com/wp-content/uploads/2018/06/question-mark-460864.png"/>
          <p:cNvPicPr>
            <a:picLocks noChangeAspect="1" noChangeArrowheads="1"/>
          </p:cNvPicPr>
          <p:nvPr/>
        </p:nvPicPr>
        <p:blipFill>
          <a:blip r:embed="rId8"/>
          <a:srcRect l="27293" t="8574" r="27596" b="7745"/>
          <a:stretch>
            <a:fillRect/>
          </a:stretch>
        </p:blipFill>
        <p:spPr bwMode="auto">
          <a:xfrm>
            <a:off x="5843588" y="3863975"/>
            <a:ext cx="2746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https://img01.kupiprodai.ru/092018/1536843463175.jpg"/>
          <p:cNvPicPr>
            <a:picLocks noChangeAspect="1" noChangeArrowheads="1"/>
          </p:cNvPicPr>
          <p:nvPr/>
        </p:nvPicPr>
        <p:blipFill>
          <a:blip r:embed="rId9"/>
          <a:srcRect l="12819" t="2" r="71796" b="81976"/>
          <a:stretch>
            <a:fillRect/>
          </a:stretch>
        </p:blipFill>
        <p:spPr bwMode="auto">
          <a:xfrm>
            <a:off x="1263650" y="1022350"/>
            <a:ext cx="19637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http://pngimg.com/uploads/plier/plier_PNG100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227110">
            <a:off x="119857" y="2248694"/>
            <a:ext cx="1192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1"/>
          <a:srcRect l="68573" b="65813"/>
          <a:stretch>
            <a:fillRect/>
          </a:stretch>
        </p:blipFill>
        <p:spPr bwMode="auto">
          <a:xfrm>
            <a:off x="3294063" y="3917950"/>
            <a:ext cx="1301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https://watermark.lovepik.com/photo/40001/5082.jpg_wh12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52588" y="1179513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3"/>
          <a:srcRect l="42821" t="63551" r="25908" b="7864"/>
          <a:stretch>
            <a:fillRect/>
          </a:stretch>
        </p:blipFill>
        <p:spPr bwMode="auto">
          <a:xfrm>
            <a:off x="2832100" y="4308475"/>
            <a:ext cx="12017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6" descr="https://cdn5.vectorstock.com/i/1000x1000/24/69/various-tools-theme-collection-1-vector-21602469.jpg"/>
          <p:cNvPicPr>
            <a:picLocks noChangeAspect="1" noChangeArrowheads="1"/>
          </p:cNvPicPr>
          <p:nvPr/>
        </p:nvPicPr>
        <p:blipFill>
          <a:blip r:embed="rId14"/>
          <a:srcRect l="53857" t="41096" r="20390" b="31267"/>
          <a:stretch>
            <a:fillRect/>
          </a:stretch>
        </p:blipFill>
        <p:spPr bwMode="auto">
          <a:xfrm>
            <a:off x="4448175" y="2290763"/>
            <a:ext cx="8223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8" descr="http://www.graycell.ru/picture/big/masterok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455863"/>
            <a:ext cx="9890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6"/>
          <a:srcRect l="57120" t="54684"/>
          <a:stretch>
            <a:fillRect/>
          </a:stretch>
        </p:blipFill>
        <p:spPr bwMode="auto">
          <a:xfrm>
            <a:off x="5151438" y="2763838"/>
            <a:ext cx="12255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s://static.vecteezy.com/system/resources/previews/000/091/406/original/flat-architecture-tools-vectors.jpg"/>
          <p:cNvPicPr>
            <a:picLocks noChangeAspect="1" noChangeArrowheads="1"/>
          </p:cNvPicPr>
          <p:nvPr/>
        </p:nvPicPr>
        <p:blipFill>
          <a:blip r:embed="rId17"/>
          <a:srcRect l="63423" r="5058" b="41713"/>
          <a:stretch>
            <a:fillRect/>
          </a:stretch>
        </p:blipFill>
        <p:spPr bwMode="auto">
          <a:xfrm>
            <a:off x="3128963" y="1679575"/>
            <a:ext cx="931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Box 2"/>
          <p:cNvSpPr txBox="1">
            <a:spLocks noChangeArrowheads="1"/>
          </p:cNvSpPr>
          <p:nvPr/>
        </p:nvSpPr>
        <p:spPr bwMode="auto">
          <a:xfrm>
            <a:off x="336550" y="7938"/>
            <a:ext cx="9047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 dirty="0">
                <a:solidFill>
                  <a:srgbClr val="0000FF"/>
                </a:solidFill>
                <a:latin typeface="+mn-lt"/>
              </a:rPr>
              <a:t>ИНЖЕНЕР ПРОЕКТИРОВЩИК</a:t>
            </a:r>
          </a:p>
        </p:txBody>
      </p:sp>
      <p:pic>
        <p:nvPicPr>
          <p:cNvPr id="12307" name="Picture 4" descr="https://yt3.ggpht.com/a-/AN66SAzHC4qFGTZl8Z982eM1hgshjR8cp8GfW3G1qw=s900-mo-c-c0xffffffff-rj-k-n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40544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ds04.infourok.ru/uploads/ex/0afa/000ffd01-c35a4653/hello_html_m2d3548ed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56125" y="1801813"/>
            <a:ext cx="25146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0746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2605 0.5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7828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7829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s1.1zoom.ru/b5050/232/352255-admin_2880x1800.jpg"/>
          <p:cNvPicPr>
            <a:picLocks noChangeAspect="1" noChangeArrowheads="1"/>
          </p:cNvPicPr>
          <p:nvPr/>
        </p:nvPicPr>
        <p:blipFill>
          <a:blip r:embed="rId3"/>
          <a:srcRect t="42766"/>
          <a:stretch>
            <a:fillRect/>
          </a:stretch>
        </p:blipFill>
        <p:spPr bwMode="auto">
          <a:xfrm>
            <a:off x="17463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7463" y="0"/>
            <a:ext cx="6535737" cy="67056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8852" name="Группа 3"/>
          <p:cNvGrpSpPr>
            <a:grpSpLocks/>
          </p:cNvGrpSpPr>
          <p:nvPr/>
        </p:nvGrpSpPr>
        <p:grpSpPr bwMode="auto">
          <a:xfrm>
            <a:off x="1066800" y="838200"/>
            <a:ext cx="4343400" cy="5562600"/>
            <a:chOff x="4685590" y="762000"/>
            <a:chExt cx="3552539" cy="4800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4697276" y="5258452"/>
              <a:ext cx="3531764" cy="30414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4697276" y="4374781"/>
              <a:ext cx="908910" cy="883672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7304549" y="4389851"/>
              <a:ext cx="908910" cy="883673"/>
            </a:xfrm>
            <a:prstGeom prst="flowChartProces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7329219" y="3230802"/>
              <a:ext cx="908910" cy="883673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6013897" y="3217101"/>
              <a:ext cx="907611" cy="882302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4697276" y="3217101"/>
              <a:ext cx="908910" cy="88230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4697276" y="1711434"/>
              <a:ext cx="3531764" cy="305517"/>
            </a:xfrm>
            <a:prstGeom prst="flowChart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4685590" y="2911584"/>
              <a:ext cx="3552539" cy="319218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697276" y="4099403"/>
              <a:ext cx="3531764" cy="305518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4695978" y="2032022"/>
              <a:ext cx="484320" cy="8891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5672406" y="2023802"/>
              <a:ext cx="484320" cy="889152"/>
            </a:xfrm>
            <a:prstGeom prst="flowChartProcess">
              <a:avLst/>
            </a:prstGeom>
            <a:solidFill>
              <a:srgbClr val="A61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6708564" y="2032022"/>
              <a:ext cx="484320" cy="889152"/>
            </a:xfrm>
            <a:prstGeom prst="flowChartProcess">
              <a:avLst/>
            </a:prstGeom>
            <a:solidFill>
              <a:srgbClr val="9D72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7744721" y="2008731"/>
              <a:ext cx="484320" cy="889153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697276" y="2022432"/>
              <a:ext cx="484319" cy="889153"/>
            </a:xfrm>
            <a:prstGeom prst="flowChartProcess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4695978" y="762000"/>
              <a:ext cx="910209" cy="94943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5965854" y="762000"/>
              <a:ext cx="910209" cy="95080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7320130" y="777071"/>
              <a:ext cx="908910" cy="94943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78853" name="Picture 2" descr="https://retrofurniture.co.uk/wp-content/uploads/2015/09/time-for-a-rethin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5325" y="1752600"/>
            <a:ext cx="33035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43390" y="5900551"/>
            <a:ext cx="2664296" cy="648072"/>
          </a:xfrm>
          <a:prstGeom prst="roundRect">
            <a:avLst>
              <a:gd name="adj" fmla="val 439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ИГРА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pic>
        <p:nvPicPr>
          <p:cNvPr id="14339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555875" y="188913"/>
            <a:ext cx="432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«Строительная техника»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347" name="WordArt 2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4348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4349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4350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4351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4352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4353" name="Text Box 32"/>
          <p:cNvSpPr txBox="1">
            <a:spLocks noChangeArrowheads="1"/>
          </p:cNvSpPr>
          <p:nvPr/>
        </p:nvSpPr>
        <p:spPr bwMode="auto">
          <a:xfrm>
            <a:off x="2124075" y="981075"/>
            <a:ext cx="4535488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Нажми на рамку с номером 1</a:t>
            </a:r>
          </a:p>
        </p:txBody>
      </p:sp>
      <p:pic>
        <p:nvPicPr>
          <p:cNvPr id="14354" name="Picture 2" descr="http://goodforall.ru/gfatpimg.cgi?i=http://cdn1.top-shop.ru/big_d3bf6ccfa04d19d894f5da2dd5bd967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7308850" y="2509838"/>
            <a:ext cx="1679575" cy="1831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55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612775"/>
            <a:ext cx="1489075" cy="1655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56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6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57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7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58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59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2.vectorstock.com/i/1000x1000/00/06/house-construction-vector-1600006.jpg"/>
          <p:cNvPicPr>
            <a:picLocks noChangeAspect="1" noChangeArrowheads="1"/>
          </p:cNvPicPr>
          <p:nvPr/>
        </p:nvPicPr>
        <p:blipFill>
          <a:blip r:embed="rId2"/>
          <a:srcRect b="9435"/>
          <a:stretch>
            <a:fillRect/>
          </a:stretch>
        </p:blipFill>
        <p:spPr bwMode="auto">
          <a:xfrm>
            <a:off x="1270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968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</a:rPr>
              <a:t>Размести фотографии на стене.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i="1">
                <a:solidFill>
                  <a:srgbClr val="CC3300"/>
                </a:solidFill>
              </a:rPr>
              <a:t>Игра «Профессии»</a:t>
            </a:r>
          </a:p>
        </p:txBody>
      </p:sp>
      <p:sp>
        <p:nvSpPr>
          <p:cNvPr id="59406" name="AutoShap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979613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779838" y="1484313"/>
            <a:ext cx="1655762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5580063" y="1484313"/>
            <a:ext cx="1584325" cy="1800225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843213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643438" y="3429000"/>
            <a:ext cx="1512887" cy="1655763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708400" y="5157788"/>
            <a:ext cx="1512888" cy="1511300"/>
          </a:xfrm>
          <a:prstGeom prst="cube">
            <a:avLst>
              <a:gd name="adj" fmla="val 797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371" name="WordArt 22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1  </a:t>
            </a:r>
          </a:p>
        </p:txBody>
      </p:sp>
      <p:sp>
        <p:nvSpPr>
          <p:cNvPr id="15372" name="WordArt 24"/>
          <p:cNvSpPr>
            <a:spLocks noChangeArrowheads="1" noChangeShapeType="1" noTextEdit="1"/>
          </p:cNvSpPr>
          <p:nvPr/>
        </p:nvSpPr>
        <p:spPr bwMode="auto">
          <a:xfrm>
            <a:off x="3851275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2  </a:t>
            </a:r>
          </a:p>
        </p:txBody>
      </p:sp>
      <p:sp>
        <p:nvSpPr>
          <p:cNvPr id="15373" name="WordArt 25"/>
          <p:cNvSpPr>
            <a:spLocks noChangeArrowheads="1" noChangeShapeType="1" noTextEdit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3  </a:t>
            </a:r>
          </a:p>
        </p:txBody>
      </p:sp>
      <p:sp>
        <p:nvSpPr>
          <p:cNvPr id="15374" name="WordArt 26"/>
          <p:cNvSpPr>
            <a:spLocks noChangeArrowheads="1" noChangeShapeType="1" noTextEdit="1"/>
          </p:cNvSpPr>
          <p:nvPr/>
        </p:nvSpPr>
        <p:spPr bwMode="auto">
          <a:xfrm>
            <a:off x="2843213" y="3860800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4  </a:t>
            </a:r>
          </a:p>
        </p:txBody>
      </p:sp>
      <p:sp>
        <p:nvSpPr>
          <p:cNvPr id="15375" name="WordArt 27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5  </a:t>
            </a:r>
          </a:p>
        </p:txBody>
      </p:sp>
      <p:sp>
        <p:nvSpPr>
          <p:cNvPr id="15376" name="WordArt 28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Arial"/>
                <a:cs typeface="Arial"/>
              </a:rPr>
              <a:t>  6  </a:t>
            </a:r>
          </a:p>
        </p:txBody>
      </p:sp>
      <p:sp>
        <p:nvSpPr>
          <p:cNvPr id="15377" name="Text Box 32"/>
          <p:cNvSpPr txBox="1">
            <a:spLocks noChangeArrowheads="1"/>
          </p:cNvSpPr>
          <p:nvPr/>
        </p:nvSpPr>
        <p:spPr bwMode="auto">
          <a:xfrm>
            <a:off x="2401888" y="74613"/>
            <a:ext cx="3908425" cy="13223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Там, где строят новый дом,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Ходит воин со щитом.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Где пройдет он, станет гладко,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Monotype Corsiva" pitchFamily="66" charset="0"/>
              </a:rPr>
              <a:t>Будет ровная площадка.</a:t>
            </a:r>
          </a:p>
        </p:txBody>
      </p:sp>
      <p:pic>
        <p:nvPicPr>
          <p:cNvPr id="15378" name="Picture 2" descr="http://goodforall.ru/gfatpimg.cgi?i=http://cdn1.top-shop.ru/big_d3bf6ccfa04d19d894f5da2dd5bd967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8756" r="18124"/>
          <a:stretch>
            <a:fillRect/>
          </a:stretch>
        </p:blipFill>
        <p:spPr bwMode="auto">
          <a:xfrm>
            <a:off x="7308850" y="2509838"/>
            <a:ext cx="1679575" cy="1831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9" name="Picture 25" descr="http://svet.gearsearch.ru/img/products/15033-radioupravljaemyj-podemnyj-kran-140-serii-spectehnika-s-realistichnymi-funkcijami-c-001416806a-ot-ab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612775"/>
            <a:ext cx="1489075" cy="1655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80" name="Picture 27" descr="http://900igr.net/up/datai/202762/0010-003-.jpg"/>
          <p:cNvPicPr>
            <a:picLocks noChangeAspect="1" noChangeArrowheads="1"/>
          </p:cNvPicPr>
          <p:nvPr/>
        </p:nvPicPr>
        <p:blipFill>
          <a:blip r:embed="rId6"/>
          <a:srcRect r="20792"/>
          <a:stretch>
            <a:fillRect/>
          </a:stretch>
        </p:blipFill>
        <p:spPr bwMode="auto">
          <a:xfrm>
            <a:off x="212725" y="4643438"/>
            <a:ext cx="1589088" cy="1765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81" name="Picture 27" descr="https://pazloman.com.ua/uploads/shop/products/large/toysuacom_03440castorb.jpg"/>
          <p:cNvPicPr>
            <a:picLocks noChangeAspect="1" noChangeArrowheads="1"/>
          </p:cNvPicPr>
          <p:nvPr/>
        </p:nvPicPr>
        <p:blipFill>
          <a:blip r:embed="rId7"/>
          <a:srcRect l="26659" r="13873"/>
          <a:stretch>
            <a:fillRect/>
          </a:stretch>
        </p:blipFill>
        <p:spPr bwMode="auto">
          <a:xfrm>
            <a:off x="7410450" y="4937125"/>
            <a:ext cx="1382713" cy="167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82" name="Picture 28" descr="http://you-toy.ru/upload/iblock/b63/b636dcd8422a979ba254bab0f5765225.jpg"/>
          <p:cNvPicPr>
            <a:picLocks noChangeAspect="1" noChangeArrowheads="1"/>
          </p:cNvPicPr>
          <p:nvPr/>
        </p:nvPicPr>
        <p:blipFill>
          <a:blip r:embed="rId8" cstate="print"/>
          <a:srcRect l="19794" r="14471"/>
          <a:stretch>
            <a:fillRect/>
          </a:stretch>
        </p:blipFill>
        <p:spPr bwMode="auto">
          <a:xfrm>
            <a:off x="7519988" y="730250"/>
            <a:ext cx="1336675" cy="1585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83" name="Picture 25" descr="https://dvapirata.ru/upload/iblock/da8/da8fbe731df11dd807e714efe59d6075.jpg"/>
          <p:cNvPicPr>
            <a:picLocks noChangeAspect="1" noChangeArrowheads="1"/>
          </p:cNvPicPr>
          <p:nvPr/>
        </p:nvPicPr>
        <p:blipFill>
          <a:blip r:embed="rId9"/>
          <a:srcRect l="10001" r="21255"/>
          <a:stretch>
            <a:fillRect/>
          </a:stretch>
        </p:blipFill>
        <p:spPr bwMode="auto">
          <a:xfrm>
            <a:off x="163513" y="2565400"/>
            <a:ext cx="1543050" cy="17256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AWJJH2MPE6E2-1530310504-4784</_dlc_DocId>
    <_dlc_DocIdUrl xmlns="4a252ca3-5a62-4c1c-90a6-29f4710e47f8">
      <Url>http://edu-sps.koiro.local/Sharya/pr-18/18/_layouts/15/DocIdRedir.aspx?ID=AWJJH2MPE6E2-1530310504-4784</Url>
      <Description>AWJJH2MPE6E2-1530310504-4784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AD4B5-7195-4D9E-8CC6-16A55D5720D6}"/>
</file>

<file path=customXml/itemProps2.xml><?xml version="1.0" encoding="utf-8"?>
<ds:datastoreItem xmlns:ds="http://schemas.openxmlformats.org/officeDocument/2006/customXml" ds:itemID="{5614EB67-8E5B-48DE-AA88-DDF3C6D4EE7B}"/>
</file>

<file path=customXml/itemProps3.xml><?xml version="1.0" encoding="utf-8"?>
<ds:datastoreItem xmlns:ds="http://schemas.openxmlformats.org/officeDocument/2006/customXml" ds:itemID="{084788D8-4BD5-48FC-844C-E9DDB64C7268}"/>
</file>

<file path=customXml/itemProps4.xml><?xml version="1.0" encoding="utf-8"?>
<ds:datastoreItem xmlns:ds="http://schemas.openxmlformats.org/officeDocument/2006/customXml" ds:itemID="{1C358AB2-68FC-4125-8FAF-0193B28C2C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</TotalTime>
  <Words>639</Words>
  <Application>Microsoft Office PowerPoint</Application>
  <PresentationFormat>Экран (4:3)</PresentationFormat>
  <Paragraphs>183</Paragraphs>
  <Slides>71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Arial</vt:lpstr>
      <vt:lpstr>Calibri Light</vt:lpstr>
      <vt:lpstr>Calibri</vt:lpstr>
      <vt:lpstr>Monotype Corsiva</vt:lpstr>
      <vt:lpstr>Constantia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</dc:creator>
  <cp:lastModifiedBy>Олимп</cp:lastModifiedBy>
  <cp:revision>110</cp:revision>
  <cp:lastPrinted>1601-01-01T00:00:00Z</cp:lastPrinted>
  <dcterms:created xsi:type="dcterms:W3CDTF">1601-01-01T00:00:00Z</dcterms:created>
  <dcterms:modified xsi:type="dcterms:W3CDTF">2019-08-14T10:04:51Z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0x010100790757307FD21F448DDDFC9DE7337591</vt:lpwstr>
  </property>
  <property fmtid="{D5CDD505-2E9C-101B-9397-08002B2CF9AE}" pid="4" name="_dlc_DocIdItemGuid">
    <vt:lpwstr>27b76fd5-99aa-4dfe-a02a-7c473314136a</vt:lpwstr>
  </property>
</Properties>
</file>