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9984" autoAdjust="0"/>
    <p:restoredTop sz="66430" autoAdjust="0"/>
  </p:normalViewPr>
  <p:slideViewPr>
    <p:cSldViewPr snapToGrid="0">
      <p:cViewPr>
        <p:scale>
          <a:sx n="44" d="100"/>
          <a:sy n="44" d="100"/>
        </p:scale>
        <p:origin x="-18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4B13A-03A8-40ED-99BE-5258808C63AC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3B449-F2DB-4379-A8E5-A7AD55B83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7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Здравствуйте, коллеги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81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2018 году были разработаны и утверждены дорожная карта и программа развития – два нормативных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документа, которые регламентируют процесс развития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профориентационой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работы  в соответствии с приоритетными направления развития Костромской области до 2025 года.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Процесс реализации дорожной карты и программы развития на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уровне муниципалитета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координирует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рабочая группа по межведомственному взаимодействию с профессиональными образовательными организациями в части использования их потенциала для социально-экономического развития муниципального образования городской округ город Шарья и реализации мероприятий «дорожной карты» и программы развития на  территории городского округа город Шарья.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состав рабочей группы под председательством заместителя главы администрации городского округа город Шарья по социально-культурной сфере включены представители отделов администрации городского округа город Шарья (управления образования; комитета культуры, туризма и молодёжной политики; юридического отдела, отдела экономического развития) и профессиональных образовательных организаций, функционирующих на территории городского округа город Шарья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(утверждена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постановлением администрации городского округа город Шарья от 29.06.2018г. №484).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управлении образования создан координационный совет по реализации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Программы развития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профориентационной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работы с обучающими муниципальных образовательных организаций городского округа город Шарья по обеспечению рабочими и инженерными кадрами предприятий Костромской области на 2019-2025 годы (утверждена приказом управления образования от 28.12.2018г. №721).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 отметить, что отчеты о реализации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аналогичных документов областного уровня формируются и направляются в департамент образования и науки Костромской области с периодичность 2 раза в год (за полугодие).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75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Сегодня, секционное заседание пройдет в формате расширенного заседания координационного совета по реализации Программы развития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работы. Соответственно, на слайд вынесена структура Программы развития,</a:t>
            </a:r>
            <a:r>
              <a:rPr lang="ru-RU" baseline="0" dirty="0" smtClean="0"/>
              <a:t> отражающая охват </a:t>
            </a:r>
            <a:r>
              <a:rPr lang="ru-RU" baseline="0" dirty="0" err="1" smtClean="0"/>
              <a:t>профориентационными</a:t>
            </a:r>
            <a:r>
              <a:rPr lang="ru-RU" baseline="0" dirty="0" smtClean="0"/>
              <a:t> мероприятия обучающихся на всех уровнях образования.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каждой образовательной организации, подведомственной управлению образования имеются планы/проекты/программы – реализации направления «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профориентационная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работа», в которых уже учтены вышеназванные документы и событийные мероприятия обновлены.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нашей встречи актуализировать информацию: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подвести итоги, выявить тенденции (в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100% неисполнение некоторых мероприятий) определить «точки роста» на новый учебный год.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322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Положительные тенденции: </a:t>
            </a:r>
          </a:p>
          <a:p>
            <a:r>
              <a:rPr lang="ru-RU" dirty="0" smtClean="0"/>
              <a:t>координационным советом по дошкольному образованию в рамках муниципальной методической службы ведется работа проекты планов разработаны и готовы к реализации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1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сегодня,</a:t>
            </a:r>
            <a:r>
              <a:rPr lang="ru-RU" baseline="0" dirty="0" smtClean="0"/>
              <a:t> параллельно с нами секция для учителей начальных классов «Новые формы и методы </a:t>
            </a:r>
            <a:r>
              <a:rPr lang="ru-RU" baseline="0" dirty="0" err="1" smtClean="0"/>
              <a:t>профориентационной</a:t>
            </a:r>
            <a:r>
              <a:rPr lang="ru-RU" baseline="0" dirty="0" smtClean="0"/>
              <a:t> работы на уровне начального общего образования»</a:t>
            </a:r>
          </a:p>
          <a:p>
            <a:r>
              <a:rPr lang="ru-RU" baseline="0" dirty="0" smtClean="0"/>
              <a:t>Анализ результатов реализации Программы развития </a:t>
            </a:r>
            <a:r>
              <a:rPr lang="ru-RU" baseline="0" dirty="0" err="1" smtClean="0"/>
              <a:t>профориентационной</a:t>
            </a:r>
            <a:r>
              <a:rPr lang="ru-RU" baseline="0" dirty="0" smtClean="0"/>
              <a:t> работы по некоторым мероприятиям подтверждает тенденцию не создания новых «продуктов», а включение в отчеты уже имеющихся мероприятий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78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Событийные</a:t>
            </a:r>
            <a:r>
              <a:rPr lang="ru-RU" baseline="0" dirty="0" smtClean="0"/>
              <a:t> мероприятия </a:t>
            </a:r>
            <a:r>
              <a:rPr lang="ru-RU" baseline="0" dirty="0" smtClean="0"/>
              <a:t>на уровне основного общего и среднего общего образования в 2018-2019 учебном году значительно обновились за счет реализации «дорожной карты» </a:t>
            </a:r>
          </a:p>
          <a:p>
            <a:r>
              <a:rPr lang="ru-RU" baseline="0" dirty="0" smtClean="0"/>
              <a:t>(Программа развития нацелена на развитие РАБОТЫ – т.е. совершенствование системы, соответственно и мероприятия системные: введение практик, технологий, формирование планов, разработка программ и т.д.;  </a:t>
            </a:r>
          </a:p>
          <a:p>
            <a:r>
              <a:rPr lang="ru-RU" baseline="0" dirty="0" smtClean="0"/>
              <a:t>«дорожная карта» – конкретные мероприятия, как сегодня принято называть «событийные»)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280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Следует отметить об участии наших общеобразовательных организаций в мероприятиях проекта </a:t>
            </a:r>
            <a:r>
              <a:rPr lang="ru-RU" baseline="0" dirty="0" err="1" smtClean="0"/>
              <a:t>ПроеКТОриЯ</a:t>
            </a:r>
            <a:r>
              <a:rPr lang="ru-RU" baseline="0" dirty="0" smtClean="0"/>
              <a:t> – это одно из мероприятий регионального проекта «Успех каждого ребенка» национального проекта «Образование»</a:t>
            </a:r>
          </a:p>
          <a:p>
            <a:r>
              <a:rPr lang="ru-RU" baseline="0" dirty="0" smtClean="0"/>
              <a:t>Формат ресурса современный – просмотр </a:t>
            </a:r>
            <a:r>
              <a:rPr lang="ru-RU" baseline="0" dirty="0" err="1" smtClean="0"/>
              <a:t>интернет-ресурсов</a:t>
            </a:r>
            <a:r>
              <a:rPr lang="ru-RU" baseline="0" dirty="0" smtClean="0"/>
              <a:t>, темы первого полугодия 2019 года я вынесла на слайд</a:t>
            </a:r>
          </a:p>
          <a:p>
            <a:r>
              <a:rPr lang="ru-RU" baseline="0" dirty="0" smtClean="0"/>
              <a:t>Взяла их из  мониторинга участия, который приходит 2 раза в год на управление образования в разрезе всех учреждений (все наши учреждения зарегистрированы на этом портале, соответственно в мониторинге показатели по каждой организации в разрезе каждого мероприятия - просмотра </a:t>
            </a:r>
          </a:p>
          <a:p>
            <a:r>
              <a:rPr lang="ru-RU" baseline="0" dirty="0" smtClean="0"/>
              <a:t>По итогам первого полугодия 2019 года: школа №6 – не участвовала, больше всего просмотров в школе 2 (13),потом в рейтинге школа 7 (11), далее гимназия №3 (8), школа 21 (5), школа №4 (2).</a:t>
            </a:r>
          </a:p>
          <a:p>
            <a:r>
              <a:rPr lang="ru-RU" baseline="0" dirty="0" smtClean="0"/>
              <a:t>Насколько достоверна информация? На 100%</a:t>
            </a:r>
          </a:p>
          <a:p>
            <a:r>
              <a:rPr lang="ru-RU" baseline="0" dirty="0" smtClean="0"/>
              <a:t>Вот только  просмотров было больше, просто те кто обеспечивал участие не проделал все необходимые действия с регистрацией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72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новом учебном году в одном из запланированных мероприятий Программы «инновационная деятельность – открытие площадок и т.д.» у нас будет конкретная информация:</a:t>
            </a:r>
            <a:r>
              <a:rPr lang="ru-RU" baseline="0" dirty="0" smtClean="0"/>
              <a:t> МБОУ СОШ №21 вошли в число общеобразовательных организаций Костромской области (Кострома – 12 общеобразовательных организаций, Буй, Галич, Волгореченск, Шарья, </a:t>
            </a:r>
            <a:r>
              <a:rPr lang="ru-RU" baseline="0" dirty="0" err="1" smtClean="0"/>
              <a:t>Сусанинский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Буйский</a:t>
            </a:r>
            <a:r>
              <a:rPr lang="ru-RU" baseline="0" dirty="0" smtClean="0"/>
              <a:t> районы по 1, Костромской район – 3, </a:t>
            </a:r>
            <a:r>
              <a:rPr lang="ru-RU" baseline="0" dirty="0" err="1" smtClean="0"/>
              <a:t>Красносельский</a:t>
            </a:r>
            <a:r>
              <a:rPr lang="ru-RU" baseline="0" dirty="0" smtClean="0"/>
              <a:t> – 2), участвующих в реализации проекта по ранней профориентации учащихся 6-11 классов «Билет в будущее».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65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Общие тенденции:</a:t>
            </a:r>
          </a:p>
          <a:p>
            <a:r>
              <a:rPr lang="ru-RU" dirty="0" smtClean="0"/>
              <a:t>Конкурсная система,</a:t>
            </a:r>
          </a:p>
          <a:p>
            <a:r>
              <a:rPr lang="ru-RU" dirty="0" smtClean="0"/>
              <a:t>Повышение квалификации (конкурсы и курсы), …..</a:t>
            </a:r>
          </a:p>
          <a:p>
            <a:r>
              <a:rPr lang="ru-RU" dirty="0" smtClean="0"/>
              <a:t>Интернет</a:t>
            </a:r>
            <a:r>
              <a:rPr lang="ru-RU" baseline="0" dirty="0" smtClean="0"/>
              <a:t>-ресурсы портала «Моя профессиональная карьера»: «Атлас профессий Костромской области», «Дневник профессионального </a:t>
            </a:r>
            <a:r>
              <a:rPr lang="ru-RU" baseline="0" dirty="0" err="1" smtClean="0"/>
              <a:t>самоопредедения</a:t>
            </a:r>
            <a:r>
              <a:rPr lang="ru-RU" baseline="0" dirty="0" smtClean="0"/>
              <a:t> школьника» (по итогам года 5 чел. – школа 21)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B449-F2DB-4379-A8E5-A7AD55B833E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9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446662"/>
            <a:ext cx="5723468" cy="25585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«Профориентация от дошкольного образования до </a:t>
            </a:r>
            <a:r>
              <a:rPr lang="ru-RU" b="1" dirty="0" err="1" smtClean="0"/>
              <a:t>профобучения</a:t>
            </a:r>
            <a:r>
              <a:rPr lang="ru-RU" b="1" dirty="0" smtClean="0"/>
              <a:t>»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759" y="4640239"/>
            <a:ext cx="5712179" cy="104346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 smtClean="0"/>
              <a:t>Муниципальная августовская педагогическая конференция – 2019, секционное заседание,</a:t>
            </a:r>
          </a:p>
          <a:p>
            <a:pPr algn="r"/>
            <a:r>
              <a:rPr lang="ru-RU" sz="2000" dirty="0" smtClean="0"/>
              <a:t>28.08.2019, г. Шарья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652" y="955343"/>
            <a:ext cx="7066527" cy="51042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Муниципальный план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мероприятий («дорожная карта») по взаимодействию с профессиональными образовательными организациями в части использования их потенциала для социально-экономического развития муниципального образования городской округ город Шарья и обеспечения муниципального образования квалифицированными кадрами рабочих и специалистов среднего звена на территории городского округа город Шарья Костромской области на период до 2025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года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Программа развития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работы с обучающими муниципальных образовательных организаций городского округа город Шарья по обеспечению рабочими и инженерными кадрами предприятий Костромской области на 2019-2025 годы</a:t>
            </a:r>
          </a:p>
        </p:txBody>
      </p:sp>
    </p:spTree>
    <p:extLst>
      <p:ext uri="{BB962C8B-B14F-4D97-AF65-F5344CB8AC3E}">
        <p14:creationId xmlns:p14="http://schemas.microsoft.com/office/powerpoint/2010/main" val="99315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56" y="694753"/>
            <a:ext cx="7383439" cy="1434299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Программа развития </a:t>
            </a:r>
            <a:r>
              <a:rPr lang="ru-RU" sz="2000" b="1" dirty="0" err="1"/>
              <a:t>профориентационной</a:t>
            </a:r>
            <a:r>
              <a:rPr lang="ru-RU" sz="2000" b="1" dirty="0"/>
              <a:t> работы с обучающими муниципальных образовательных организаций городского округа город Шарья по обеспечению рабочими и инженерными кадрами предприятий Костромской области на 2019-2025 </a:t>
            </a:r>
            <a:r>
              <a:rPr lang="ru-RU" sz="2000" b="1" dirty="0" smtClean="0"/>
              <a:t>го</a:t>
            </a:r>
            <a:r>
              <a:rPr lang="ru-RU" sz="2000" dirty="0" smtClean="0"/>
              <a:t>ды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3" y="2310325"/>
            <a:ext cx="7260609" cy="3831168"/>
          </a:xfrm>
        </p:spPr>
        <p:txBody>
          <a:bodyPr>
            <a:normAutofit fontScale="92500"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Раздел 1. Развитие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работы на уровне дошкольного образования</a:t>
            </a:r>
          </a:p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Раздел 2. Развитие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работы на уровне начального общего образования</a:t>
            </a:r>
          </a:p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Раздел 3. Развитие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работы на уровне основного общего образования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Раздел 4. Развитие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 работы на уровне среднего общего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Раздел 5. Развитие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 работы в образовательных организациях дополнительного образования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детей</a:t>
            </a:r>
          </a:p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Раздел 6. Формирование экономических и нематериальных стимулов для поступления обучающихся в профессиональные образовательные организации и ВУЗы технической направленности и на работу по рабочим профессиям технического профиля и инженерным специальностям на предприятия региона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4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265" y="593296"/>
            <a:ext cx="6965245" cy="83869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Раздел 1. Развитие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работы на уровне дошкольного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906" y="1500996"/>
            <a:ext cx="7297947" cy="4641011"/>
          </a:xfrm>
        </p:spPr>
        <p:txBody>
          <a:bodyPr>
            <a:normAutofit fontScale="92500"/>
          </a:bodyPr>
          <a:lstStyle/>
          <a:p>
            <a:r>
              <a:rPr lang="ru-RU" sz="2200" dirty="0" smtClean="0"/>
              <a:t>Реализация Плана мероприятий по ранней профориентации ….</a:t>
            </a:r>
          </a:p>
          <a:p>
            <a:r>
              <a:rPr lang="ru-RU" sz="2200" dirty="0" smtClean="0"/>
              <a:t>Реализация плана по оснащению и формированию развивающей предметно-пространственной среды…</a:t>
            </a:r>
          </a:p>
          <a:p>
            <a:r>
              <a:rPr lang="ru-RU" sz="2200" dirty="0" smtClean="0"/>
              <a:t>Корректировка основных образовательных программ… - включение регионального компонента…</a:t>
            </a:r>
          </a:p>
          <a:p>
            <a:r>
              <a:rPr lang="ru-RU" sz="2200" dirty="0" smtClean="0"/>
              <a:t>Участие в конкурсных мероприятиях для педагогов и образовательных организаций</a:t>
            </a:r>
          </a:p>
          <a:p>
            <a:r>
              <a:rPr lang="ru-RU" sz="2200" dirty="0" smtClean="0"/>
              <a:t>Организация и проведение конкурсных мероприятий для обучающихся, в </a:t>
            </a:r>
            <a:r>
              <a:rPr lang="ru-RU" sz="2200" dirty="0" err="1" smtClean="0"/>
              <a:t>т.ч</a:t>
            </a:r>
            <a:r>
              <a:rPr lang="ru-RU" sz="2200" dirty="0" smtClean="0"/>
              <a:t>. </a:t>
            </a:r>
            <a:r>
              <a:rPr lang="ru-RU" sz="2200" dirty="0"/>
              <a:t>з</a:t>
            </a:r>
            <a:r>
              <a:rPr lang="ru-RU" sz="2200" dirty="0" smtClean="0"/>
              <a:t>а счет обновления тематики в муниципальных конкурсах муниципальной Конкурсной системы</a:t>
            </a:r>
          </a:p>
          <a:p>
            <a:r>
              <a:rPr lang="ru-RU" sz="2200" dirty="0" smtClean="0"/>
              <a:t>Обучение на курсах повышения 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12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137" y="645054"/>
            <a:ext cx="7401464" cy="120248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Раздел 2. Развитие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работы на уровне начального общего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709" y="2067498"/>
            <a:ext cx="7301397" cy="3970994"/>
          </a:xfrm>
        </p:spPr>
        <p:txBody>
          <a:bodyPr/>
          <a:lstStyle/>
          <a:p>
            <a:r>
              <a:rPr lang="ru-RU" dirty="0" smtClean="0"/>
              <a:t>Реализация муниципального проекта «Я талантлив» в обновленном формате</a:t>
            </a:r>
          </a:p>
          <a:p>
            <a:r>
              <a:rPr lang="ru-RU" dirty="0" smtClean="0"/>
              <a:t>Обновление программ внеурочной деятельности \ дополнительного образования</a:t>
            </a:r>
          </a:p>
          <a:p>
            <a:r>
              <a:rPr lang="ru-RU" dirty="0" smtClean="0"/>
              <a:t>Введение практики «индивидуальных образовательных маршрутов»</a:t>
            </a:r>
          </a:p>
          <a:p>
            <a:r>
              <a:rPr lang="ru-RU" dirty="0" smtClean="0"/>
              <a:t>Повышение квалификации педагогов: участие в конкурсах профессионального мастерства, обучение на курсах повышения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60839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276" y="645054"/>
            <a:ext cx="6965245" cy="120248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Раздел 3. Развитие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работы на уровне основного общего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170" y="2001328"/>
            <a:ext cx="7125420" cy="395089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Введение практики «индивидуальных образовательных маршрутов»</a:t>
            </a:r>
          </a:p>
          <a:p>
            <a:r>
              <a:rPr lang="ru-RU" dirty="0"/>
              <a:t>Повышение квалификации педагогов: участие в конкурсах профессионального </a:t>
            </a:r>
            <a:r>
              <a:rPr lang="ru-RU" dirty="0" smtClean="0"/>
              <a:t>мастерства</a:t>
            </a:r>
          </a:p>
          <a:p>
            <a:r>
              <a:rPr lang="ru-RU" dirty="0" smtClean="0"/>
              <a:t>Разработка и реализация программ по дополнительным (элективным) дисциплинам</a:t>
            </a:r>
          </a:p>
          <a:p>
            <a:r>
              <a:rPr lang="ru-RU" dirty="0" smtClean="0"/>
              <a:t>Привлечение школьных психологических служб к формированию готовности обучающихся к саморазвитию и самоопределению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98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709" y="556326"/>
            <a:ext cx="6965245" cy="72818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ПроеКТОриЯ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4" y="1262743"/>
            <a:ext cx="7206343" cy="5029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«Профессия – чемпион», спортивная индустрия</a:t>
            </a:r>
          </a:p>
          <a:p>
            <a:r>
              <a:rPr lang="ru-RU" dirty="0" smtClean="0"/>
              <a:t>«Авторские уроки будущего», уроки победителей Всероссийского конкурса</a:t>
            </a:r>
          </a:p>
          <a:p>
            <a:r>
              <a:rPr lang="en-US" dirty="0" smtClean="0"/>
              <a:t>TED</a:t>
            </a:r>
            <a:r>
              <a:rPr lang="ru-RU" dirty="0" smtClean="0"/>
              <a:t>-лекции от глав крупнейших корпораций и ведущих отраслевых экспертов</a:t>
            </a:r>
          </a:p>
          <a:p>
            <a:r>
              <a:rPr lang="ru-RU" dirty="0" smtClean="0"/>
              <a:t>«Направления прорыва», большой открытый урок</a:t>
            </a:r>
          </a:p>
          <a:p>
            <a:r>
              <a:rPr lang="ru-RU" dirty="0" smtClean="0"/>
              <a:t>Ректорский час</a:t>
            </a:r>
          </a:p>
          <a:p>
            <a:r>
              <a:rPr lang="ru-RU" dirty="0" err="1" smtClean="0"/>
              <a:t>Проснулс</a:t>
            </a:r>
            <a:r>
              <a:rPr lang="ru-RU" dirty="0" smtClean="0"/>
              <a:t> утром – убери свою планету</a:t>
            </a:r>
          </a:p>
          <a:p>
            <a:r>
              <a:rPr lang="ru-RU" dirty="0" smtClean="0"/>
              <a:t>Менделеев? Элементарно!</a:t>
            </a:r>
          </a:p>
          <a:p>
            <a:r>
              <a:rPr lang="ru-RU" dirty="0" err="1" smtClean="0"/>
              <a:t>НаСТРОЙся</a:t>
            </a:r>
            <a:r>
              <a:rPr lang="ru-RU" dirty="0" smtClean="0"/>
              <a:t> на БУДУЩЕЕ</a:t>
            </a:r>
          </a:p>
          <a:p>
            <a:r>
              <a:rPr lang="ru-RU" dirty="0" smtClean="0"/>
              <a:t>Ура! Мультики!</a:t>
            </a:r>
          </a:p>
          <a:p>
            <a:r>
              <a:rPr lang="ru-RU" dirty="0" smtClean="0"/>
              <a:t>Профессия – руководитель!</a:t>
            </a:r>
          </a:p>
          <a:p>
            <a:r>
              <a:rPr lang="ru-RU" dirty="0" smtClean="0"/>
              <a:t>Наперегонки с будущим</a:t>
            </a:r>
          </a:p>
          <a:p>
            <a:r>
              <a:rPr lang="ru-RU" dirty="0" smtClean="0"/>
              <a:t>Быстрее. Выше. Умнее.</a:t>
            </a:r>
          </a:p>
          <a:p>
            <a:r>
              <a:rPr lang="ru-RU" dirty="0" smtClean="0"/>
              <a:t>Здравствуй, дерево!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123" y="627800"/>
            <a:ext cx="7380514" cy="120248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Раздел 4. Развитие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профориентационной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работы на уровне среднего общего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653" y="1932316"/>
            <a:ext cx="7228935" cy="4071668"/>
          </a:xfrm>
        </p:spPr>
        <p:txBody>
          <a:bodyPr/>
          <a:lstStyle/>
          <a:p>
            <a:r>
              <a:rPr lang="ru-RU" dirty="0"/>
              <a:t>Введение практики «индивидуальных образовательных маршрутов</a:t>
            </a:r>
            <a:r>
              <a:rPr lang="ru-RU" dirty="0" smtClean="0"/>
              <a:t>» в условиях сетевого взаимодействия</a:t>
            </a:r>
            <a:endParaRPr lang="ru-RU" dirty="0"/>
          </a:p>
          <a:p>
            <a:r>
              <a:rPr lang="ru-RU" dirty="0"/>
              <a:t>Повышение квалификации педагогов: участие в конкурсах профессионального </a:t>
            </a:r>
            <a:r>
              <a:rPr lang="ru-RU" dirty="0" smtClean="0"/>
              <a:t>мастерства</a:t>
            </a:r>
          </a:p>
          <a:p>
            <a:r>
              <a:rPr lang="ru-RU" dirty="0" smtClean="0"/>
              <a:t>Увеличение классов\групп естественно-научного, физико-математического, информационного профилей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48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276" y="679560"/>
            <a:ext cx="6965245" cy="648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тенденции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31985"/>
            <a:ext cx="7246189" cy="488172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Внесение изменений в муниципальную Конкурсную систему (положения \ регламенты проведения мероприятий)</a:t>
            </a:r>
          </a:p>
          <a:p>
            <a:r>
              <a:rPr lang="ru-RU" dirty="0" smtClean="0"/>
              <a:t>Повышение квалификации педагогов: обучение на курсах повышения квалификации</a:t>
            </a:r>
          </a:p>
          <a:p>
            <a:r>
              <a:rPr lang="ru-RU" dirty="0" smtClean="0"/>
              <a:t>Муниципальной методической службе обеспечить мониторинг результативности  повышения квалификации и участия в конкурсных мероприятиях по профориентации</a:t>
            </a:r>
          </a:p>
          <a:p>
            <a:r>
              <a:rPr lang="ru-RU" dirty="0" smtClean="0"/>
              <a:t>Активизировать работу с Интернет-ресурсами «</a:t>
            </a:r>
            <a:r>
              <a:rPr lang="ru-RU" dirty="0" err="1" smtClean="0"/>
              <a:t>Профориентационного</a:t>
            </a:r>
            <a:r>
              <a:rPr lang="ru-RU" dirty="0" smtClean="0"/>
              <a:t> портала Костромской области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Продолжить практику разработки планов совместной деятельности с организациями среднего профессионального образования</a:t>
            </a:r>
          </a:p>
          <a:p>
            <a:r>
              <a:rPr lang="ru-RU" dirty="0" smtClean="0"/>
              <a:t>Внедрить практику индивидуальных маршрутов</a:t>
            </a:r>
          </a:p>
          <a:p>
            <a:r>
              <a:rPr lang="ru-RU" dirty="0" smtClean="0"/>
              <a:t>Совершенствование индивидуально-психологической помощи в профессиональном самоопределении и развитии способностей у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211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AWJJH2MPE6E2-559631329-854</_dlc_DocId>
    <_dlc_DocIdUrl xmlns="4a252ca3-5a62-4c1c-90a6-29f4710e47f8">
      <Url>https://xn--44-6kcadhwnl3cfdx.xn--p1ai/Sharya/imc/_layouts/15/DocIdRedir.aspx?ID=AWJJH2MPE6E2-559631329-854</Url>
      <Description>AWJJH2MPE6E2-559631329-854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ACD827FA0ABE14FB7ACE3D31B63490B" ma:contentTypeVersion="49" ma:contentTypeDescription="Создание документа." ma:contentTypeScope="" ma:versionID="c260ceeacc79d96adcdc41a4e5fb0fe1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785d3023087b6efec41810b44f064da6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68DB8B-02C3-41DD-8776-89C498B40F05}"/>
</file>

<file path=customXml/itemProps2.xml><?xml version="1.0" encoding="utf-8"?>
<ds:datastoreItem xmlns:ds="http://schemas.openxmlformats.org/officeDocument/2006/customXml" ds:itemID="{F98F58B7-BFA3-42B9-A55D-7CBF35FE4CA8}"/>
</file>

<file path=customXml/itemProps3.xml><?xml version="1.0" encoding="utf-8"?>
<ds:datastoreItem xmlns:ds="http://schemas.openxmlformats.org/officeDocument/2006/customXml" ds:itemID="{C55A5FCA-7BB3-4057-B808-1044F82D9118}"/>
</file>

<file path=customXml/itemProps4.xml><?xml version="1.0" encoding="utf-8"?>
<ds:datastoreItem xmlns:ds="http://schemas.openxmlformats.org/officeDocument/2006/customXml" ds:itemID="{30503AF7-F708-4576-B939-E6B657AB0CF4}"/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221</TotalTime>
  <Words>1330</Words>
  <Application>Microsoft Office PowerPoint</Application>
  <PresentationFormat>Экран (4:3)</PresentationFormat>
  <Paragraphs>94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Pushpin</vt:lpstr>
      <vt:lpstr>«Профориентация от дошкольного образования до профобучения»</vt:lpstr>
      <vt:lpstr>Презентация PowerPoint</vt:lpstr>
      <vt:lpstr>Программа развития профориентационной работы с обучающими муниципальных образовательных организаций городского округа город Шарья по обеспечению рабочими и инженерными кадрами предприятий Костромской области на 2019-2025 годы</vt:lpstr>
      <vt:lpstr>Раздел 1. Развитие профориентационной работы на уровне дошкольного образования</vt:lpstr>
      <vt:lpstr>Раздел 2. Развитие профориентационной работы на уровне начального общего образования</vt:lpstr>
      <vt:lpstr>Раздел 3. Развитие профориентационной работы на уровне основного общего образования</vt:lpstr>
      <vt:lpstr>ПроеКТОриЯ</vt:lpstr>
      <vt:lpstr>Раздел 4. Развитие профориентационной работы на уровне среднего общего образования</vt:lpstr>
      <vt:lpstr>Общие тенденции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23</cp:revision>
  <cp:lastPrinted>2019-08-28T07:26:42Z</cp:lastPrinted>
  <dcterms:created xsi:type="dcterms:W3CDTF">2014-09-16T21:39:22Z</dcterms:created>
  <dcterms:modified xsi:type="dcterms:W3CDTF">2019-08-28T07:29:09Z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0x0101000ACD827FA0ABE14FB7ACE3D31B63490B</vt:lpwstr>
  </property>
  <property fmtid="{D5CDD505-2E9C-101B-9397-08002B2CF9AE}" pid="3" name="_dlc_DocIdItemGuid">
    <vt:lpwstr>6cb4347f-871c-402a-a067-066afc126005</vt:lpwstr>
  </property>
</Properties>
</file>