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D05E"/>
    <a:srgbClr val="FEF4EC"/>
    <a:srgbClr val="FE9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80" autoAdjust="0"/>
  </p:normalViewPr>
  <p:slideViewPr>
    <p:cSldViewPr>
      <p:cViewPr varScale="1">
        <p:scale>
          <a:sx n="85" d="100"/>
          <a:sy n="85" d="100"/>
        </p:scale>
        <p:origin x="-1104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1" Type="http://schemas.openxmlformats.org/officeDocument/2006/relationships/customXml" Target="../customXml/item4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227DB-15E1-46B7-8589-478F96104BF5}" type="datetimeFigureOut">
              <a:rPr lang="ru-RU" smtClean="0"/>
              <a:t>04.04.2020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9CE1-01B5-49DA-B192-F97D9877C7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8856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227DB-15E1-46B7-8589-478F96104BF5}" type="datetimeFigureOut">
              <a:rPr lang="ru-RU" smtClean="0"/>
              <a:t>04.04.2020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9CE1-01B5-49DA-B192-F97D9877C7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3514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227DB-15E1-46B7-8589-478F96104BF5}" type="datetimeFigureOut">
              <a:rPr lang="ru-RU" smtClean="0"/>
              <a:t>04.04.2020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9CE1-01B5-49DA-B192-F97D9877C7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4357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227DB-15E1-46B7-8589-478F96104BF5}" type="datetimeFigureOut">
              <a:rPr lang="ru-RU" smtClean="0"/>
              <a:t>04.04.2020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9CE1-01B5-49DA-B192-F97D9877C7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4841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227DB-15E1-46B7-8589-478F96104BF5}" type="datetimeFigureOut">
              <a:rPr lang="ru-RU" smtClean="0"/>
              <a:t>04.04.2020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9CE1-01B5-49DA-B192-F97D9877C7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958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227DB-15E1-46B7-8589-478F96104BF5}" type="datetimeFigureOut">
              <a:rPr lang="ru-RU" smtClean="0"/>
              <a:t>04.04.2020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9CE1-01B5-49DA-B192-F97D9877C7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6523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227DB-15E1-46B7-8589-478F96104BF5}" type="datetimeFigureOut">
              <a:rPr lang="ru-RU" smtClean="0"/>
              <a:t>04.04.2020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9CE1-01B5-49DA-B192-F97D9877C7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1643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227DB-15E1-46B7-8589-478F96104BF5}" type="datetimeFigureOut">
              <a:rPr lang="ru-RU" smtClean="0"/>
              <a:t>04.04.2020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9CE1-01B5-49DA-B192-F97D9877C7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1772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227DB-15E1-46B7-8589-478F96104BF5}" type="datetimeFigureOut">
              <a:rPr lang="ru-RU" smtClean="0"/>
              <a:t>04.04.2020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9CE1-01B5-49DA-B192-F97D9877C7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9585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227DB-15E1-46B7-8589-478F96104BF5}" type="datetimeFigureOut">
              <a:rPr lang="ru-RU" smtClean="0"/>
              <a:t>04.04.2020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9CE1-01B5-49DA-B192-F97D9877C7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0691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227DB-15E1-46B7-8589-478F96104BF5}" type="datetimeFigureOut">
              <a:rPr lang="ru-RU" smtClean="0"/>
              <a:t>04.04.2020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9CE1-01B5-49DA-B192-F97D9877C7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1346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4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227DB-15E1-46B7-8589-478F96104BF5}" type="datetimeFigureOut">
              <a:rPr lang="ru-RU" smtClean="0"/>
              <a:t>04.04.2020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9CE1-01B5-49DA-B192-F97D9877C7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7331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fss.ru/ru/fund/disabilitylist/478381/index.shtml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4574" y="313560"/>
            <a:ext cx="8172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Процесс выплаты </a:t>
            </a:r>
            <a:r>
              <a:rPr lang="ru-RU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пособия</a:t>
            </a:r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работающим гражданам старше 65 лет</a:t>
            </a:r>
          </a:p>
        </p:txBody>
      </p:sp>
      <p:grpSp>
        <p:nvGrpSpPr>
          <p:cNvPr id="1037" name="Группа 1036"/>
          <p:cNvGrpSpPr/>
          <p:nvPr/>
        </p:nvGrpSpPr>
        <p:grpSpPr>
          <a:xfrm>
            <a:off x="3956955" y="1744632"/>
            <a:ext cx="1231147" cy="928081"/>
            <a:chOff x="4105767" y="1311486"/>
            <a:chExt cx="1231147" cy="928081"/>
          </a:xfrm>
        </p:grpSpPr>
        <p:pic>
          <p:nvPicPr>
            <p:cNvPr id="1029" name="Picture 5" descr="C:\Users\kmenshikova\Desktop\Иконки\spreadsheet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05767" y="1311486"/>
              <a:ext cx="904462" cy="9280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Скругленный прямоугольник 13"/>
            <p:cNvSpPr/>
            <p:nvPr/>
          </p:nvSpPr>
          <p:spPr>
            <a:xfrm>
              <a:off x="4557998" y="1913448"/>
              <a:ext cx="778916" cy="322735"/>
            </a:xfrm>
            <a:prstGeom prst="roundRect">
              <a:avLst/>
            </a:prstGeom>
            <a:solidFill>
              <a:srgbClr val="FE9700">
                <a:alpha val="56863"/>
              </a:srgbClr>
            </a:solidFill>
            <a:ln>
              <a:solidFill>
                <a:srgbClr val="FE97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Единый № ЭЛН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118338" y="1369475"/>
              <a:ext cx="90838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dirty="0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Реестр</a:t>
              </a:r>
              <a:endParaRPr lang="ru-RU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1387443" y="1461358"/>
            <a:ext cx="1121542" cy="912324"/>
            <a:chOff x="3635896" y="1196752"/>
            <a:chExt cx="2274557" cy="1778001"/>
          </a:xfrm>
        </p:grpSpPr>
        <p:pic>
          <p:nvPicPr>
            <p:cNvPr id="1025" name="Picture 1" descr="C:\Users\kmenshikova\Desktop\Иконки\businessman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35896" y="1196752"/>
              <a:ext cx="1778001" cy="17780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6" name="Picture 2" descr="C:\Users\kmenshikova\Desktop\Иконки\data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04716" y="1969016"/>
              <a:ext cx="1005737" cy="10057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" name="TextBox 9"/>
          <p:cNvSpPr txBox="1"/>
          <p:nvPr/>
        </p:nvSpPr>
        <p:spPr>
          <a:xfrm>
            <a:off x="805143" y="2471218"/>
            <a:ext cx="20907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</a:t>
            </a:r>
            <a:r>
              <a:rPr lang="ru-RU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ормирует реестр с фиксированными данными используя стороннее ПО. Направляет реестр в ТОФ.</a:t>
            </a:r>
            <a:endParaRPr lang="ru-RU" sz="10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019120" y="952625"/>
            <a:ext cx="1680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Страхователь</a:t>
            </a:r>
            <a:endParaRPr lang="ru-RU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7118119" y="1363823"/>
            <a:ext cx="956434" cy="1107395"/>
            <a:chOff x="2009493" y="3140968"/>
            <a:chExt cx="3262759" cy="3262759"/>
          </a:xfrm>
        </p:grpSpPr>
        <p:pic>
          <p:nvPicPr>
            <p:cNvPr id="1027" name="Picture 3" descr="C:\Users\kmenshikova\Desktop\Иконки\computer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09493" y="3140968"/>
              <a:ext cx="3262759" cy="32627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Прямоугольник 11"/>
            <p:cNvSpPr/>
            <p:nvPr/>
          </p:nvSpPr>
          <p:spPr>
            <a:xfrm>
              <a:off x="2195736" y="3429000"/>
              <a:ext cx="2880320" cy="1944216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028" name="Picture 4" descr="C:\Users\kmenshikova\Desktop\Иконки\logo.gif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50272" y="3511237"/>
              <a:ext cx="1981200" cy="1819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7" name="TextBox 16"/>
          <p:cNvSpPr txBox="1"/>
          <p:nvPr/>
        </p:nvSpPr>
        <p:spPr>
          <a:xfrm>
            <a:off x="6660871" y="2523301"/>
            <a:ext cx="187093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Автоматизированная замена </a:t>
            </a:r>
            <a:r>
              <a:rPr lang="ru-RU" sz="10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единого № ЭЛН </a:t>
            </a:r>
            <a:r>
              <a:rPr lang="ru-RU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</a:t>
            </a:r>
            <a:r>
              <a:rPr lang="ru-RU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уникальный № ЭЛН. </a:t>
            </a:r>
            <a:r>
              <a:rPr lang="ru-RU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Формирование</a:t>
            </a:r>
            <a:r>
              <a:rPr lang="ru-RU" sz="1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документа на выплату.</a:t>
            </a:r>
            <a:endParaRPr lang="ru-RU" sz="10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321368" y="969600"/>
            <a:ext cx="2571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Модуль «АРМ 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ввода» </a:t>
            </a:r>
            <a:endParaRPr lang="ru-RU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Овал 25"/>
          <p:cNvSpPr/>
          <p:nvPr/>
        </p:nvSpPr>
        <p:spPr>
          <a:xfrm>
            <a:off x="401100" y="952483"/>
            <a:ext cx="404043" cy="369617"/>
          </a:xfrm>
          <a:prstGeom prst="ellipse">
            <a:avLst/>
          </a:prstGeom>
          <a:solidFill>
            <a:srgbClr val="00D05E"/>
          </a:solidFill>
          <a:ln>
            <a:solidFill>
              <a:srgbClr val="00D0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6" name="Овал 35"/>
          <p:cNvSpPr/>
          <p:nvPr/>
        </p:nvSpPr>
        <p:spPr>
          <a:xfrm>
            <a:off x="5601449" y="952483"/>
            <a:ext cx="404043" cy="369617"/>
          </a:xfrm>
          <a:prstGeom prst="ellipse">
            <a:avLst/>
          </a:prstGeom>
          <a:solidFill>
            <a:srgbClr val="00D05E"/>
          </a:solidFill>
          <a:ln>
            <a:solidFill>
              <a:srgbClr val="00D0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cxnSp>
        <p:nvCxnSpPr>
          <p:cNvPr id="58" name="Прямая со стрелкой 57"/>
          <p:cNvCxnSpPr/>
          <p:nvPr/>
        </p:nvCxnSpPr>
        <p:spPr>
          <a:xfrm>
            <a:off x="3038935" y="2766683"/>
            <a:ext cx="3621936" cy="0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dash"/>
            <a:headEnd type="oval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1617816" y="5817055"/>
            <a:ext cx="187093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Загрузка и обработка </a:t>
            </a:r>
            <a:r>
              <a:rPr lang="ru-RU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документов</a:t>
            </a:r>
            <a:r>
              <a:rPr lang="ru-RU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ru-RU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асчёт </a:t>
            </a:r>
            <a:r>
              <a:rPr lang="ru-RU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пособия.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939240" y="3681484"/>
            <a:ext cx="32280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Модуль «Процессинг и управление выплатами» </a:t>
            </a:r>
            <a:endParaRPr lang="ru-RU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5" name="Группа 64"/>
          <p:cNvGrpSpPr/>
          <p:nvPr/>
        </p:nvGrpSpPr>
        <p:grpSpPr>
          <a:xfrm>
            <a:off x="1862948" y="4327815"/>
            <a:ext cx="1380667" cy="1502280"/>
            <a:chOff x="1547158" y="3742413"/>
            <a:chExt cx="1380667" cy="1502280"/>
          </a:xfrm>
        </p:grpSpPr>
        <p:grpSp>
          <p:nvGrpSpPr>
            <p:cNvPr id="85" name="Группа 84"/>
            <p:cNvGrpSpPr/>
            <p:nvPr/>
          </p:nvGrpSpPr>
          <p:grpSpPr>
            <a:xfrm>
              <a:off x="1547158" y="3742413"/>
              <a:ext cx="1380667" cy="1502280"/>
              <a:chOff x="2009493" y="3140968"/>
              <a:chExt cx="3262759" cy="3262759"/>
            </a:xfrm>
          </p:grpSpPr>
          <p:pic>
            <p:nvPicPr>
              <p:cNvPr id="87" name="Picture 3" descr="C:\Users\kmenshikova\Desktop\Иконки\computer.png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09493" y="3140968"/>
                <a:ext cx="3262759" cy="326275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88" name="Прямоугольник 87"/>
              <p:cNvSpPr/>
              <p:nvPr/>
            </p:nvSpPr>
            <p:spPr>
              <a:xfrm>
                <a:off x="2195736" y="3429000"/>
                <a:ext cx="2880320" cy="1944216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000" b="1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pic>
          <p:nvPicPr>
            <p:cNvPr id="1034" name="Picture 6" descr="C:\Users\kmenshikova\Desktop\Иконки\data (1).pn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890701" y="4020499"/>
              <a:ext cx="689367" cy="6893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92" name="Овал 91"/>
          <p:cNvSpPr/>
          <p:nvPr/>
        </p:nvSpPr>
        <p:spPr>
          <a:xfrm>
            <a:off x="401100" y="3819841"/>
            <a:ext cx="404043" cy="369617"/>
          </a:xfrm>
          <a:prstGeom prst="ellipse">
            <a:avLst/>
          </a:prstGeom>
          <a:solidFill>
            <a:srgbClr val="00D05E"/>
          </a:solidFill>
          <a:ln>
            <a:solidFill>
              <a:srgbClr val="00D0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38" name="Группа 1037"/>
          <p:cNvGrpSpPr/>
          <p:nvPr/>
        </p:nvGrpSpPr>
        <p:grpSpPr>
          <a:xfrm>
            <a:off x="4780776" y="3784098"/>
            <a:ext cx="1540592" cy="928081"/>
            <a:chOff x="6241962" y="4045177"/>
            <a:chExt cx="1540592" cy="928081"/>
          </a:xfrm>
        </p:grpSpPr>
        <p:pic>
          <p:nvPicPr>
            <p:cNvPr id="93" name="Picture 5" descr="C:\Users\kmenshikova\Desktop\Иконки\spreadsheet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1962" y="4045177"/>
              <a:ext cx="904462" cy="9280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7" name="TextBox 26"/>
            <p:cNvSpPr txBox="1"/>
            <p:nvPr/>
          </p:nvSpPr>
          <p:spPr>
            <a:xfrm>
              <a:off x="6296161" y="4077072"/>
              <a:ext cx="8712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dirty="0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Пособие</a:t>
              </a:r>
              <a:endParaRPr lang="ru-RU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Скругленный прямоугольник 19"/>
            <p:cNvSpPr/>
            <p:nvPr/>
          </p:nvSpPr>
          <p:spPr>
            <a:xfrm>
              <a:off x="6711892" y="4650523"/>
              <a:ext cx="1070662" cy="322735"/>
            </a:xfrm>
            <a:prstGeom prst="roundRect">
              <a:avLst/>
            </a:prstGeom>
            <a:solidFill>
              <a:srgbClr val="00D05E">
                <a:alpha val="49000"/>
              </a:srgbClr>
            </a:solidFill>
            <a:ln>
              <a:solidFill>
                <a:srgbClr val="00D05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Уникальный </a:t>
              </a:r>
            </a:p>
            <a:p>
              <a:pPr algn="ctr"/>
              <a:r>
                <a:rPr lang="ru-RU" sz="1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№ ЭЛН</a:t>
              </a:r>
            </a:p>
          </p:txBody>
        </p:sp>
      </p:grpSp>
      <p:cxnSp>
        <p:nvCxnSpPr>
          <p:cNvPr id="1054" name="Соединительная линия уступом 1053"/>
          <p:cNvCxnSpPr/>
          <p:nvPr/>
        </p:nvCxnSpPr>
        <p:spPr>
          <a:xfrm rot="10800000" flipV="1">
            <a:off x="3419877" y="3376275"/>
            <a:ext cx="4175001" cy="1463361"/>
          </a:xfrm>
          <a:prstGeom prst="bentConnector3">
            <a:avLst>
              <a:gd name="adj1" fmla="val 356"/>
            </a:avLst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dash"/>
            <a:headEnd type="oval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9" name="Picture 7" descr="C:\Users\kmenshikova\Desktop\Иконки\woman (1)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5440" y="5420465"/>
            <a:ext cx="1158874" cy="1158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9" name="Прямая со стрелкой 78"/>
          <p:cNvCxnSpPr/>
          <p:nvPr/>
        </p:nvCxnSpPr>
        <p:spPr>
          <a:xfrm>
            <a:off x="3635896" y="6017110"/>
            <a:ext cx="3240360" cy="0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dash"/>
            <a:headEnd type="oval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TextBox 125"/>
          <p:cNvSpPr txBox="1"/>
          <p:nvPr/>
        </p:nvSpPr>
        <p:spPr>
          <a:xfrm>
            <a:off x="4674880" y="5536231"/>
            <a:ext cx="1680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Выплата</a:t>
            </a:r>
            <a:endParaRPr lang="ru-RU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7" name="Овал 126"/>
          <p:cNvSpPr/>
          <p:nvPr/>
        </p:nvSpPr>
        <p:spPr>
          <a:xfrm>
            <a:off x="4369978" y="5535945"/>
            <a:ext cx="404043" cy="369617"/>
          </a:xfrm>
          <a:prstGeom prst="ellipse">
            <a:avLst/>
          </a:prstGeom>
          <a:solidFill>
            <a:srgbClr val="00D05E"/>
          </a:solidFill>
          <a:ln>
            <a:solidFill>
              <a:srgbClr val="00D0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533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228688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Фиксированные данные для формирования реестра.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7544" y="752168"/>
            <a:ext cx="820891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Признак период оплаты - есть оплата периода за который начисляется пособие за счет ФСС (1);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Тип листка – Электронный (1) 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Листок – Первичный (1) 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Наименование МО – УПОЛНОМОЧЕННАЯ МЕДИЦИНСКАЯ ОРГАНИЗАЦИЯ;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ОГРН МО – 0000000000000;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Номер листка - 999000000000;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Причина нетрудоспособности – 03;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Дата выдачи - 2020-04-06;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Период нетрудоспособности – 2020-04-06 по 2020-04-19;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Должность врача – ВРАЧ;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ФИО врача – УП.ВРАЧ;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Приступить к работе - 2020-04-20</a:t>
            </a:r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7433" y="4718287"/>
            <a:ext cx="820891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Остальные данные вводятся в соответствии с действующим регламентом 1.7.6.</a:t>
            </a:r>
          </a:p>
          <a:p>
            <a:pPr algn="just"/>
            <a:endParaRPr lang="ru-RU" sz="14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подробной инструкцией можно ознакомиться на официальном сайте Фонда социального страхования РФ: </a:t>
            </a:r>
            <a:r>
              <a:rPr lang="en-US" sz="1400" dirty="0">
                <a:hlinkClick r:id="rId2"/>
              </a:rPr>
              <a:t>https://fss.ru/ru/fund/disabilitylist/478381/index.shtml</a:t>
            </a:r>
            <a:endParaRPr lang="ru-RU" sz="1400" i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4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2641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DC84154A13CCA848AE4E386A05CF2024" ma:contentTypeVersion="49" ma:contentTypeDescription="Создание документа." ma:contentTypeScope="" ma:versionID="861075ff43026d31bf3f82a24fd1be96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644226da6f114a0b9638dd6372d57a13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dlc_DocId" ma:index="9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10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a252ca3-5a62-4c1c-90a6-29f4710e47f8">AWJJH2MPE6E2-194827139-2201</_dlc_DocId>
    <_dlc_DocIdUrl xmlns="4a252ca3-5a62-4c1c-90a6-29f4710e47f8">
      <Url>http://edu-sps.koiro.local/Sharya/ds6/1_1/_layouts/15/DocIdRedir.aspx?ID=AWJJH2MPE6E2-194827139-2201</Url>
      <Description>AWJJH2MPE6E2-194827139-2201</Description>
    </_dlc_DocIdUrl>
  </documentManagement>
</p:properties>
</file>

<file path=customXml/itemProps1.xml><?xml version="1.0" encoding="utf-8"?>
<ds:datastoreItem xmlns:ds="http://schemas.openxmlformats.org/officeDocument/2006/customXml" ds:itemID="{2546E67C-4EEE-48DD-AC2E-E38AF5ECFC4A}"/>
</file>

<file path=customXml/itemProps2.xml><?xml version="1.0" encoding="utf-8"?>
<ds:datastoreItem xmlns:ds="http://schemas.openxmlformats.org/officeDocument/2006/customXml" ds:itemID="{E37F6981-79AE-4431-B01A-1C2B712F7C3C}"/>
</file>

<file path=customXml/itemProps3.xml><?xml version="1.0" encoding="utf-8"?>
<ds:datastoreItem xmlns:ds="http://schemas.openxmlformats.org/officeDocument/2006/customXml" ds:itemID="{02894EC3-A25F-40CF-B9E3-D441D2B764ED}"/>
</file>

<file path=customXml/itemProps4.xml><?xml version="1.0" encoding="utf-8"?>
<ds:datastoreItem xmlns:ds="http://schemas.openxmlformats.org/officeDocument/2006/customXml" ds:itemID="{49926C86-30E1-45CA-B2DD-2B623115D93A}"/>
</file>

<file path=docProps/app.xml><?xml version="1.0" encoding="utf-8"?>
<Properties xmlns="http://schemas.openxmlformats.org/officeDocument/2006/extended-properties" xmlns:vt="http://schemas.openxmlformats.org/officeDocument/2006/docPropsVTypes">
  <TotalTime>1421</TotalTime>
  <Words>189</Words>
  <Application>Microsoft Office PowerPoint</Application>
  <PresentationFormat>Экран (4:3)</PresentationFormat>
  <Paragraphs>33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CoVID-19</dc:title>
  <dc:creator>Меньшикова Карина Анатольевна</dc:creator>
  <cp:lastModifiedBy>Дрождина Валерия Николаевна</cp:lastModifiedBy>
  <cp:revision>29</cp:revision>
  <dcterms:created xsi:type="dcterms:W3CDTF">2020-04-03T12:41:56Z</dcterms:created>
  <dcterms:modified xsi:type="dcterms:W3CDTF">2020-04-04T13:24:12Z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0x010100DC84154A13CCA848AE4E386A05CF2024</vt:lpwstr>
  </property>
  <property fmtid="{D5CDD505-2E9C-101B-9397-08002B2CF9AE}" pid="3" name="_dlc_DocIdItemGuid">
    <vt:lpwstr>663f093f-37d7-455c-afe3-a5468b654ed6</vt:lpwstr>
  </property>
</Properties>
</file>