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6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7" r:id="rId6"/>
    <p:sldId id="268" r:id="rId7"/>
    <p:sldId id="269" r:id="rId8"/>
    <p:sldId id="270" r:id="rId9"/>
    <p:sldId id="271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4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E3C6D-41EC-489A-A611-281EF21769F8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19DD2F-6C7F-4A19-AA41-D1646C9C1C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19DD2F-6C7F-4A19-AA41-D1646C9C1C95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E0C87-832F-4DAC-B602-D929D0319B4D}" type="datetimeFigureOut">
              <a:rPr lang="ru-RU" smtClean="0"/>
              <a:pPr/>
              <a:t>06.02.2011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C9741A-7874-40C6-99B0-0B75FF877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36.gif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10" Type="http://schemas.openxmlformats.org/officeDocument/2006/relationships/image" Target="../media/image29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9.png"/><Relationship Id="rId3" Type="http://schemas.openxmlformats.org/officeDocument/2006/relationships/image" Target="../media/image35.jpe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23.png"/><Relationship Id="rId11" Type="http://schemas.openxmlformats.org/officeDocument/2006/relationships/image" Target="../media/image40.png"/><Relationship Id="rId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5.jpeg"/><Relationship Id="rId7" Type="http://schemas.openxmlformats.org/officeDocument/2006/relationships/image" Target="../media/image50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35.jpeg"/><Relationship Id="rId7" Type="http://schemas.openxmlformats.org/officeDocument/2006/relationships/image" Target="../media/image50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5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5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35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4" Type="http://schemas.openxmlformats.org/officeDocument/2006/relationships/image" Target="../media/image21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audio" Target="../media/audio23.wav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35.jpeg"/><Relationship Id="rId15" Type="http://schemas.openxmlformats.org/officeDocument/2006/relationships/image" Target="../media/image29.png"/><Relationship Id="rId10" Type="http://schemas.openxmlformats.org/officeDocument/2006/relationships/image" Target="../media/image62.png"/><Relationship Id="rId4" Type="http://schemas.openxmlformats.org/officeDocument/2006/relationships/audio" Target="../media/audio24.wav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1;&#1077;&#1085;&#1072;\&#1044;&#1077;&#1090;&#1089;&#1082;&#1080;&#1077;%20&#1087;&#1088;&#1077;&#1079;&#1077;&#1085;&#1090;&#1072;&#1094;&#1080;&#1080;\&#1053;&#1072;&#1096;&#1080;\&#1055;&#1088;&#1072;&#1074;&#1080;&#1083;&#1072;%20&#1087;&#1086;&#1074;&#1077;&#1076;&#1077;&#1085;&#1080;&#1103;%20&#1079;&#1080;&#1084;&#1086;&#1081;\14.%20&#1047;&#1080;&#1084;&#1085;&#1103;&#1103;%20&#1087;&#1077;&#1089;&#1077;&#1085;&#1082;&#1072;%20(-).mp3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Relationship Id="rId6" Type="http://schemas.openxmlformats.org/officeDocument/2006/relationships/audio" Target="../media/audio26.wav"/><Relationship Id="rId5" Type="http://schemas.openxmlformats.org/officeDocument/2006/relationships/image" Target="../media/image28.jpe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Relationship Id="rId6" Type="http://schemas.openxmlformats.org/officeDocument/2006/relationships/image" Target="../media/image28.jpeg"/><Relationship Id="rId5" Type="http://schemas.openxmlformats.org/officeDocument/2006/relationships/audio" Target="../media/audio26.wav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Relationship Id="rId6" Type="http://schemas.openxmlformats.org/officeDocument/2006/relationships/image" Target="../media/image28.jpeg"/><Relationship Id="rId5" Type="http://schemas.openxmlformats.org/officeDocument/2006/relationships/audio" Target="../media/audio26.wav"/><Relationship Id="rId4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Relationship Id="rId6" Type="http://schemas.openxmlformats.org/officeDocument/2006/relationships/image" Target="../media/image28.jpeg"/><Relationship Id="rId5" Type="http://schemas.openxmlformats.org/officeDocument/2006/relationships/audio" Target="../media/audio26.wav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jpeg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Relationship Id="rId6" Type="http://schemas.openxmlformats.org/officeDocument/2006/relationships/image" Target="../media/image28.jpeg"/><Relationship Id="rId11" Type="http://schemas.openxmlformats.org/officeDocument/2006/relationships/image" Target="../media/image29.png"/><Relationship Id="rId5" Type="http://schemas.openxmlformats.org/officeDocument/2006/relationships/image" Target="../media/image71.png"/><Relationship Id="rId10" Type="http://schemas.openxmlformats.org/officeDocument/2006/relationships/image" Target="../media/image68.png"/><Relationship Id="rId4" Type="http://schemas.openxmlformats.org/officeDocument/2006/relationships/image" Target="../media/image73.png"/><Relationship Id="rId9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hyperlink" Target="http://www.forum.materinstvo.ru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0" Type="http://schemas.openxmlformats.org/officeDocument/2006/relationships/image" Target="../media/image28.jpe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1285860"/>
            <a:ext cx="75009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Правила поведения зимой</a:t>
            </a:r>
            <a:endParaRPr lang="ru-RU" sz="6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5" name="Рисунок 4" descr="79cce36bdf86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286116" y="3468617"/>
            <a:ext cx="3444247" cy="3389383"/>
          </a:xfrm>
          <a:prstGeom prst="rect">
            <a:avLst/>
          </a:prstGeom>
        </p:spPr>
      </p:pic>
      <p:pic>
        <p:nvPicPr>
          <p:cNvPr id="6" name="~PP2444.WAV">
            <a:hlinkClick r:id="" action="ppaction://media"/>
          </p:cNvPr>
          <p:cNvPicPr>
            <a:picLocks noRot="1" noChangeAspect="1"/>
          </p:cNvPicPr>
          <p:nvPr>
            <a:wavAudioFile r:embed="rId1" name="~PP2444.WAV"/>
          </p:nvPr>
        </p:nvPicPr>
        <p:blipFill>
          <a:blip r:embed="rId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500438"/>
            <a:ext cx="4526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Нельзя кататься с 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горки вблизи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проезжей части!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357422" y="5429264"/>
            <a:ext cx="914479" cy="914479"/>
          </a:xfrm>
          <a:prstGeom prst="rect">
            <a:avLst/>
          </a:prstGeom>
        </p:spPr>
      </p:pic>
      <p:pic>
        <p:nvPicPr>
          <p:cNvPr id="6" name="Рисунок 5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786314" y="5357826"/>
            <a:ext cx="914479" cy="914479"/>
          </a:xfrm>
          <a:prstGeom prst="rect">
            <a:avLst/>
          </a:prstGeom>
        </p:spPr>
      </p:pic>
      <p:pic>
        <p:nvPicPr>
          <p:cNvPr id="7" name="~PP2827.WAV">
            <a:hlinkClick r:id="" action="ppaction://media"/>
          </p:cNvPr>
          <p:cNvPicPr>
            <a:picLocks noRot="1" noChangeAspect="1"/>
          </p:cNvPicPr>
          <p:nvPr>
            <a:wavAudioFile r:embed="rId1" name="~PP2827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95806b8193e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0" y="1142984"/>
            <a:ext cx="1816624" cy="2082118"/>
          </a:xfrm>
          <a:prstGeom prst="rect">
            <a:avLst/>
          </a:prstGeom>
        </p:spPr>
      </p:pic>
      <p:pic>
        <p:nvPicPr>
          <p:cNvPr id="16" name="Рисунок 15" descr="95806b8193e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00100" y="642918"/>
            <a:ext cx="1816624" cy="2082118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0" y="2357430"/>
            <a:ext cx="2643174" cy="1357322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 descr="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4" y="2500306"/>
            <a:ext cx="2142544" cy="168593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rot="10800000" flipV="1">
            <a:off x="0" y="3929066"/>
            <a:ext cx="2643142" cy="178595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 descr="post-49092-1268904282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357422" y="0"/>
            <a:ext cx="5335324" cy="4368029"/>
          </a:xfrm>
          <a:prstGeom prst="rect">
            <a:avLst/>
          </a:prstGeom>
        </p:spPr>
      </p:pic>
      <p:pic>
        <p:nvPicPr>
          <p:cNvPr id="17" name="Рисунок 16" descr="95806b8193e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327376" y="1785926"/>
            <a:ext cx="1816624" cy="2082118"/>
          </a:xfrm>
          <a:prstGeom prst="rect">
            <a:avLst/>
          </a:prstGeom>
        </p:spPr>
      </p:pic>
      <p:pic>
        <p:nvPicPr>
          <p:cNvPr id="2" name="Рисунок 1" descr="1_Hokaido_Winter_19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3240" y="2214554"/>
            <a:ext cx="6134532" cy="4429132"/>
          </a:xfrm>
          <a:prstGeom prst="rect">
            <a:avLst/>
          </a:prstGeom>
        </p:spPr>
      </p:pic>
      <p:pic>
        <p:nvPicPr>
          <p:cNvPr id="18" name="Рисунок 17" descr="95806b8193e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428860" y="2428868"/>
            <a:ext cx="1816624" cy="2082118"/>
          </a:xfrm>
          <a:prstGeom prst="rect">
            <a:avLst/>
          </a:prstGeom>
        </p:spPr>
      </p:pic>
      <p:pic>
        <p:nvPicPr>
          <p:cNvPr id="19" name="Рисунок 18" descr="38e8c41cd5d0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42910" y="4000504"/>
            <a:ext cx="2786082" cy="260932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429388" y="5657671"/>
            <a:ext cx="2714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Какая чудо-горка</a:t>
            </a:r>
          </a:p>
          <a:p>
            <a:r>
              <a:rPr lang="ru-RU" b="1" dirty="0" smtClean="0"/>
              <a:t>У нас у дома, братцы!</a:t>
            </a:r>
          </a:p>
          <a:p>
            <a:r>
              <a:rPr lang="ru-RU" b="1" dirty="0" smtClean="0"/>
              <a:t>Взял саночки Егорка,</a:t>
            </a:r>
          </a:p>
          <a:p>
            <a:r>
              <a:rPr lang="ru-RU" b="1" dirty="0" smtClean="0"/>
              <a:t>Пошёл с горы кататься.</a:t>
            </a:r>
            <a:endParaRPr lang="ru-RU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072198" y="5657671"/>
            <a:ext cx="307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Он склон нашёл покруче,</a:t>
            </a:r>
          </a:p>
          <a:p>
            <a:r>
              <a:rPr lang="ru-RU" b="1" dirty="0" smtClean="0"/>
              <a:t>Но говорит Марина:</a:t>
            </a:r>
          </a:p>
          <a:p>
            <a:r>
              <a:rPr lang="ru-RU" b="1" dirty="0" smtClean="0"/>
              <a:t>«Здесь не катайся лучше,</a:t>
            </a:r>
          </a:p>
          <a:p>
            <a:r>
              <a:rPr lang="ru-RU" b="1" dirty="0" smtClean="0"/>
              <a:t>Смотри, внизу – машины!»</a:t>
            </a:r>
            <a:endParaRPr lang="ru-RU" b="1" dirty="0"/>
          </a:p>
        </p:txBody>
      </p:sp>
      <p:pic>
        <p:nvPicPr>
          <p:cNvPr id="23" name="Рисунок 22" descr="95806b8193e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357818" y="2571744"/>
            <a:ext cx="1816624" cy="2082118"/>
          </a:xfrm>
          <a:prstGeom prst="rect">
            <a:avLst/>
          </a:prstGeom>
        </p:spPr>
      </p:pic>
      <p:pic>
        <p:nvPicPr>
          <p:cNvPr id="20" name="Рисунок 19" descr="post-47618-123126409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4810" y="3786190"/>
            <a:ext cx="1857388" cy="2833305"/>
          </a:xfrm>
          <a:prstGeom prst="rect">
            <a:avLst/>
          </a:prstGeom>
        </p:spPr>
      </p:pic>
      <p:pic>
        <p:nvPicPr>
          <p:cNvPr id="24" name="~PP2360.WAV">
            <a:hlinkClick r:id="" action="ppaction://media"/>
          </p:cNvPr>
          <p:cNvPicPr>
            <a:picLocks noRot="1" noChangeAspect="1"/>
          </p:cNvPicPr>
          <p:nvPr>
            <a:wavAudioFile r:embed="rId1" name="~PP2360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49092-126890428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5335324" cy="4368029"/>
          </a:xfrm>
          <a:prstGeom prst="rect">
            <a:avLst/>
          </a:prstGeom>
        </p:spPr>
      </p:pic>
      <p:pic>
        <p:nvPicPr>
          <p:cNvPr id="6" name="Рисунок 5" descr="1_Hokaido_Winter_19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40" y="2071678"/>
            <a:ext cx="6134532" cy="4429132"/>
          </a:xfrm>
          <a:prstGeom prst="rect">
            <a:avLst/>
          </a:prstGeom>
        </p:spPr>
      </p:pic>
      <p:pic>
        <p:nvPicPr>
          <p:cNvPr id="7" name="Рисунок 6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4929190" y="2071678"/>
            <a:ext cx="1816624" cy="2082118"/>
          </a:xfrm>
          <a:prstGeom prst="rect">
            <a:avLst/>
          </a:prstGeom>
        </p:spPr>
      </p:pic>
      <p:pic>
        <p:nvPicPr>
          <p:cNvPr id="8" name="Рисунок 7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215074" y="1428736"/>
            <a:ext cx="1816624" cy="2082118"/>
          </a:xfrm>
          <a:prstGeom prst="rect">
            <a:avLst/>
          </a:prstGeom>
        </p:spPr>
      </p:pic>
      <p:pic>
        <p:nvPicPr>
          <p:cNvPr id="9" name="Рисунок 8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327376" y="1071546"/>
            <a:ext cx="1816624" cy="2082118"/>
          </a:xfrm>
          <a:prstGeom prst="rect">
            <a:avLst/>
          </a:prstGeom>
        </p:spPr>
      </p:pic>
      <p:pic>
        <p:nvPicPr>
          <p:cNvPr id="10" name="Рисунок 9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0" y="2571744"/>
            <a:ext cx="1816624" cy="2082118"/>
          </a:xfrm>
          <a:prstGeom prst="rect">
            <a:avLst/>
          </a:prstGeom>
        </p:spPr>
      </p:pic>
      <p:pic>
        <p:nvPicPr>
          <p:cNvPr id="11" name="Рисунок 10" descr="38e8c41cd5d0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0" y="3357562"/>
            <a:ext cx="2571736" cy="2408581"/>
          </a:xfrm>
          <a:prstGeom prst="rect">
            <a:avLst/>
          </a:prstGeom>
        </p:spPr>
      </p:pic>
      <p:pic>
        <p:nvPicPr>
          <p:cNvPr id="12" name="Рисунок 11" descr="post-47618-123126409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643174" y="2585668"/>
            <a:ext cx="1643074" cy="2631705"/>
          </a:xfrm>
          <a:prstGeom prst="rect">
            <a:avLst/>
          </a:prstGeom>
        </p:spPr>
      </p:pic>
      <p:pic>
        <p:nvPicPr>
          <p:cNvPr id="13" name="Рисунок 12" descr="1b848d4592a9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6215074" y="2714620"/>
            <a:ext cx="3043406" cy="23129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29322" y="5643578"/>
            <a:ext cx="321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«Смотри, с другой сторонки,</a:t>
            </a:r>
          </a:p>
          <a:p>
            <a:r>
              <a:rPr lang="ru-RU" b="1" dirty="0" smtClean="0"/>
              <a:t>Где нет проезжей части, </a:t>
            </a:r>
          </a:p>
          <a:p>
            <a:r>
              <a:rPr lang="ru-RU" b="1" dirty="0" smtClean="0"/>
              <a:t>Катаются Алёнка,</a:t>
            </a:r>
          </a:p>
          <a:p>
            <a:r>
              <a:rPr lang="ru-RU" b="1" dirty="0" smtClean="0"/>
              <a:t>Вадим , Илья и Настя».</a:t>
            </a:r>
            <a:endParaRPr lang="ru-RU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88" y="5657671"/>
            <a:ext cx="25026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«Марина, я согласен!</a:t>
            </a:r>
          </a:p>
          <a:p>
            <a:r>
              <a:rPr lang="ru-RU" b="1" dirty="0" smtClean="0"/>
              <a:t>Спасибо за советы!</a:t>
            </a:r>
          </a:p>
          <a:p>
            <a:r>
              <a:rPr lang="ru-RU" b="1" dirty="0" smtClean="0"/>
              <a:t>Да, этот склон опасен,</a:t>
            </a:r>
          </a:p>
          <a:p>
            <a:r>
              <a:rPr lang="ru-RU" b="1" dirty="0" smtClean="0"/>
              <a:t>С него я не поеду».</a:t>
            </a:r>
            <a:endParaRPr lang="ru-RU" b="1" dirty="0"/>
          </a:p>
        </p:txBody>
      </p:sp>
      <p:pic>
        <p:nvPicPr>
          <p:cNvPr id="16" name="~PP1737.WAV">
            <a:hlinkClick r:id="" action="ppaction://media"/>
          </p:cNvPr>
          <p:cNvPicPr>
            <a:picLocks noRot="1" noChangeAspect="1"/>
          </p:cNvPicPr>
          <p:nvPr>
            <a:wavAudioFile r:embed="rId1" name="~PP1737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_Hokaido_Winter_19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52" y="1214422"/>
            <a:ext cx="8014084" cy="5786168"/>
          </a:xfrm>
          <a:prstGeom prst="rect">
            <a:avLst/>
          </a:prstGeom>
        </p:spPr>
      </p:pic>
      <p:pic>
        <p:nvPicPr>
          <p:cNvPr id="3" name="Рисунок 2" descr="post-49092-126890428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5335324" cy="2867855"/>
          </a:xfrm>
          <a:prstGeom prst="rect">
            <a:avLst/>
          </a:prstGeom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5072066" y="785794"/>
            <a:ext cx="1567309" cy="1796366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6500826" y="500042"/>
            <a:ext cx="1504980" cy="1724928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7858116" y="428604"/>
            <a:ext cx="1285884" cy="1473812"/>
          </a:xfrm>
          <a:prstGeom prst="rect">
            <a:avLst/>
          </a:prstGeom>
        </p:spPr>
      </p:pic>
      <p:pic>
        <p:nvPicPr>
          <p:cNvPr id="7" name="Рисунок 6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42844" y="928670"/>
            <a:ext cx="1816624" cy="2082118"/>
          </a:xfrm>
          <a:prstGeom prst="rect">
            <a:avLst/>
          </a:prstGeom>
        </p:spPr>
      </p:pic>
      <p:pic>
        <p:nvPicPr>
          <p:cNvPr id="8" name="Рисунок 7" descr="1b848d4592a9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224920">
            <a:off x="2372304" y="3759051"/>
            <a:ext cx="3630750" cy="2759374"/>
          </a:xfrm>
          <a:prstGeom prst="rect">
            <a:avLst/>
          </a:prstGeom>
        </p:spPr>
      </p:pic>
      <p:pic>
        <p:nvPicPr>
          <p:cNvPr id="9" name="Рисунок 8" descr="38e8c41cd5d0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285720" y="2071678"/>
            <a:ext cx="2428892" cy="2274799"/>
          </a:xfrm>
          <a:prstGeom prst="rect">
            <a:avLst/>
          </a:prstGeom>
        </p:spPr>
      </p:pic>
      <p:pic>
        <p:nvPicPr>
          <p:cNvPr id="10" name="Рисунок 9" descr="post-47618-123126409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000364" y="1428736"/>
            <a:ext cx="1527035" cy="2445845"/>
          </a:xfrm>
          <a:prstGeom prst="rect">
            <a:avLst/>
          </a:prstGeom>
        </p:spPr>
      </p:pic>
      <p:pic>
        <p:nvPicPr>
          <p:cNvPr id="12" name="Рисунок 11" descr="e9ec50283949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 rot="20570315">
            <a:off x="6530947" y="2437401"/>
            <a:ext cx="2333628" cy="22461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43636" y="5657671"/>
            <a:ext cx="2893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«Я покатаюсь с вами –</a:t>
            </a:r>
          </a:p>
          <a:p>
            <a:r>
              <a:rPr lang="ru-RU" b="1" dirty="0" smtClean="0"/>
              <a:t>С тобой, Ильёй, Вадимом.</a:t>
            </a:r>
          </a:p>
          <a:p>
            <a:r>
              <a:rPr lang="ru-RU" b="1" dirty="0" smtClean="0"/>
              <a:t>Вернусь я к папе, маме</a:t>
            </a:r>
          </a:p>
          <a:p>
            <a:r>
              <a:rPr lang="ru-RU" b="1" dirty="0" smtClean="0"/>
              <a:t>Живым и невредимым.</a:t>
            </a:r>
            <a:endParaRPr lang="ru-RU" b="1" dirty="0"/>
          </a:p>
        </p:txBody>
      </p:sp>
      <p:pic>
        <p:nvPicPr>
          <p:cNvPr id="14" name="~PP1153.WAV">
            <a:hlinkClick r:id="" action="ppaction://media"/>
          </p:cNvPr>
          <p:cNvPicPr>
            <a:picLocks noRot="1" noChangeAspect="1"/>
          </p:cNvPicPr>
          <p:nvPr>
            <a:wavAudioFile r:embed="rId1" name="~PP1153.WAV"/>
          </p:nvPr>
        </p:nvPicPr>
        <p:blipFill>
          <a:blip r:embed="rId13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71472" y="3643314"/>
            <a:ext cx="44853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стойте под</a:t>
            </a:r>
          </a:p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сосульками!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85984" y="5429264"/>
            <a:ext cx="914479" cy="914479"/>
          </a:xfrm>
          <a:prstGeom prst="rect">
            <a:avLst/>
          </a:prstGeom>
        </p:spPr>
      </p:pic>
      <p:pic>
        <p:nvPicPr>
          <p:cNvPr id="6" name="Рисунок 5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00496" y="5429264"/>
            <a:ext cx="914479" cy="914479"/>
          </a:xfrm>
          <a:prstGeom prst="rect">
            <a:avLst/>
          </a:prstGeom>
        </p:spPr>
      </p:pic>
      <p:pic>
        <p:nvPicPr>
          <p:cNvPr id="7" name="~PP2369.WAV">
            <a:hlinkClick r:id="" action="ppaction://media"/>
          </p:cNvPr>
          <p:cNvPicPr>
            <a:picLocks noRot="1" noChangeAspect="1"/>
          </p:cNvPicPr>
          <p:nvPr>
            <a:wavAudioFile r:embed="rId1" name="~PP2369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0377c95ed7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728" y="500042"/>
            <a:ext cx="4429155" cy="3690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214554"/>
            <a:ext cx="1571604" cy="4357694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4f945dc5e8f2t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42844" y="1928802"/>
            <a:ext cx="1014761" cy="1871652"/>
          </a:xfrm>
          <a:prstGeom prst="rect">
            <a:avLst/>
          </a:prstGeom>
        </p:spPr>
      </p:pic>
      <p:pic>
        <p:nvPicPr>
          <p:cNvPr id="17" name="Рисунок 16" descr="post-207850-1266987079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7215206" y="0"/>
            <a:ext cx="1928794" cy="2312747"/>
          </a:xfrm>
          <a:prstGeom prst="rect">
            <a:avLst/>
          </a:prstGeom>
        </p:spPr>
      </p:pic>
      <p:pic>
        <p:nvPicPr>
          <p:cNvPr id="3" name="Рисунок 2" descr="c0377c95ed7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14845" y="500042"/>
            <a:ext cx="4429155" cy="3690671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>
            <a:off x="-285784" y="1142984"/>
            <a:ext cx="2786082" cy="1216152"/>
          </a:xfrm>
          <a:prstGeom prst="trapezoid">
            <a:avLst/>
          </a:prstGeom>
          <a:blipFill>
            <a:blip r:embed="rId8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b0a3695f8e1d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785794"/>
            <a:ext cx="2286016" cy="1214446"/>
          </a:xfrm>
          <a:prstGeom prst="rect">
            <a:avLst/>
          </a:prstGeom>
        </p:spPr>
      </p:pic>
      <p:pic>
        <p:nvPicPr>
          <p:cNvPr id="9" name="Рисунок 8" descr="4f945dc5e8f2t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500166" y="1928802"/>
            <a:ext cx="1014761" cy="1871652"/>
          </a:xfrm>
          <a:prstGeom prst="rect">
            <a:avLst/>
          </a:prstGeom>
        </p:spPr>
      </p:pic>
      <p:pic>
        <p:nvPicPr>
          <p:cNvPr id="8" name="Рисунок 7" descr="b0a3695f8e1d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42908" y="1357298"/>
            <a:ext cx="2286016" cy="1214446"/>
          </a:xfrm>
          <a:prstGeom prst="rect">
            <a:avLst/>
          </a:prstGeom>
        </p:spPr>
      </p:pic>
      <p:pic>
        <p:nvPicPr>
          <p:cNvPr id="14" name="Рисунок 13" descr="1b848d4592a9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1428728" y="3107506"/>
            <a:ext cx="3929090" cy="37504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43636" y="4500570"/>
            <a:ext cx="300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Вышли как-то погулять</a:t>
            </a:r>
          </a:p>
          <a:p>
            <a:r>
              <a:rPr lang="ru-RU" b="1" dirty="0" smtClean="0"/>
              <a:t>Мы с собачкой </a:t>
            </a:r>
            <a:r>
              <a:rPr lang="ru-RU" b="1" dirty="0" err="1" smtClean="0"/>
              <a:t>Жулькой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Стали с ней мы наблюдать</a:t>
            </a:r>
          </a:p>
          <a:p>
            <a:r>
              <a:rPr lang="ru-RU" b="1" dirty="0" smtClean="0"/>
              <a:t>Снизу за сосулькой.</a:t>
            </a:r>
          </a:p>
          <a:p>
            <a:r>
              <a:rPr lang="ru-RU" b="1" dirty="0" smtClean="0"/>
              <a:t>На неё мы смотрим. Ах!</a:t>
            </a:r>
          </a:p>
          <a:p>
            <a:r>
              <a:rPr lang="ru-RU" b="1" dirty="0" smtClean="0"/>
              <a:t>Красота какая!</a:t>
            </a:r>
          </a:p>
          <a:p>
            <a:r>
              <a:rPr lang="ru-RU" b="1" dirty="0" smtClean="0"/>
              <a:t>Как блестит она, в лучах</a:t>
            </a:r>
          </a:p>
          <a:p>
            <a:r>
              <a:rPr lang="ru-RU" b="1" dirty="0" smtClean="0"/>
              <a:t>Солнечных  сверкая.</a:t>
            </a:r>
            <a:endParaRPr lang="ru-RU" b="1" dirty="0"/>
          </a:p>
        </p:txBody>
      </p:sp>
      <p:pic>
        <p:nvPicPr>
          <p:cNvPr id="18" name="Рисунок 17" descr="4f945dc5e8f2t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3096844">
            <a:off x="2368299" y="5773242"/>
            <a:ext cx="318652" cy="7286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898432" y="5214950"/>
            <a:ext cx="32455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Но под солнцем век сосульки</a:t>
            </a:r>
          </a:p>
          <a:p>
            <a:r>
              <a:rPr lang="ru-RU" b="1" dirty="0" smtClean="0"/>
              <a:t>Был не очень долог.</a:t>
            </a:r>
          </a:p>
          <a:p>
            <a:r>
              <a:rPr lang="ru-RU" b="1" dirty="0" smtClean="0"/>
              <a:t>Вижу – возле лапки </a:t>
            </a:r>
            <a:r>
              <a:rPr lang="ru-RU" b="1" dirty="0" err="1" smtClean="0"/>
              <a:t>Жульки</a:t>
            </a:r>
            <a:endParaRPr lang="ru-RU" b="1" dirty="0" smtClean="0"/>
          </a:p>
          <a:p>
            <a:r>
              <a:rPr lang="ru-RU" b="1" dirty="0" smtClean="0"/>
              <a:t>Падает осколок.</a:t>
            </a:r>
            <a:endParaRPr lang="ru-RU" b="1" dirty="0"/>
          </a:p>
        </p:txBody>
      </p:sp>
      <p:pic>
        <p:nvPicPr>
          <p:cNvPr id="15" name="~PP1338.WAV">
            <a:hlinkClick r:id="" action="ppaction://media"/>
          </p:cNvPr>
          <p:cNvPicPr>
            <a:picLocks noRot="1" noChangeAspect="1"/>
          </p:cNvPicPr>
          <p:nvPr>
            <a:wavAudioFile r:embed="rId1" name="~PP1338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0377c95ed7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428728" y="500042"/>
            <a:ext cx="4429155" cy="3690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2214554"/>
            <a:ext cx="1571604" cy="4357694"/>
          </a:xfrm>
          <a:prstGeom prst="rect">
            <a:avLst/>
          </a:prstGeom>
          <a:blipFill>
            <a:blip r:embed="rId5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 descr="4f945dc5e8f2t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214282" y="1928802"/>
            <a:ext cx="1014761" cy="1871652"/>
          </a:xfrm>
          <a:prstGeom prst="rect">
            <a:avLst/>
          </a:prstGeom>
        </p:spPr>
      </p:pic>
      <p:pic>
        <p:nvPicPr>
          <p:cNvPr id="17" name="Рисунок 16" descr="post-207850-1266987079.pn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>
          <a:xfrm>
            <a:off x="7215206" y="0"/>
            <a:ext cx="1928794" cy="2312747"/>
          </a:xfrm>
          <a:prstGeom prst="rect">
            <a:avLst/>
          </a:prstGeom>
        </p:spPr>
      </p:pic>
      <p:pic>
        <p:nvPicPr>
          <p:cNvPr id="3" name="Рисунок 2" descr="c0377c95ed7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714845" y="500042"/>
            <a:ext cx="4429155" cy="3690671"/>
          </a:xfrm>
          <a:prstGeom prst="rect">
            <a:avLst/>
          </a:prstGeom>
        </p:spPr>
      </p:pic>
      <p:sp>
        <p:nvSpPr>
          <p:cNvPr id="6" name="Трапеция 5"/>
          <p:cNvSpPr/>
          <p:nvPr/>
        </p:nvSpPr>
        <p:spPr>
          <a:xfrm>
            <a:off x="-285784" y="1142984"/>
            <a:ext cx="2786082" cy="1216152"/>
          </a:xfrm>
          <a:prstGeom prst="trapezoid">
            <a:avLst/>
          </a:prstGeom>
          <a:blipFill>
            <a:blip r:embed="rId8" cstate="email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b0a3695f8e1d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785794"/>
            <a:ext cx="2286016" cy="1214446"/>
          </a:xfrm>
          <a:prstGeom prst="rect">
            <a:avLst/>
          </a:prstGeom>
        </p:spPr>
      </p:pic>
      <p:pic>
        <p:nvPicPr>
          <p:cNvPr id="9" name="Рисунок 8" descr="4f945dc5e8f2t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1500166" y="1928802"/>
            <a:ext cx="1014761" cy="1871652"/>
          </a:xfrm>
          <a:prstGeom prst="rect">
            <a:avLst/>
          </a:prstGeom>
        </p:spPr>
      </p:pic>
      <p:pic>
        <p:nvPicPr>
          <p:cNvPr id="8" name="Рисунок 7" descr="b0a3695f8e1dt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42908" y="1357298"/>
            <a:ext cx="2286016" cy="1214446"/>
          </a:xfrm>
          <a:prstGeom prst="rect">
            <a:avLst/>
          </a:prstGeom>
        </p:spPr>
      </p:pic>
      <p:pic>
        <p:nvPicPr>
          <p:cNvPr id="14" name="Рисунок 13" descr="1b848d4592a9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>
            <a:off x="3357554" y="2071678"/>
            <a:ext cx="3929090" cy="3750494"/>
          </a:xfrm>
          <a:prstGeom prst="rect">
            <a:avLst/>
          </a:prstGeom>
        </p:spPr>
      </p:pic>
      <p:pic>
        <p:nvPicPr>
          <p:cNvPr id="18" name="Рисунок 17" descr="4f945dc5e8f2t.png"/>
          <p:cNvPicPr>
            <a:picLocks noChangeAspect="1"/>
          </p:cNvPicPr>
          <p:nvPr/>
        </p:nvPicPr>
        <p:blipFill>
          <a:blip r:embed="rId11" cstate="email"/>
          <a:srcRect/>
          <a:stretch>
            <a:fillRect/>
          </a:stretch>
        </p:blipFill>
        <p:spPr>
          <a:xfrm rot="3096844">
            <a:off x="2368299" y="5773242"/>
            <a:ext cx="318652" cy="72866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54683" y="5500702"/>
            <a:ext cx="2889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Прямо с крыши полетели</a:t>
            </a:r>
          </a:p>
          <a:p>
            <a:r>
              <a:rPr lang="ru-RU" b="1" dirty="0" smtClean="0"/>
              <a:t>Тут на нас сосульки.</a:t>
            </a:r>
          </a:p>
          <a:p>
            <a:r>
              <a:rPr lang="ru-RU" b="1" dirty="0" smtClean="0"/>
              <a:t>Отскочили еле-еле</a:t>
            </a:r>
          </a:p>
          <a:p>
            <a:r>
              <a:rPr lang="ru-RU" b="1" dirty="0" smtClean="0"/>
              <a:t>Мы с собачкой </a:t>
            </a:r>
            <a:r>
              <a:rPr lang="ru-RU" b="1" dirty="0" err="1" smtClean="0"/>
              <a:t>Жулькой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43975" y="5500702"/>
            <a:ext cx="29000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 сосульки нам звенят,</a:t>
            </a:r>
          </a:p>
          <a:p>
            <a:r>
              <a:rPr lang="ru-RU" b="1" dirty="0" smtClean="0"/>
              <a:t>Сверху, с крыши говорят:</a:t>
            </a:r>
          </a:p>
          <a:p>
            <a:r>
              <a:rPr lang="ru-RU" b="1" dirty="0" smtClean="0"/>
              <a:t>«В тёплые деньки зимы</a:t>
            </a:r>
          </a:p>
          <a:p>
            <a:r>
              <a:rPr lang="ru-RU" b="1" dirty="0" smtClean="0"/>
              <a:t>Очень часто таем мы».</a:t>
            </a:r>
            <a:endParaRPr lang="ru-RU" b="1" dirty="0"/>
          </a:p>
        </p:txBody>
      </p:sp>
      <p:pic>
        <p:nvPicPr>
          <p:cNvPr id="19" name="~PP137.WAV">
            <a:hlinkClick r:id="" action="ppaction://media"/>
          </p:cNvPr>
          <p:cNvPicPr>
            <a:picLocks noRot="1" noChangeAspect="1"/>
          </p:cNvPicPr>
          <p:nvPr>
            <a:wavAudioFile r:embed="rId1" name="~PP137.WAV"/>
          </p:nvPr>
        </p:nvPicPr>
        <p:blipFill>
          <a:blip r:embed="rId12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0.12431 L 0.01285 0.4576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469 0.623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3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xit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3500438"/>
            <a:ext cx="5143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Обходите стороной скользкие места!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0034" y="3071810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71934" y="3071810"/>
            <a:ext cx="914479" cy="914479"/>
          </a:xfrm>
          <a:prstGeom prst="rect">
            <a:avLst/>
          </a:prstGeom>
        </p:spPr>
      </p:pic>
      <p:pic>
        <p:nvPicPr>
          <p:cNvPr id="6" name="~PP2478.WAV">
            <a:hlinkClick r:id="" action="ppaction://media"/>
          </p:cNvPr>
          <p:cNvPicPr>
            <a:picLocks noRot="1" noChangeAspect="1"/>
          </p:cNvPicPr>
          <p:nvPr>
            <a:wavAudioFile r:embed="rId1" name="~PP2478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4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-317839" y="4556138"/>
            <a:ext cx="9761482" cy="1163109"/>
          </a:xfrm>
          <a:prstGeom prst="flowChartPunchedTap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6" name="Рисунок 15" descr="post-207850-1269596197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4000496" y="1643050"/>
            <a:ext cx="1785950" cy="272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72198" y="5286388"/>
            <a:ext cx="2843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 во двор гулять иду.</a:t>
            </a:r>
          </a:p>
          <a:p>
            <a:r>
              <a:rPr lang="ru-RU" b="1" dirty="0" smtClean="0"/>
              <a:t>А тропинки все во льду.</a:t>
            </a:r>
          </a:p>
          <a:p>
            <a:r>
              <a:rPr lang="ru-RU" b="1" dirty="0" smtClean="0"/>
              <a:t>И огромный этот двор</a:t>
            </a:r>
          </a:p>
          <a:p>
            <a:r>
              <a:rPr lang="ru-RU" b="1" dirty="0" smtClean="0"/>
              <a:t>Словно ледяной простор!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786446" y="5286388"/>
            <a:ext cx="31759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Там две девочки-подружки</a:t>
            </a:r>
          </a:p>
          <a:p>
            <a:r>
              <a:rPr lang="ru-RU" b="1" dirty="0" smtClean="0"/>
              <a:t>Держат за руки друг дружку,</a:t>
            </a:r>
          </a:p>
          <a:p>
            <a:r>
              <a:rPr lang="ru-RU" b="1" dirty="0" smtClean="0"/>
              <a:t>Очень осторожно ходят,</a:t>
            </a:r>
          </a:p>
          <a:p>
            <a:r>
              <a:rPr lang="ru-RU" b="1" dirty="0" smtClean="0"/>
              <a:t>Места скользкие обходят.</a:t>
            </a:r>
            <a:endParaRPr lang="ru-RU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56341" y="5103674"/>
            <a:ext cx="33876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Я кричу Алёнке с Ксюшей:</a:t>
            </a:r>
          </a:p>
          <a:p>
            <a:r>
              <a:rPr lang="ru-RU" b="1" dirty="0" smtClean="0"/>
              <a:t>«Знайте все, что я герой!</a:t>
            </a:r>
          </a:p>
          <a:p>
            <a:r>
              <a:rPr lang="ru-RU" b="1" dirty="0" smtClean="0"/>
              <a:t>Прокачусь по льду, не струшу!</a:t>
            </a:r>
          </a:p>
          <a:p>
            <a:r>
              <a:rPr lang="ru-RU" b="1" dirty="0" smtClean="0"/>
              <a:t>Посмотрите, я какой.</a:t>
            </a:r>
          </a:p>
          <a:p>
            <a:r>
              <a:rPr lang="ru-RU" b="1" dirty="0" smtClean="0"/>
              <a:t>Покажу сейчас для вас</a:t>
            </a:r>
          </a:p>
          <a:p>
            <a:r>
              <a:rPr lang="ru-RU" b="1" dirty="0" smtClean="0"/>
              <a:t>Я ледовый мастер-класс!</a:t>
            </a:r>
            <a:endParaRPr lang="ru-RU" b="1" dirty="0"/>
          </a:p>
        </p:txBody>
      </p:sp>
      <p:pic>
        <p:nvPicPr>
          <p:cNvPr id="13" name="~PP1862.WAV">
            <a:hlinkClick r:id="" action="ppaction://media"/>
          </p:cNvPr>
          <p:cNvPicPr>
            <a:picLocks noRot="1" noChangeAspect="1"/>
          </p:cNvPicPr>
          <p:nvPr>
            <a:wavAudioFile r:embed="rId1" name="~PP1862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18" grpId="0"/>
      <p:bldP spid="18" grpId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4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-317839" y="4556138"/>
            <a:ext cx="9761482" cy="1163109"/>
          </a:xfrm>
          <a:prstGeom prst="flowChartPunchedTap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6" name="Рисунок 15" descr="post-207850-1269596197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7358050" y="1643050"/>
            <a:ext cx="1785950" cy="27297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13326" y="5103674"/>
            <a:ext cx="2930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Оттолкнулся, разбежался,</a:t>
            </a:r>
          </a:p>
          <a:p>
            <a:r>
              <a:rPr lang="ru-RU" b="1" dirty="0" smtClean="0"/>
              <a:t>Но на льду не удержался.</a:t>
            </a:r>
          </a:p>
          <a:p>
            <a:r>
              <a:rPr lang="ru-RU" b="1" dirty="0" smtClean="0"/>
              <a:t>Стукнулся я лбом об лёд –</a:t>
            </a:r>
          </a:p>
          <a:p>
            <a:r>
              <a:rPr lang="ru-RU" b="1" dirty="0" smtClean="0"/>
              <a:t>Сразу </a:t>
            </a:r>
            <a:r>
              <a:rPr lang="ru-RU" b="1" dirty="0" smtClean="0"/>
              <a:t>же</a:t>
            </a:r>
            <a:r>
              <a:rPr lang="en-US" b="1" dirty="0" smtClean="0"/>
              <a:t> </a:t>
            </a:r>
            <a:r>
              <a:rPr lang="ru-RU" b="1" dirty="0" smtClean="0"/>
              <a:t>на </a:t>
            </a:r>
            <a:r>
              <a:rPr lang="ru-RU" b="1" dirty="0" smtClean="0"/>
              <a:t>лбу растёт</a:t>
            </a:r>
          </a:p>
          <a:p>
            <a:r>
              <a:rPr lang="ru-RU" b="1" dirty="0" smtClean="0"/>
              <a:t>Синяя большая шишка.</a:t>
            </a:r>
          </a:p>
          <a:p>
            <a:r>
              <a:rPr lang="ru-RU" b="1" dirty="0" smtClean="0"/>
              <a:t>Ох, неважные делишки!</a:t>
            </a:r>
            <a:endParaRPr lang="ru-RU" b="1" dirty="0"/>
          </a:p>
        </p:txBody>
      </p:sp>
      <p:pic>
        <p:nvPicPr>
          <p:cNvPr id="14" name="Рисунок 13" descr="post-207850-1269596197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14753189">
            <a:off x="4218041" y="3293920"/>
            <a:ext cx="1785950" cy="2729732"/>
          </a:xfrm>
          <a:prstGeom prst="rect">
            <a:avLst/>
          </a:prstGeom>
        </p:spPr>
      </p:pic>
      <p:pic>
        <p:nvPicPr>
          <p:cNvPr id="17" name="~PP304.WAV">
            <a:hlinkClick r:id="" action="ppaction://media"/>
          </p:cNvPr>
          <p:cNvPicPr>
            <a:picLocks noRot="1" noChangeAspect="1"/>
          </p:cNvPicPr>
          <p:nvPr>
            <a:wavAudioFile r:embed="rId1" name="~PP304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30782 0.15578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" y="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3429000"/>
            <a:ext cx="4857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Не ешьте снег</a:t>
            </a:r>
          </a:p>
          <a:p>
            <a:pPr algn="ctr"/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</a:t>
            </a: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сосульки!</a:t>
            </a: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 descr="f67407c9ddf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71472" y="5429264"/>
            <a:ext cx="914479" cy="914479"/>
          </a:xfrm>
          <a:prstGeom prst="rect">
            <a:avLst/>
          </a:prstGeom>
        </p:spPr>
      </p:pic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357422" y="542926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143372" y="5429264"/>
            <a:ext cx="914479" cy="914479"/>
          </a:xfrm>
          <a:prstGeom prst="rect">
            <a:avLst/>
          </a:prstGeom>
        </p:spPr>
      </p:pic>
      <p:pic>
        <p:nvPicPr>
          <p:cNvPr id="6" name="Picture 9" descr="C41-33 копия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pic>
        <p:nvPicPr>
          <p:cNvPr id="7" name="~PP455.WAV">
            <a:hlinkClick r:id="" action="ppaction://media"/>
          </p:cNvPr>
          <p:cNvPicPr>
            <a:picLocks noRot="1" noChangeAspect="1"/>
          </p:cNvPicPr>
          <p:nvPr>
            <a:wavAudioFile r:embed="rId1" name="~PP45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4" cstate="email"/>
          <a:srcRect l="-26321"/>
          <a:stretch>
            <a:fillRect/>
          </a:stretch>
        </p:blipFill>
        <p:spPr bwMode="auto">
          <a:xfrm flipH="1">
            <a:off x="0" y="-214338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2416" b="-23951"/>
          <a:stretch>
            <a:fillRect/>
          </a:stretch>
        </p:blipFill>
        <p:spPr bwMode="auto">
          <a:xfrm>
            <a:off x="3357554" y="142852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86050" y="857232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072198" y="642918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286644" y="785794"/>
            <a:ext cx="1857356" cy="2128802"/>
          </a:xfrm>
          <a:prstGeom prst="rect">
            <a:avLst/>
          </a:prstGeom>
        </p:spPr>
      </p:pic>
      <p:sp>
        <p:nvSpPr>
          <p:cNvPr id="12" name="Блок-схема: перфолента 11"/>
          <p:cNvSpPr/>
          <p:nvPr/>
        </p:nvSpPr>
        <p:spPr>
          <a:xfrm rot="20625827">
            <a:off x="-317839" y="4556138"/>
            <a:ext cx="9761482" cy="1163109"/>
          </a:xfrm>
          <a:prstGeom prst="flowChartPunchedTap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оспитат2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flipH="1">
            <a:off x="428596" y="2571744"/>
            <a:ext cx="2500330" cy="2496206"/>
          </a:xfrm>
          <a:prstGeom prst="rect">
            <a:avLst/>
          </a:prstGeom>
        </p:spPr>
      </p:pic>
      <p:pic>
        <p:nvPicPr>
          <p:cNvPr id="14" name="Рисунок 13" descr="post-207850-1269596197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rot="14753189">
            <a:off x="4218041" y="3293920"/>
            <a:ext cx="1785950" cy="272973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29322" y="5429264"/>
            <a:ext cx="30554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Стали девочки смеяться:</a:t>
            </a:r>
          </a:p>
          <a:p>
            <a:r>
              <a:rPr lang="ru-RU" b="1" dirty="0" smtClean="0"/>
              <a:t>«Да, конечно, ты – герой!»</a:t>
            </a:r>
          </a:p>
          <a:p>
            <a:r>
              <a:rPr lang="ru-RU" b="1" dirty="0" smtClean="0"/>
              <a:t>Помогли со льда подняться</a:t>
            </a:r>
          </a:p>
          <a:p>
            <a:r>
              <a:rPr lang="ru-RU" b="1" dirty="0" smtClean="0"/>
              <a:t>И синяк лечили мой.</a:t>
            </a:r>
            <a:endParaRPr lang="ru-RU" b="1" dirty="0"/>
          </a:p>
        </p:txBody>
      </p:sp>
      <p:pic>
        <p:nvPicPr>
          <p:cNvPr id="18" name="Рисунок 17" descr="post-207850-1269596197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5429256" y="1500174"/>
            <a:ext cx="1785950" cy="27297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29322" y="5429264"/>
            <a:ext cx="30500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Завтра я гулять пойду,</a:t>
            </a:r>
          </a:p>
          <a:p>
            <a:r>
              <a:rPr lang="ru-RU" b="1" dirty="0" smtClean="0"/>
              <a:t>Лёд я лучше обойду.</a:t>
            </a:r>
          </a:p>
          <a:p>
            <a:r>
              <a:rPr lang="ru-RU" b="1" dirty="0" smtClean="0"/>
              <a:t>Буду я ходить всегда</a:t>
            </a:r>
          </a:p>
          <a:p>
            <a:r>
              <a:rPr lang="ru-RU" b="1" dirty="0" smtClean="0"/>
              <a:t>Там, где нет в помине льда.</a:t>
            </a:r>
            <a:endParaRPr lang="ru-RU" b="1" dirty="0"/>
          </a:p>
        </p:txBody>
      </p:sp>
      <p:pic>
        <p:nvPicPr>
          <p:cNvPr id="13" name="~PP2714.WAV">
            <a:hlinkClick r:id="" action="ppaction://media"/>
          </p:cNvPr>
          <p:cNvPicPr>
            <a:picLocks noRot="1" noChangeAspect="1"/>
          </p:cNvPicPr>
          <p:nvPr>
            <a:wavAudioFile r:embed="rId1" name="~PP2714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1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7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00100" y="3786190"/>
            <a:ext cx="3799438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Давайте</a:t>
            </a:r>
          </a:p>
          <a:p>
            <a:pPr algn="ctr"/>
            <a:r>
              <a:rPr lang="ru-RU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поиграем!</a:t>
            </a:r>
            <a:endParaRPr lang="ru-RU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071934" y="3071810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14348" y="3000372"/>
            <a:ext cx="914479" cy="914479"/>
          </a:xfrm>
          <a:prstGeom prst="rect">
            <a:avLst/>
          </a:prstGeom>
        </p:spPr>
      </p:pic>
      <p:pic>
        <p:nvPicPr>
          <p:cNvPr id="6" name="~PP1429.WAV">
            <a:hlinkClick r:id="" action="ppaction://media"/>
          </p:cNvPr>
          <p:cNvPicPr>
            <a:picLocks noRot="1" noChangeAspect="1"/>
          </p:cNvPicPr>
          <p:nvPr>
            <a:wavAudioFile r:embed="rId1" name="~PP1429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0"/>
            <a:ext cx="7690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Помогите Егорке собраться на прогулку.</a:t>
            </a:r>
          </a:p>
          <a:p>
            <a:r>
              <a:rPr lang="ru-RU" sz="3200" b="1" dirty="0" smtClean="0">
                <a:solidFill>
                  <a:srgbClr val="FFFF00"/>
                </a:solidFill>
              </a:rPr>
              <a:t>                       Что лишнее?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 descr="f67407c9ddf1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572396" y="5357826"/>
            <a:ext cx="1357322" cy="1357322"/>
          </a:xfrm>
          <a:prstGeom prst="rect">
            <a:avLst/>
          </a:prstGeom>
        </p:spPr>
      </p:pic>
      <p:pic>
        <p:nvPicPr>
          <p:cNvPr id="4" name="Рисунок 3" descr="3bd89a7d1ec7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643174" y="4225849"/>
            <a:ext cx="3726467" cy="2632151"/>
          </a:xfrm>
          <a:prstGeom prst="rect">
            <a:avLst/>
          </a:prstGeom>
        </p:spPr>
      </p:pic>
      <p:pic>
        <p:nvPicPr>
          <p:cNvPr id="6" name="Рисунок 5" descr="klipart_39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428596" y="785794"/>
            <a:ext cx="2071682" cy="1833439"/>
          </a:xfrm>
          <a:prstGeom prst="rect">
            <a:avLst/>
          </a:prstGeom>
        </p:spPr>
      </p:pic>
      <p:pic>
        <p:nvPicPr>
          <p:cNvPr id="7" name="Рисунок 6" descr="Nike_by_YSR1__Converted_1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715140" y="3714752"/>
            <a:ext cx="2050089" cy="1517907"/>
          </a:xfrm>
          <a:prstGeom prst="rect">
            <a:avLst/>
          </a:prstGeom>
        </p:spPr>
      </p:pic>
      <p:pic>
        <p:nvPicPr>
          <p:cNvPr id="8" name="Рисунок 7" descr="куртка.png"/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6500826" y="1071546"/>
            <a:ext cx="2214554" cy="221455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0" y="3857628"/>
            <a:ext cx="2643150" cy="2071678"/>
            <a:chOff x="0" y="3857628"/>
            <a:chExt cx="2643150" cy="2071678"/>
          </a:xfrm>
        </p:grpSpPr>
        <p:pic>
          <p:nvPicPr>
            <p:cNvPr id="9" name="Рисунок 8" descr="сапог.png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0" y="3857628"/>
              <a:ext cx="1857364" cy="1857364"/>
            </a:xfrm>
            <a:prstGeom prst="rect">
              <a:avLst/>
            </a:prstGeom>
          </p:spPr>
        </p:pic>
        <p:pic>
          <p:nvPicPr>
            <p:cNvPr id="10" name="Рисунок 9" descr="сапог.png"/>
            <p:cNvPicPr>
              <a:picLocks noChangeAspect="1"/>
            </p:cNvPicPr>
            <p:nvPr/>
          </p:nvPicPr>
          <p:blipFill>
            <a:blip r:embed="rId11" cstate="email"/>
            <a:stretch>
              <a:fillRect/>
            </a:stretch>
          </p:blipFill>
          <p:spPr>
            <a:xfrm>
              <a:off x="785786" y="4071942"/>
              <a:ext cx="1857364" cy="1857364"/>
            </a:xfrm>
            <a:prstGeom prst="rect">
              <a:avLst/>
            </a:prstGeom>
          </p:spPr>
        </p:pic>
      </p:grpSp>
      <p:pic>
        <p:nvPicPr>
          <p:cNvPr id="11" name="Рисунок 10" descr="шапка.pn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3786182" y="1142984"/>
            <a:ext cx="1857388" cy="1857388"/>
          </a:xfrm>
          <a:prstGeom prst="rect">
            <a:avLst/>
          </a:prstGeom>
        </p:spPr>
      </p:pic>
      <p:pic>
        <p:nvPicPr>
          <p:cNvPr id="12" name="Рисунок 11" descr="шарф.png"/>
          <p:cNvPicPr>
            <a:picLocks noChangeAspect="1"/>
          </p:cNvPicPr>
          <p:nvPr/>
        </p:nvPicPr>
        <p:blipFill>
          <a:blip r:embed="rId13" cstate="email"/>
          <a:stretch>
            <a:fillRect/>
          </a:stretch>
        </p:blipFill>
        <p:spPr>
          <a:xfrm>
            <a:off x="2285983" y="2643182"/>
            <a:ext cx="1665917" cy="1857364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4286248" y="3143248"/>
            <a:ext cx="2309623" cy="1286559"/>
            <a:chOff x="4286248" y="3143248"/>
            <a:chExt cx="2309623" cy="1286559"/>
          </a:xfrm>
        </p:grpSpPr>
        <p:pic>
          <p:nvPicPr>
            <p:cNvPr id="13" name="Рисунок 12" descr="носок.png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4929190" y="3214686"/>
              <a:ext cx="1666681" cy="1215121"/>
            </a:xfrm>
            <a:prstGeom prst="rect">
              <a:avLst/>
            </a:prstGeom>
          </p:spPr>
        </p:pic>
        <p:pic>
          <p:nvPicPr>
            <p:cNvPr id="14" name="Рисунок 13" descr="носок.png"/>
            <p:cNvPicPr>
              <a:picLocks noChangeAspect="1"/>
            </p:cNvPicPr>
            <p:nvPr/>
          </p:nvPicPr>
          <p:blipFill>
            <a:blip r:embed="rId14" cstate="email"/>
            <a:stretch>
              <a:fillRect/>
            </a:stretch>
          </p:blipFill>
          <p:spPr>
            <a:xfrm>
              <a:off x="4286248" y="3143248"/>
              <a:ext cx="1666681" cy="1215121"/>
            </a:xfrm>
            <a:prstGeom prst="rect">
              <a:avLst/>
            </a:prstGeom>
          </p:spPr>
        </p:pic>
      </p:grpSp>
      <p:pic>
        <p:nvPicPr>
          <p:cNvPr id="18" name="~PP3313.WAV">
            <a:hlinkClick r:id="" action="ppaction://media"/>
          </p:cNvPr>
          <p:cNvPicPr>
            <a:picLocks noRot="1" noChangeAspect="1"/>
          </p:cNvPicPr>
          <p:nvPr>
            <a:wavAudioFile r:embed="rId1" name="~PP3313.WAV"/>
          </p:nvPr>
        </p:nvPicPr>
        <p:blipFill>
          <a:blip r:embed="rId15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stuplenij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 isNarration="1"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929673" y="5786454"/>
            <a:ext cx="1214327" cy="1214327"/>
          </a:xfrm>
          <a:prstGeom prst="rect">
            <a:avLst/>
          </a:prstGeom>
        </p:spPr>
      </p:pic>
      <p:pic>
        <p:nvPicPr>
          <p:cNvPr id="3" name="14. Зимняя песенка 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email"/>
          <a:stretch>
            <a:fillRect/>
          </a:stretch>
        </p:blipFill>
        <p:spPr>
          <a:xfrm>
            <a:off x="142844" y="14285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1643042" y="2143116"/>
            <a:ext cx="2052000" cy="2052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7429520" y="2786058"/>
            <a:ext cx="1440000" cy="1440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4286248" y="3143248"/>
            <a:ext cx="1044000" cy="10440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noaction">
              <a:snd r:embed="rId6" name="нет.wav"/>
            </a:hlinkClick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3650.WAV">
            <a:hlinkClick r:id="" action="ppaction://media"/>
          </p:cNvPr>
          <p:cNvPicPr>
            <a:picLocks noRot="1" noChangeAspect="1"/>
          </p:cNvPicPr>
          <p:nvPr>
            <a:wavAudioFile r:embed="rId1" name="~PP3650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7429520" y="2786058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4286248" y="3143248"/>
            <a:ext cx="1044000" cy="1044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143.WAV">
            <a:hlinkClick r:id="" action="ppaction://media"/>
          </p:cNvPr>
          <p:cNvPicPr>
            <a:picLocks noRot="1" noChangeAspect="1"/>
          </p:cNvPicPr>
          <p:nvPr>
            <a:wavAudioFile r:embed="rId1" name="~PP143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2071670" y="3286124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4286248" y="3143248"/>
            <a:ext cx="1044000" cy="1044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1826.WAV">
            <a:hlinkClick r:id="" action="ppaction://media"/>
          </p:cNvPr>
          <p:cNvPicPr>
            <a:picLocks noRot="1" noChangeAspect="1"/>
          </p:cNvPicPr>
          <p:nvPr>
            <a:wavAudioFile r:embed="rId1" name="~PP1826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572132" y="3071810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2071670" y="3286124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hlinkClick r:id="" action="ppaction://noaction">
              <a:snd r:embed="rId5" name="нет.wav"/>
            </a:hlinkClick>
          </p:cNvPr>
          <p:cNvSpPr>
            <a:spLocks noChangeAspect="1"/>
          </p:cNvSpPr>
          <p:nvPr/>
        </p:nvSpPr>
        <p:spPr>
          <a:xfrm>
            <a:off x="2285984" y="2357430"/>
            <a:ext cx="1044000" cy="1044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5715008" y="5715016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hlinkClick r:id="" action="ppaction://hlinkshowjump?jump=nextslide"/>
          </p:cNvPr>
          <p:cNvSpPr>
            <a:spLocks noChangeAspect="1"/>
          </p:cNvSpPr>
          <p:nvPr/>
        </p:nvSpPr>
        <p:spPr>
          <a:xfrm>
            <a:off x="357158" y="3357562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~PP1368.WAV">
            <a:hlinkClick r:id="" action="ppaction://media"/>
          </p:cNvPr>
          <p:cNvPicPr>
            <a:picLocks noRot="1" noChangeAspect="1"/>
          </p:cNvPicPr>
          <p:nvPr>
            <a:wavAudioFile r:embed="rId1" name="~PP1368.WAV"/>
          </p:nvPr>
        </p:nvPicPr>
        <p:blipFill>
          <a:blip r:embed="rId8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post-245934-129461872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0800000">
            <a:off x="2214546" y="1500174"/>
            <a:ext cx="1286896" cy="1286896"/>
          </a:xfrm>
          <a:prstGeom prst="rect">
            <a:avLst/>
          </a:prstGeom>
        </p:spPr>
      </p:pic>
      <p:pic>
        <p:nvPicPr>
          <p:cNvPr id="2" name="Рисунок 1" descr="85613bfd591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929190" y="2857496"/>
            <a:ext cx="3286148" cy="3414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0"/>
            <a:ext cx="8858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Помогите Маше и Саше слепить снеговика.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вал 3"/>
          <p:cNvSpPr>
            <a:spLocks noChangeAspect="1"/>
          </p:cNvSpPr>
          <p:nvPr/>
        </p:nvSpPr>
        <p:spPr>
          <a:xfrm>
            <a:off x="1785918" y="4572008"/>
            <a:ext cx="2052000" cy="2052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>
            <a:spLocks noChangeAspect="1"/>
          </p:cNvSpPr>
          <p:nvPr/>
        </p:nvSpPr>
        <p:spPr>
          <a:xfrm>
            <a:off x="2071670" y="3286124"/>
            <a:ext cx="1440000" cy="1440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3500430" y="3571876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>
            <a:spLocks noChangeAspect="1"/>
          </p:cNvSpPr>
          <p:nvPr/>
        </p:nvSpPr>
        <p:spPr>
          <a:xfrm>
            <a:off x="1357290" y="3571876"/>
            <a:ext cx="714380" cy="714380"/>
          </a:xfrm>
          <a:prstGeom prst="ellipse">
            <a:avLst/>
          </a:prstGeom>
          <a:blipFill>
            <a:blip r:embed="rId7" cstate="email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>
            <a:spLocks noChangeAspect="1"/>
          </p:cNvSpPr>
          <p:nvPr/>
        </p:nvSpPr>
        <p:spPr>
          <a:xfrm rot="186965">
            <a:off x="2285984" y="2357430"/>
            <a:ext cx="1044000" cy="1044000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image099.png"/>
          <p:cNvPicPr>
            <a:picLocks noChangeAspect="1"/>
          </p:cNvPicPr>
          <p:nvPr/>
        </p:nvPicPr>
        <p:blipFill>
          <a:blip r:embed="rId8" cstate="email"/>
          <a:srcRect/>
          <a:stretch>
            <a:fillRect/>
          </a:stretch>
        </p:blipFill>
        <p:spPr>
          <a:xfrm rot="16392874">
            <a:off x="2878762" y="2587707"/>
            <a:ext cx="533400" cy="833102"/>
          </a:xfrm>
          <a:prstGeom prst="rect">
            <a:avLst/>
          </a:prstGeom>
        </p:spPr>
      </p:pic>
      <p:pic>
        <p:nvPicPr>
          <p:cNvPr id="11" name="Рисунок 10" descr="37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 rot="19727119">
            <a:off x="1867041" y="3247307"/>
            <a:ext cx="3291847" cy="3438151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2500298" y="2571744"/>
            <a:ext cx="214314" cy="2000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000364" y="2571744"/>
            <a:ext cx="214314" cy="20002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Дуга 13"/>
          <p:cNvSpPr>
            <a:spLocks noChangeAspect="1"/>
          </p:cNvSpPr>
          <p:nvPr/>
        </p:nvSpPr>
        <p:spPr>
          <a:xfrm rot="8100448">
            <a:off x="2491627" y="2634512"/>
            <a:ext cx="648000" cy="648000"/>
          </a:xfrm>
          <a:prstGeom prst="arc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94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 cstate="email"/>
          <a:stretch>
            <a:fillRect/>
          </a:stretch>
        </p:blipFill>
        <p:spPr>
          <a:xfrm>
            <a:off x="7929673" y="5786454"/>
            <a:ext cx="1214327" cy="1214327"/>
          </a:xfrm>
          <a:prstGeom prst="rect">
            <a:avLst/>
          </a:prstGeom>
        </p:spPr>
      </p:pic>
      <p:pic>
        <p:nvPicPr>
          <p:cNvPr id="16" name="~PP308.WAV">
            <a:hlinkClick r:id="" action="ppaction://media"/>
          </p:cNvPr>
          <p:cNvPicPr>
            <a:picLocks noRot="1" noChangeAspect="1"/>
          </p:cNvPicPr>
          <p:nvPr>
            <a:wavAudioFile r:embed="rId1" name="~PP308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285728"/>
            <a:ext cx="8715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Автор презентации: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Щедрова Е.В., воспитатель</a:t>
            </a:r>
          </a:p>
          <a:p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          МДОУ №16 «Росинка» г.Северодвинска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596" y="1785926"/>
            <a:ext cx="628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Использованы стихи </a:t>
            </a:r>
            <a:r>
              <a:rPr lang="ru-RU" sz="2400" b="1" dirty="0" err="1" smtClean="0"/>
              <a:t>Г.Шалаевой</a:t>
            </a:r>
            <a:endParaRPr lang="ru-RU" sz="2400" b="1" dirty="0" smtClean="0"/>
          </a:p>
          <a:p>
            <a:r>
              <a:rPr lang="ru-RU" sz="2400" b="1" dirty="0" smtClean="0"/>
              <a:t>Клипарт: </a:t>
            </a:r>
            <a:r>
              <a:rPr lang="en-US" sz="2400" b="1" dirty="0" smtClean="0">
                <a:hlinkClick r:id="rId4"/>
              </a:rPr>
              <a:t>www.forum.materinstvo.ru</a:t>
            </a:r>
            <a:endParaRPr lang="en-US" sz="2400" b="1" dirty="0" smtClean="0"/>
          </a:p>
          <a:p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643174" y="6143644"/>
            <a:ext cx="326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Для сайта – </a:t>
            </a:r>
            <a:r>
              <a:rPr lang="en-US" sz="2400" b="1" dirty="0" smtClean="0"/>
              <a:t>viki.rdf.ru</a:t>
            </a:r>
            <a:endParaRPr lang="ru-RU" sz="2400" b="1" dirty="0"/>
          </a:p>
        </p:txBody>
      </p:sp>
      <p:pic>
        <p:nvPicPr>
          <p:cNvPr id="5" name="Рисунок 4" descr="79cce36bdf86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714612" y="2643182"/>
            <a:ext cx="3444247" cy="3389383"/>
          </a:xfrm>
          <a:prstGeom prst="rect">
            <a:avLst/>
          </a:prstGeom>
        </p:spPr>
      </p:pic>
      <p:pic>
        <p:nvPicPr>
          <p:cNvPr id="6" name="~PP306.WAV">
            <a:hlinkClick r:id="" action="ppaction://media"/>
          </p:cNvPr>
          <p:cNvPicPr>
            <a:picLocks noRot="1" noChangeAspect="1"/>
          </p:cNvPicPr>
          <p:nvPr>
            <a:wavAudioFile r:embed="rId1" name="~PP306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c67a5d1029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4429124" y="2857496"/>
            <a:ext cx="1785947" cy="3714752"/>
          </a:xfrm>
          <a:prstGeom prst="rect">
            <a:avLst/>
          </a:prstGeom>
        </p:spPr>
      </p:pic>
      <p:pic>
        <p:nvPicPr>
          <p:cNvPr id="5" name="Рисунок 4" descr="post-251058-128638695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000760" y="3500438"/>
            <a:ext cx="2500330" cy="3125414"/>
          </a:xfrm>
          <a:prstGeom prst="rect">
            <a:avLst/>
          </a:prstGeom>
        </p:spPr>
      </p:pic>
      <p:pic>
        <p:nvPicPr>
          <p:cNvPr id="6" name="Рисунок 5" descr="4f945dc5e8f2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239322">
            <a:off x="3308244" y="3769947"/>
            <a:ext cx="785818" cy="642942"/>
          </a:xfrm>
          <a:prstGeom prst="rect">
            <a:avLst/>
          </a:prstGeom>
        </p:spPr>
      </p:pic>
      <p:pic>
        <p:nvPicPr>
          <p:cNvPr id="8" name="Рисунок 7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8794" y="3929066"/>
            <a:ext cx="714380" cy="642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72132" y="0"/>
            <a:ext cx="3571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Вышла маленькая Юлька</a:t>
            </a:r>
          </a:p>
          <a:p>
            <a:r>
              <a:rPr lang="ru-RU" b="1" dirty="0" smtClean="0"/>
              <a:t>Погулять с подружкой </a:t>
            </a:r>
            <a:r>
              <a:rPr lang="ru-RU" b="1" dirty="0" err="1" smtClean="0"/>
              <a:t>Нелькой</a:t>
            </a:r>
            <a:r>
              <a:rPr lang="ru-RU" b="1" dirty="0" smtClean="0"/>
              <a:t>.</a:t>
            </a:r>
          </a:p>
          <a:p>
            <a:r>
              <a:rPr lang="ru-RU" b="1" dirty="0" smtClean="0"/>
              <a:t>Смотрят девочки: сосульки –</a:t>
            </a:r>
          </a:p>
          <a:p>
            <a:r>
              <a:rPr lang="ru-RU" b="1" dirty="0" smtClean="0"/>
              <a:t>Ну как будто карамельки!</a:t>
            </a:r>
          </a:p>
          <a:p>
            <a:r>
              <a:rPr lang="ru-RU" b="1" dirty="0" smtClean="0"/>
              <a:t>Вот кусок сосульки звонкой</a:t>
            </a:r>
          </a:p>
          <a:p>
            <a:r>
              <a:rPr lang="ru-RU" b="1" dirty="0" smtClean="0"/>
              <a:t>Пробуют на вкус девчонки.</a:t>
            </a:r>
            <a:endParaRPr lang="ru-RU" b="1" dirty="0"/>
          </a:p>
        </p:txBody>
      </p:sp>
      <p:pic>
        <p:nvPicPr>
          <p:cNvPr id="10" name="Рисунок 9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715140" y="4143380"/>
            <a:ext cx="214314" cy="1143008"/>
          </a:xfrm>
          <a:prstGeom prst="rect">
            <a:avLst/>
          </a:prstGeom>
        </p:spPr>
      </p:pic>
      <p:pic>
        <p:nvPicPr>
          <p:cNvPr id="11" name="Рисунок 10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57752" y="4286256"/>
            <a:ext cx="214314" cy="1143008"/>
          </a:xfrm>
          <a:prstGeom prst="rect">
            <a:avLst/>
          </a:prstGeom>
        </p:spPr>
      </p:pic>
      <p:pic>
        <p:nvPicPr>
          <p:cNvPr id="12" name="Рисунок 11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962191">
            <a:off x="481768" y="3275061"/>
            <a:ext cx="714380" cy="642942"/>
          </a:xfrm>
          <a:prstGeom prst="rect">
            <a:avLst/>
          </a:prstGeom>
        </p:spPr>
      </p:pic>
      <p:pic>
        <p:nvPicPr>
          <p:cNvPr id="13" name="Рисунок 12" descr="4f945dc5e8f2t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>
            <a:off x="3143240" y="4429132"/>
            <a:ext cx="307753" cy="588518"/>
          </a:xfrm>
          <a:prstGeom prst="rect">
            <a:avLst/>
          </a:prstGeom>
        </p:spPr>
      </p:pic>
      <p:pic>
        <p:nvPicPr>
          <p:cNvPr id="14" name="~PP2274.WAV">
            <a:hlinkClick r:id="" action="ppaction://media"/>
          </p:cNvPr>
          <p:cNvPicPr>
            <a:picLocks noRot="1" noChangeAspect="1"/>
          </p:cNvPicPr>
          <p:nvPr>
            <a:wavAudioFile r:embed="rId1" name="~PP2274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c67a5d1029.pn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 flipH="1">
            <a:off x="4929190" y="2500306"/>
            <a:ext cx="1785947" cy="3714752"/>
          </a:xfrm>
          <a:prstGeom prst="rect">
            <a:avLst/>
          </a:prstGeom>
        </p:spPr>
      </p:pic>
      <p:pic>
        <p:nvPicPr>
          <p:cNvPr id="5" name="Рисунок 4" descr="post-251058-1286386950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286512" y="3214686"/>
            <a:ext cx="2500330" cy="3125414"/>
          </a:xfrm>
          <a:prstGeom prst="rect">
            <a:avLst/>
          </a:prstGeom>
        </p:spPr>
      </p:pic>
      <p:pic>
        <p:nvPicPr>
          <p:cNvPr id="6" name="Рисунок 5" descr="4f945dc5e8f2t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0239322">
            <a:off x="3093930" y="3912822"/>
            <a:ext cx="785818" cy="642942"/>
          </a:xfrm>
          <a:prstGeom prst="rect">
            <a:avLst/>
          </a:prstGeom>
        </p:spPr>
      </p:pic>
      <p:pic>
        <p:nvPicPr>
          <p:cNvPr id="8" name="Рисунок 7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8794" y="3929066"/>
            <a:ext cx="714380" cy="642942"/>
          </a:xfrm>
          <a:prstGeom prst="rect">
            <a:avLst/>
          </a:prstGeom>
        </p:spPr>
      </p:pic>
      <p:pic>
        <p:nvPicPr>
          <p:cNvPr id="10" name="Рисунок 9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29454" y="4000504"/>
            <a:ext cx="214314" cy="1143008"/>
          </a:xfrm>
          <a:prstGeom prst="rect">
            <a:avLst/>
          </a:prstGeom>
        </p:spPr>
      </p:pic>
      <p:pic>
        <p:nvPicPr>
          <p:cNvPr id="11" name="Рисунок 10" descr="4f945dc5e8f2t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357818" y="3929066"/>
            <a:ext cx="214314" cy="1143008"/>
          </a:xfrm>
          <a:prstGeom prst="rect">
            <a:avLst/>
          </a:prstGeom>
        </p:spPr>
      </p:pic>
      <p:pic>
        <p:nvPicPr>
          <p:cNvPr id="12" name="Рисунок 11" descr="4f945dc5e8f2t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0962191">
            <a:off x="481768" y="3275061"/>
            <a:ext cx="714380" cy="642942"/>
          </a:xfrm>
          <a:prstGeom prst="rect">
            <a:avLst/>
          </a:prstGeom>
        </p:spPr>
      </p:pic>
      <p:pic>
        <p:nvPicPr>
          <p:cNvPr id="13" name="Рисунок 12" descr="воспитат.png"/>
          <p:cNvPicPr>
            <a:picLocks noChangeAspect="1"/>
          </p:cNvPicPr>
          <p:nvPr/>
        </p:nvPicPr>
        <p:blipFill>
          <a:blip r:embed="rId9" cstate="email"/>
          <a:srcRect/>
          <a:stretch>
            <a:fillRect/>
          </a:stretch>
        </p:blipFill>
        <p:spPr>
          <a:xfrm flipH="1">
            <a:off x="1000100" y="2176340"/>
            <a:ext cx="3143272" cy="4681660"/>
          </a:xfrm>
          <a:prstGeom prst="rect">
            <a:avLst/>
          </a:prstGeom>
        </p:spPr>
      </p:pic>
      <p:pic>
        <p:nvPicPr>
          <p:cNvPr id="14" name="Рисунок 13" descr="4f945dc5e8f2t.png"/>
          <p:cNvPicPr>
            <a:picLocks noChangeAspect="1"/>
          </p:cNvPicPr>
          <p:nvPr/>
        </p:nvPicPr>
        <p:blipFill>
          <a:blip r:embed="rId10" cstate="email"/>
          <a:srcRect/>
          <a:stretch>
            <a:fillRect/>
          </a:stretch>
        </p:blipFill>
        <p:spPr>
          <a:xfrm rot="20962191">
            <a:off x="4244210" y="3819573"/>
            <a:ext cx="395010" cy="3555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66857" y="0"/>
            <a:ext cx="33771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Говорит тогда соседка</a:t>
            </a:r>
          </a:p>
          <a:p>
            <a:r>
              <a:rPr lang="ru-RU" b="1" dirty="0" smtClean="0"/>
              <a:t>Этим любопытным деткам:</a:t>
            </a:r>
          </a:p>
          <a:p>
            <a:r>
              <a:rPr lang="ru-RU" b="1" dirty="0" smtClean="0"/>
              <a:t>«Что же ты, девчушка Юлька,</a:t>
            </a:r>
          </a:p>
          <a:p>
            <a:r>
              <a:rPr lang="ru-RU" b="1" dirty="0" smtClean="0"/>
              <a:t>Сразу тянешь в рот сосульку?</a:t>
            </a:r>
          </a:p>
          <a:p>
            <a:r>
              <a:rPr lang="ru-RU" b="1" dirty="0" smtClean="0"/>
              <a:t>В ней микробы могут быть,</a:t>
            </a:r>
          </a:p>
          <a:p>
            <a:r>
              <a:rPr lang="ru-RU" b="1" dirty="0" smtClean="0"/>
              <a:t>Горло можешь простудить.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77766" y="0"/>
            <a:ext cx="286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Дома, - говорит соседка, -</a:t>
            </a:r>
          </a:p>
          <a:p>
            <a:r>
              <a:rPr lang="ru-RU" b="1" dirty="0" smtClean="0"/>
              <a:t>Есть и сахар, и конфетка.</a:t>
            </a:r>
          </a:p>
          <a:p>
            <a:r>
              <a:rPr lang="ru-RU" b="1" dirty="0" smtClean="0"/>
              <a:t>Снег, сосульки – не еда,</a:t>
            </a:r>
          </a:p>
          <a:p>
            <a:r>
              <a:rPr lang="ru-RU" b="1" dirty="0" smtClean="0"/>
              <a:t>Их не ешьте никогда!»</a:t>
            </a:r>
            <a:endParaRPr lang="ru-RU" b="1" dirty="0"/>
          </a:p>
        </p:txBody>
      </p:sp>
      <p:pic>
        <p:nvPicPr>
          <p:cNvPr id="17" name="~PP2930.WAV">
            <a:hlinkClick r:id="" action="ppaction://media"/>
          </p:cNvPr>
          <p:cNvPicPr>
            <a:picLocks noRot="1" noChangeAspect="1"/>
          </p:cNvPicPr>
          <p:nvPr>
            <a:wavAudioFile r:embed="rId1" name="~PP2930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41-33 копия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28794" y="785794"/>
            <a:ext cx="1829048" cy="26190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28596" y="3571876"/>
            <a:ext cx="47863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Если одежда промокла во время игры, сразу же идите домой!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500034" y="2928934"/>
            <a:ext cx="914479" cy="914479"/>
          </a:xfrm>
          <a:prstGeom prst="rect">
            <a:avLst/>
          </a:prstGeom>
        </p:spPr>
      </p:pic>
      <p:pic>
        <p:nvPicPr>
          <p:cNvPr id="5" name="Рисунок 4" descr="f67407c9ddf1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143372" y="2928934"/>
            <a:ext cx="914479" cy="914479"/>
          </a:xfrm>
          <a:prstGeom prst="rect">
            <a:avLst/>
          </a:prstGeom>
        </p:spPr>
      </p:pic>
      <p:pic>
        <p:nvPicPr>
          <p:cNvPr id="6" name="~PP2925.WAV">
            <a:hlinkClick r:id="" action="ppaction://media"/>
          </p:cNvPr>
          <p:cNvPicPr>
            <a:picLocks noRot="1" noChangeAspect="1"/>
          </p:cNvPicPr>
          <p:nvPr>
            <a:wavAudioFile r:embed="rId1" name="~PP2925.WAV"/>
          </p:nvPr>
        </p:nvPicPr>
        <p:blipFill>
          <a:blip r:embed="rId6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4" cstate="email"/>
          <a:srcRect l="-26321"/>
          <a:stretch>
            <a:fillRect/>
          </a:stretch>
        </p:blipFill>
        <p:spPr bwMode="auto">
          <a:xfrm flipH="1">
            <a:off x="0" y="500042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2416" b="-23951"/>
          <a:stretch>
            <a:fillRect/>
          </a:stretch>
        </p:blipFill>
        <p:spPr bwMode="auto">
          <a:xfrm>
            <a:off x="3286116" y="428604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86050" y="1500174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143636" y="1071546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286645" y="953424"/>
            <a:ext cx="1857356" cy="2128802"/>
          </a:xfrm>
          <a:prstGeom prst="rect">
            <a:avLst/>
          </a:prstGeom>
        </p:spPr>
      </p:pic>
      <p:pic>
        <p:nvPicPr>
          <p:cNvPr id="9" name="Рисунок 8" descr="post-251058-1286366064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643174" y="2786058"/>
            <a:ext cx="3014684" cy="3768355"/>
          </a:xfrm>
          <a:prstGeom prst="rect">
            <a:avLst/>
          </a:prstGeom>
        </p:spPr>
      </p:pic>
      <p:pic>
        <p:nvPicPr>
          <p:cNvPr id="10" name="Рисунок 9" descr="post-41743-1292260085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572132" y="2428868"/>
            <a:ext cx="3344256" cy="2126947"/>
          </a:xfrm>
          <a:prstGeom prst="rect">
            <a:avLst/>
          </a:prstGeom>
        </p:spPr>
      </p:pic>
      <p:pic>
        <p:nvPicPr>
          <p:cNvPr id="11" name="Рисунок 10" descr="d98928c4b3b3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642910" y="3071810"/>
            <a:ext cx="2278589" cy="321317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72132" y="5500702"/>
            <a:ext cx="3571868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Лёша с младшим братом Федей</a:t>
            </a:r>
          </a:p>
          <a:p>
            <a:r>
              <a:rPr lang="ru-RU" b="1" dirty="0" smtClean="0"/>
              <a:t>Во дворе зимой играли.</a:t>
            </a:r>
          </a:p>
          <a:p>
            <a:r>
              <a:rPr lang="ru-RU" b="1" dirty="0" smtClean="0"/>
              <a:t>Косолапых двух медведей</a:t>
            </a:r>
          </a:p>
          <a:p>
            <a:r>
              <a:rPr lang="ru-RU" b="1" dirty="0" smtClean="0"/>
              <a:t>Весело изображали.  </a:t>
            </a:r>
            <a:endParaRPr lang="ru-RU" b="1" dirty="0"/>
          </a:p>
        </p:txBody>
      </p:sp>
      <p:pic>
        <p:nvPicPr>
          <p:cNvPr id="13" name="~PP2059.WAV">
            <a:hlinkClick r:id="" action="ppaction://media"/>
          </p:cNvPr>
          <p:cNvPicPr>
            <a:picLocks noRot="1" noChangeAspect="1"/>
          </p:cNvPicPr>
          <p:nvPr>
            <a:wavAudioFile r:embed="rId1" name="~PP2059.WAV"/>
          </p:nvPr>
        </p:nvPicPr>
        <p:blipFill>
          <a:blip r:embed="rId10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4" cstate="email"/>
          <a:srcRect l="-26321"/>
          <a:stretch>
            <a:fillRect/>
          </a:stretch>
        </p:blipFill>
        <p:spPr bwMode="auto">
          <a:xfrm flipH="1">
            <a:off x="0" y="500042"/>
            <a:ext cx="4143372" cy="3343144"/>
          </a:xfrm>
          <a:prstGeom prst="rect">
            <a:avLst/>
          </a:prstGeom>
          <a:noFill/>
        </p:spPr>
      </p:pic>
      <p:pic>
        <p:nvPicPr>
          <p:cNvPr id="3" name="Picture 2" descr="http://i080.radikal.ru/1002/b5/3f173d0de9f5.png"/>
          <p:cNvPicPr>
            <a:picLocks noChangeAspect="1" noChangeArrowheads="1"/>
          </p:cNvPicPr>
          <p:nvPr/>
        </p:nvPicPr>
        <p:blipFill>
          <a:blip r:embed="rId5" cstate="email"/>
          <a:srcRect l="-22416" b="-23951"/>
          <a:stretch>
            <a:fillRect/>
          </a:stretch>
        </p:blipFill>
        <p:spPr bwMode="auto">
          <a:xfrm>
            <a:off x="3286116" y="428604"/>
            <a:ext cx="4143404" cy="4253894"/>
          </a:xfrm>
          <a:prstGeom prst="rect">
            <a:avLst/>
          </a:prstGeom>
          <a:noFill/>
        </p:spPr>
      </p:pic>
      <p:pic>
        <p:nvPicPr>
          <p:cNvPr id="4" name="Рисунок 3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786050" y="1500174"/>
            <a:ext cx="1928826" cy="2210718"/>
          </a:xfrm>
          <a:prstGeom prst="rect">
            <a:avLst/>
          </a:prstGeom>
        </p:spPr>
      </p:pic>
      <p:pic>
        <p:nvPicPr>
          <p:cNvPr id="5" name="Рисунок 4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6143636" y="1071546"/>
            <a:ext cx="2003611" cy="2296432"/>
          </a:xfrm>
          <a:prstGeom prst="rect">
            <a:avLst/>
          </a:prstGeom>
        </p:spPr>
      </p:pic>
      <p:pic>
        <p:nvPicPr>
          <p:cNvPr id="6" name="Рисунок 5" descr="95806b8193e3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7286645" y="953424"/>
            <a:ext cx="1857356" cy="2128802"/>
          </a:xfrm>
          <a:prstGeom prst="rect">
            <a:avLst/>
          </a:prstGeom>
        </p:spPr>
      </p:pic>
      <p:pic>
        <p:nvPicPr>
          <p:cNvPr id="9" name="Рисунок 8" descr="post-251058-1286366064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643174" y="2571744"/>
            <a:ext cx="3014684" cy="3768355"/>
          </a:xfrm>
          <a:prstGeom prst="rect">
            <a:avLst/>
          </a:prstGeom>
        </p:spPr>
      </p:pic>
      <p:pic>
        <p:nvPicPr>
          <p:cNvPr id="10" name="Рисунок 9" descr="post-41743-1292260085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572132" y="2428868"/>
            <a:ext cx="3344256" cy="2126947"/>
          </a:xfrm>
          <a:prstGeom prst="rect">
            <a:avLst/>
          </a:prstGeom>
        </p:spPr>
      </p:pic>
      <p:pic>
        <p:nvPicPr>
          <p:cNvPr id="11" name="Рисунок 10" descr="d98928c4b3b3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85786" y="2928934"/>
            <a:ext cx="2278589" cy="3213174"/>
          </a:xfrm>
          <a:prstGeom prst="rect">
            <a:avLst/>
          </a:prstGeom>
        </p:spPr>
      </p:pic>
      <p:sp>
        <p:nvSpPr>
          <p:cNvPr id="13" name="Блок-схема: задержка 12"/>
          <p:cNvSpPr/>
          <p:nvPr/>
        </p:nvSpPr>
        <p:spPr>
          <a:xfrm rot="16200000">
            <a:off x="2372569" y="2985225"/>
            <a:ext cx="1898532" cy="4357718"/>
          </a:xfrm>
          <a:prstGeom prst="flowChartDelay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929322" y="5429264"/>
            <a:ext cx="3077509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ru-RU" b="1" dirty="0" smtClean="0"/>
              <a:t>Глубоко в сугроб с лопатой</a:t>
            </a:r>
          </a:p>
          <a:p>
            <a:r>
              <a:rPr lang="ru-RU" b="1" dirty="0" smtClean="0"/>
              <a:t>Закопались оба брата.</a:t>
            </a:r>
          </a:p>
          <a:p>
            <a:r>
              <a:rPr lang="ru-RU" b="1" dirty="0" smtClean="0"/>
              <a:t>Промочили два «мишутки»</a:t>
            </a:r>
          </a:p>
          <a:p>
            <a:r>
              <a:rPr lang="ru-RU" b="1" dirty="0" smtClean="0"/>
              <a:t>Варежки, шарфы и куртки.</a:t>
            </a:r>
            <a:endParaRPr lang="ru-RU" b="1" dirty="0"/>
          </a:p>
        </p:txBody>
      </p:sp>
      <p:pic>
        <p:nvPicPr>
          <p:cNvPr id="12" name="~PP2115.WAV">
            <a:hlinkClick r:id="" action="ppaction://media"/>
          </p:cNvPr>
          <p:cNvPicPr>
            <a:picLocks noRot="1" noChangeAspect="1"/>
          </p:cNvPicPr>
          <p:nvPr>
            <a:wavAudioFile r:embed="rId1" name="~PP2115.WAV"/>
          </p:nvPr>
        </p:nvPicPr>
        <p:blipFill>
          <a:blip r:embed="rId11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ost-251058-128636606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286248" y="2768199"/>
            <a:ext cx="3000396" cy="3750495"/>
          </a:xfrm>
          <a:prstGeom prst="rect">
            <a:avLst/>
          </a:prstGeom>
        </p:spPr>
      </p:pic>
      <p:pic>
        <p:nvPicPr>
          <p:cNvPr id="3" name="Рисунок 2" descr="d98928c4b3b3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3000364" y="2786058"/>
            <a:ext cx="2143140" cy="3022167"/>
          </a:xfrm>
          <a:prstGeom prst="rect">
            <a:avLst/>
          </a:prstGeom>
        </p:spPr>
      </p:pic>
      <p:pic>
        <p:nvPicPr>
          <p:cNvPr id="4" name="Рисунок 3" descr="post-182234-1283586455.pn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428596" y="1785926"/>
            <a:ext cx="2571768" cy="40719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9593" y="0"/>
            <a:ext cx="2984407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Вот вернулись к маме с папой</a:t>
            </a:r>
          </a:p>
          <a:p>
            <a:r>
              <a:rPr lang="ru-RU" sz="1600" b="1" dirty="0" smtClean="0"/>
              <a:t>Братцы Алексей и Федя.</a:t>
            </a:r>
          </a:p>
          <a:p>
            <a:r>
              <a:rPr lang="ru-RU" sz="1600" b="1" dirty="0" smtClean="0"/>
              <a:t>Спины мокрые и лапы</a:t>
            </a:r>
          </a:p>
          <a:p>
            <a:r>
              <a:rPr lang="ru-RU" sz="1600" b="1" dirty="0" smtClean="0"/>
              <a:t>Были у двоих «медведей».</a:t>
            </a:r>
          </a:p>
          <a:p>
            <a:r>
              <a:rPr lang="ru-RU" sz="1600" b="1" dirty="0" smtClean="0"/>
              <a:t>Кашель дети подцепили,</a:t>
            </a:r>
          </a:p>
          <a:p>
            <a:r>
              <a:rPr lang="ru-RU" sz="1600" b="1" dirty="0" smtClean="0"/>
              <a:t>Хлюпают носы у «мишек».</a:t>
            </a:r>
          </a:p>
          <a:p>
            <a:r>
              <a:rPr lang="ru-RU" sz="1600" b="1" dirty="0" smtClean="0"/>
              <a:t>Мама с папой получили</a:t>
            </a:r>
          </a:p>
          <a:p>
            <a:r>
              <a:rPr lang="ru-RU" sz="1600" b="1" dirty="0" smtClean="0"/>
              <a:t>Сразу двух больных детишек.</a:t>
            </a:r>
            <a:endParaRPr lang="ru-RU" sz="1600" b="1" dirty="0"/>
          </a:p>
        </p:txBody>
      </p:sp>
      <p:pic>
        <p:nvPicPr>
          <p:cNvPr id="6" name="~PP3994.WAV">
            <a:hlinkClick r:id="" action="ppaction://media"/>
          </p:cNvPr>
          <p:cNvPicPr>
            <a:picLocks noRot="1" noChangeAspect="1"/>
          </p:cNvPicPr>
          <p:nvPr>
            <a:wavAudioFile r:embed="rId1" name="~PP3994.WAV"/>
          </p:nvPr>
        </p:nvPicPr>
        <p:blipFill>
          <a:blip r:embed="rId7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9255" y="0"/>
            <a:ext cx="3714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Собирались Лёшка с Федей</a:t>
            </a:r>
          </a:p>
          <a:p>
            <a:r>
              <a:rPr lang="ru-RU" b="1" dirty="0" smtClean="0"/>
              <a:t>В цирк пойти смотреть медведей,</a:t>
            </a:r>
          </a:p>
          <a:p>
            <a:r>
              <a:rPr lang="ru-RU" b="1" dirty="0" smtClean="0"/>
              <a:t>Но теперь на представленье</a:t>
            </a:r>
          </a:p>
          <a:p>
            <a:r>
              <a:rPr lang="ru-RU" b="1" dirty="0" smtClean="0"/>
              <a:t>Не попасть им в воскресенье!</a:t>
            </a:r>
            <a:endParaRPr lang="ru-RU" b="1" dirty="0"/>
          </a:p>
        </p:txBody>
      </p:sp>
      <p:pic>
        <p:nvPicPr>
          <p:cNvPr id="3" name="~PP3894.WAV">
            <a:hlinkClick r:id="" action="ppaction://media"/>
          </p:cNvPr>
          <p:cNvPicPr>
            <a:picLocks noRot="1" noChangeAspect="1"/>
          </p:cNvPicPr>
          <p:nvPr>
            <a:wavAudioFile r:embed="rId1" name="~PP3894.WAV"/>
          </p:nvPr>
        </p:nvPicPr>
        <p:blipFill>
          <a:blip r:embed="rId4"/>
          <a:stretch>
            <a:fillRect/>
          </a:stretch>
        </p:blipFill>
        <p:spPr>
          <a:xfrm>
            <a:off x="8661400" y="6375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C84154A13CCA848AE4E386A05CF2024" ma:contentTypeVersion="49" ma:contentTypeDescription="Создание документа." ma:contentTypeScope="" ma:versionID="861075ff43026d31bf3f82a24fd1be96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644226da6f114a0b9638dd6372d57a1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AWJJH2MPE6E2-194827139-1033</_dlc_DocId>
    <_dlc_DocIdUrl xmlns="4a252ca3-5a62-4c1c-90a6-29f4710e47f8">
      <Url>http://edu-sps.koiro.local/Sharya/ds6/1_1/_layouts/15/DocIdRedir.aspx?ID=AWJJH2MPE6E2-194827139-1033</Url>
      <Description>AWJJH2MPE6E2-194827139-1033</Description>
    </_dlc_DocIdUrl>
  </documentManagement>
</p:properties>
</file>

<file path=customXml/itemProps1.xml><?xml version="1.0" encoding="utf-8"?>
<ds:datastoreItem xmlns:ds="http://schemas.openxmlformats.org/officeDocument/2006/customXml" ds:itemID="{730D3225-55C1-424C-B713-A83BAF8DD280}"/>
</file>

<file path=customXml/itemProps2.xml><?xml version="1.0" encoding="utf-8"?>
<ds:datastoreItem xmlns:ds="http://schemas.openxmlformats.org/officeDocument/2006/customXml" ds:itemID="{3D714393-578A-4E59-A744-2081553BA012}"/>
</file>

<file path=customXml/itemProps3.xml><?xml version="1.0" encoding="utf-8"?>
<ds:datastoreItem xmlns:ds="http://schemas.openxmlformats.org/officeDocument/2006/customXml" ds:itemID="{AC1BC8DA-B6C0-4380-B9F3-626368C69706}"/>
</file>

<file path=customXml/itemProps4.xml><?xml version="1.0" encoding="utf-8"?>
<ds:datastoreItem xmlns:ds="http://schemas.openxmlformats.org/officeDocument/2006/customXml" ds:itemID="{6024FFF5-42CD-450C-80B1-2A8CACBE42E1}"/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634</Words>
  <Application>Microsoft Office PowerPoint</Application>
  <PresentationFormat>Экран (4:3)</PresentationFormat>
  <Paragraphs>129</Paragraphs>
  <Slides>29</Slides>
  <Notes>1</Notes>
  <HiddenSlides>0</HiddenSlides>
  <MMClips>29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47</cp:revision>
  <dcterms:created xsi:type="dcterms:W3CDTF">2011-02-02T14:44:27Z</dcterms:created>
  <dcterms:modified xsi:type="dcterms:W3CDTF">2011-02-06T10:35:05Z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0x010100DC84154A13CCA848AE4E386A05CF2024</vt:lpwstr>
  </property>
  <property fmtid="{D5CDD505-2E9C-101B-9397-08002B2CF9AE}" pid="3" name="_dlc_DocIdItemGuid">
    <vt:lpwstr>ec319313-96ec-407f-aa6e-1d41aa7abad2</vt:lpwstr>
  </property>
</Properties>
</file>