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71" r:id="rId2"/>
    <p:sldId id="256" r:id="rId3"/>
    <p:sldId id="258" r:id="rId4"/>
    <p:sldId id="259" r:id="rId5"/>
    <p:sldId id="273" r:id="rId6"/>
    <p:sldId id="272" r:id="rId7"/>
    <p:sldId id="260" r:id="rId8"/>
    <p:sldId id="262" r:id="rId9"/>
    <p:sldId id="263" r:id="rId10"/>
    <p:sldId id="274" r:id="rId11"/>
    <p:sldId id="275" r:id="rId12"/>
    <p:sldId id="276" r:id="rId13"/>
    <p:sldId id="277" r:id="rId14"/>
    <p:sldId id="278" r:id="rId15"/>
    <p:sldId id="281" r:id="rId16"/>
    <p:sldId id="282" r:id="rId17"/>
    <p:sldId id="283" r:id="rId18"/>
    <p:sldId id="284" r:id="rId19"/>
    <p:sldId id="285" r:id="rId20"/>
    <p:sldId id="286" r:id="rId21"/>
    <p:sldId id="287" r:id="rId22"/>
    <p:sldId id="288" r:id="rId23"/>
    <p:sldId id="289" r:id="rId24"/>
    <p:sldId id="290" r:id="rId25"/>
    <p:sldId id="294" r:id="rId26"/>
    <p:sldId id="295" r:id="rId27"/>
    <p:sldId id="296" r:id="rId28"/>
    <p:sldId id="297" r:id="rId29"/>
    <p:sldId id="279" r:id="rId30"/>
    <p:sldId id="280"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00"/>
    <a:srgbClr val="A50021"/>
    <a:srgbClr val="006600"/>
    <a:srgbClr val="99FF66"/>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4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47AF097-EC34-4BD9-A534-E0EC716862EB}" type="datetimeFigureOut">
              <a:rPr lang="ru-RU"/>
              <a:pPr>
                <a:defRPr/>
              </a:pPr>
              <a:t>19.01.2018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3895563-740E-4F19-B3EC-645D282C4BB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3795"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3011"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4035"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5059"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6083"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7107"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4819"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5843"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6867"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7891"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8915"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9939"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0963"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1987"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5BB97F3-BA34-429E-8DE9-CAE08400F1F4}" type="datetimeFigureOut">
              <a:rPr lang="ru-RU"/>
              <a:pPr>
                <a:defRPr/>
              </a:pPr>
              <a:t>19.01.2018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08F756-9C00-4D69-9061-024735A7C11A}" type="slidenum">
              <a:rPr lang="ru-RU"/>
              <a:pPr>
                <a:defRPr/>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F573CF-0A1A-4F8C-B840-8A7F80CDFEC5}" type="datetimeFigureOut">
              <a:rPr lang="ru-RU"/>
              <a:pPr>
                <a:defRPr/>
              </a:pPr>
              <a:t>19.01.2018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1FA952-C6AD-458E-80FA-0A7F708CC5D6}" type="slidenum">
              <a:rPr lang="ru-RU"/>
              <a:pPr>
                <a:defRPr/>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9C6520-6D9B-4C3B-9E38-F37C05F0F8CB}" type="datetimeFigureOut">
              <a:rPr lang="ru-RU"/>
              <a:pPr>
                <a:defRPr/>
              </a:pPr>
              <a:t>19.01.2018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8D4914-C2AB-4552-8E1E-04B91D97BED7}" type="slidenum">
              <a:rPr lang="ru-RU"/>
              <a:pPr>
                <a:defRPr/>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7105B5-38AF-43E3-9637-D980B6794C25}" type="datetimeFigureOut">
              <a:rPr lang="ru-RU"/>
              <a:pPr>
                <a:defRPr/>
              </a:pPr>
              <a:t>19.01.2018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A3E98E-0256-4E0B-9161-0D2DF3DC7538}" type="slidenum">
              <a:rPr lang="ru-RU"/>
              <a:pPr>
                <a:defRPr/>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3508C94-B117-4192-9867-8AFB0E716D01}" type="datetimeFigureOut">
              <a:rPr lang="ru-RU"/>
              <a:pPr>
                <a:defRPr/>
              </a:pPr>
              <a:t>19.01.2018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0FF4DC-8D35-4FCB-9CA4-1876F11A414C}" type="slidenum">
              <a:rPr lang="ru-RU"/>
              <a:pPr>
                <a:defRPr/>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2F7F531-C438-41A5-B892-B628B0FE0644}" type="datetimeFigureOut">
              <a:rPr lang="ru-RU"/>
              <a:pPr>
                <a:defRPr/>
              </a:pPr>
              <a:t>19.01.2018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E4491D-0539-4844-BE52-1B1DFD868844}" type="slidenum">
              <a:rPr lang="ru-RU"/>
              <a:pPr>
                <a:defRPr/>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61BC9E0-7E4E-4040-ADA3-68C386BA9544}" type="datetimeFigureOut">
              <a:rPr lang="ru-RU"/>
              <a:pPr>
                <a:defRPr/>
              </a:pPr>
              <a:t>19.01.2018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D1F5663-EB4F-4BB1-BAF7-8509F664E0AF}" type="slidenum">
              <a:rPr lang="ru-RU"/>
              <a:pPr>
                <a:defRPr/>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01C5127-9283-43C6-8C78-DE32F4C7B20E}" type="datetimeFigureOut">
              <a:rPr lang="ru-RU"/>
              <a:pPr>
                <a:defRPr/>
              </a:pPr>
              <a:t>19.01.2018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622C621-748B-4482-9D25-6DCF11C8E9C6}" type="slidenum">
              <a:rPr lang="ru-RU"/>
              <a:pPr>
                <a:defRPr/>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AD0ACED-5470-4F3E-B042-D517F80ECE8C}" type="datetimeFigureOut">
              <a:rPr lang="ru-RU"/>
              <a:pPr>
                <a:defRPr/>
              </a:pPr>
              <a:t>19.01.2018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378E0DF-218F-441D-8D78-8DB3E61A4738}" type="slidenum">
              <a:rPr lang="ru-RU"/>
              <a:pPr>
                <a:defRPr/>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A2E3D10-B9FF-4E6A-8BB2-0CB1AD82CD4D}" type="datetimeFigureOut">
              <a:rPr lang="ru-RU"/>
              <a:pPr>
                <a:defRPr/>
              </a:pPr>
              <a:t>19.01.2018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7C38CC-58EA-4122-A5D7-C32DB6438AED}" type="slidenum">
              <a:rPr lang="ru-RU"/>
              <a:pPr>
                <a:defRPr/>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19D851-46A0-47A0-9FFD-4628E9524480}" type="datetimeFigureOut">
              <a:rPr lang="ru-RU"/>
              <a:pPr>
                <a:defRPr/>
              </a:pPr>
              <a:t>19.01.2018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995D5B9-4C86-4CA2-A9DA-95603754E4A5}" type="slidenum">
              <a:rPr lang="ru-RU"/>
              <a:pPr>
                <a:defRPr/>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FA24966-8B08-4DB0-8E14-D2062CB5ED2A}" type="datetimeFigureOut">
              <a:rPr lang="ru-RU"/>
              <a:pPr>
                <a:defRPr/>
              </a:pPr>
              <a:t>19.01.2018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1C34EA7-C804-429E-9AAB-A903F4AB1431}" type="slidenum">
              <a:rPr lang="ru-RU"/>
              <a:pPr>
                <a:defRPr/>
              </a:pPr>
              <a:t>‹#›</a:t>
            </a:fld>
            <a:endParaRPr lang="ru-RU"/>
          </a:p>
        </p:txBody>
      </p:sp>
      <p:pic>
        <p:nvPicPr>
          <p:cNvPr id="1031" name="Picture 2" descr="C:\Users\USER\Desktop\1.1.jpg"/>
          <p:cNvPicPr>
            <a:picLocks noChangeAspect="1"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amilyspace.taba.ru/fid/aW1hZ2U6MTkxNDQ0MS8v/original.jp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realove.ru/upload/UserFiles/semya_1.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0011-007-Formirovanie-znanij-o-seme-v-sisteme-dukhovno-nravstvennogo-i.jpg"/>
          <p:cNvPicPr>
            <a:picLocks noChangeAspect="1" noChangeArrowheads="1"/>
          </p:cNvPicPr>
          <p:nvPr/>
        </p:nvPicPr>
        <p:blipFill>
          <a:blip r:embed="rId2" cstate="email"/>
          <a:srcRect/>
          <a:stretch>
            <a:fillRect/>
          </a:stretch>
        </p:blipFill>
        <p:spPr bwMode="auto">
          <a:xfrm>
            <a:off x="2555776" y="3068960"/>
            <a:ext cx="3312368" cy="3063763"/>
          </a:xfrm>
          <a:prstGeom prst="rect">
            <a:avLst/>
          </a:prstGeom>
          <a:ln>
            <a:noFill/>
          </a:ln>
          <a:effectLst>
            <a:softEdge rad="112500"/>
          </a:effectLst>
        </p:spPr>
      </p:pic>
      <p:pic>
        <p:nvPicPr>
          <p:cNvPr id="2051" name="Picture 4" descr="C:\Users\USER\Documents\Публикация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827088" y="836613"/>
            <a:ext cx="7561262" cy="22177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39750" y="765175"/>
            <a:ext cx="8362950" cy="2160588"/>
          </a:xfrm>
        </p:spPr>
        <p:txBody>
          <a:bodyPr rtlCol="0">
            <a:normAutofit fontScale="90000"/>
          </a:bodyPr>
          <a:lstStyle/>
          <a:p>
            <a:pPr fontAlgn="auto">
              <a:spcAft>
                <a:spcPts val="0"/>
              </a:spcAft>
              <a:defRPr/>
            </a:pPr>
            <a:r>
              <a:rPr lang="ru-RU" b="1" dirty="0" smtClean="0">
                <a:solidFill>
                  <a:srgbClr val="A50021"/>
                </a:solidFill>
                <a:latin typeface="Georgia" pitchFamily="18" charset="0"/>
              </a:rPr>
              <a:t>Многодетная семья</a:t>
            </a:r>
            <a:br>
              <a:rPr lang="ru-RU" b="1" dirty="0" smtClean="0">
                <a:solidFill>
                  <a:srgbClr val="A50021"/>
                </a:solidFill>
                <a:latin typeface="Georgia" pitchFamily="18" charset="0"/>
              </a:rPr>
            </a:br>
            <a:r>
              <a:rPr lang="ru-RU" sz="2800" dirty="0" smtClean="0">
                <a:solidFill>
                  <a:srgbClr val="A50021"/>
                </a:solidFill>
                <a:latin typeface="Georgia" pitchFamily="18" charset="0"/>
              </a:rPr>
              <a:t>Это своего рода тоже традиция, очень полезная </a:t>
            </a:r>
            <a:br>
              <a:rPr lang="ru-RU" sz="2800" dirty="0" smtClean="0">
                <a:solidFill>
                  <a:srgbClr val="A50021"/>
                </a:solidFill>
                <a:latin typeface="Georgia" pitchFamily="18" charset="0"/>
              </a:rPr>
            </a:br>
            <a:r>
              <a:rPr lang="ru-RU" sz="2800" dirty="0" smtClean="0">
                <a:solidFill>
                  <a:srgbClr val="A50021"/>
                </a:solidFill>
                <a:latin typeface="Georgia" pitchFamily="18" charset="0"/>
              </a:rPr>
              <a:t>для процветания страны</a:t>
            </a:r>
            <a:r>
              <a:rPr lang="ru-RU" dirty="0" smtClean="0"/>
              <a:t/>
            </a:r>
            <a:br>
              <a:rPr lang="ru-RU" dirty="0" smtClean="0"/>
            </a:br>
            <a:endParaRPr lang="ru-RU" b="1" dirty="0" smtClean="0">
              <a:solidFill>
                <a:srgbClr val="A50021"/>
              </a:solidFill>
            </a:endParaRPr>
          </a:p>
        </p:txBody>
      </p:sp>
      <p:pic>
        <p:nvPicPr>
          <p:cNvPr id="23554" name="Picture 2" descr="Многодетные семьи получат материальную помощь на подготовку детей к школе FINANCE.TUT.BY"/>
          <p:cNvPicPr>
            <a:picLocks noChangeAspect="1" noChangeArrowheads="1"/>
          </p:cNvPicPr>
          <p:nvPr/>
        </p:nvPicPr>
        <p:blipFill>
          <a:blip r:embed="rId2" cstate="email"/>
          <a:srcRect/>
          <a:stretch>
            <a:fillRect/>
          </a:stretch>
        </p:blipFill>
        <p:spPr bwMode="auto">
          <a:xfrm>
            <a:off x="2051720" y="2636912"/>
            <a:ext cx="5020090" cy="3363461"/>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68313" y="549275"/>
            <a:ext cx="8229600" cy="1143000"/>
          </a:xfrm>
        </p:spPr>
        <p:txBody>
          <a:bodyPr/>
          <a:lstStyle/>
          <a:p>
            <a:r>
              <a:rPr lang="ru-RU" sz="4000" b="1" smtClean="0">
                <a:solidFill>
                  <a:srgbClr val="A50021"/>
                </a:solidFill>
                <a:latin typeface="Georgia" pitchFamily="18" charset="0"/>
              </a:rPr>
              <a:t>Семейные традиции России</a:t>
            </a:r>
          </a:p>
        </p:txBody>
      </p:sp>
      <p:sp>
        <p:nvSpPr>
          <p:cNvPr id="12291" name="Содержимое 2"/>
          <p:cNvSpPr>
            <a:spLocks noGrp="1"/>
          </p:cNvSpPr>
          <p:nvPr>
            <p:ph idx="1"/>
          </p:nvPr>
        </p:nvSpPr>
        <p:spPr>
          <a:xfrm>
            <a:off x="827088" y="1628775"/>
            <a:ext cx="5113337" cy="2116138"/>
          </a:xfrm>
        </p:spPr>
        <p:txBody>
          <a:bodyPr/>
          <a:lstStyle/>
          <a:p>
            <a:pPr marL="0" indent="0" algn="ctr">
              <a:buFontTx/>
              <a:buNone/>
            </a:pPr>
            <a:r>
              <a:rPr lang="ru-RU" sz="2000" smtClean="0">
                <a:solidFill>
                  <a:srgbClr val="A50021"/>
                </a:solidFill>
                <a:latin typeface="Georgia" pitchFamily="18" charset="0"/>
              </a:rPr>
              <a:t>Главные семейные праздники России во многом схожи с соответствующими традициями других стран. Это крестины, дни рождения, именины, свадьбы, юбилеи. Интересна российская традиция праздновать годовщины супружества.</a:t>
            </a:r>
          </a:p>
        </p:txBody>
      </p:sp>
      <p:pic>
        <p:nvPicPr>
          <p:cNvPr id="24578" name="Picture 2" descr="Экономь Типичный Калининград"/>
          <p:cNvPicPr>
            <a:picLocks noChangeAspect="1" noChangeArrowheads="1"/>
          </p:cNvPicPr>
          <p:nvPr/>
        </p:nvPicPr>
        <p:blipFill>
          <a:blip r:embed="rId2" cstate="email"/>
          <a:srcRect/>
          <a:stretch>
            <a:fillRect/>
          </a:stretch>
        </p:blipFill>
        <p:spPr bwMode="auto">
          <a:xfrm>
            <a:off x="683568" y="4005064"/>
            <a:ext cx="3238200" cy="2160342"/>
          </a:xfrm>
          <a:prstGeom prst="rect">
            <a:avLst/>
          </a:prstGeom>
          <a:ln>
            <a:noFill/>
          </a:ln>
          <a:effectLst>
            <a:softEdge rad="112500"/>
          </a:effectLst>
        </p:spPr>
      </p:pic>
      <p:pic>
        <p:nvPicPr>
          <p:cNvPr id="24580" name="Picture 4" descr="Скачать семья, дети, шарики, природа, праздник, радость, фото, обои, картинка #392931"/>
          <p:cNvPicPr>
            <a:picLocks noChangeAspect="1" noChangeArrowheads="1"/>
          </p:cNvPicPr>
          <p:nvPr/>
        </p:nvPicPr>
        <p:blipFill>
          <a:blip r:embed="rId3" cstate="email"/>
          <a:srcRect/>
          <a:stretch>
            <a:fillRect/>
          </a:stretch>
        </p:blipFill>
        <p:spPr bwMode="auto">
          <a:xfrm>
            <a:off x="5940152" y="1772817"/>
            <a:ext cx="2542084" cy="2200340"/>
          </a:xfrm>
          <a:prstGeom prst="rect">
            <a:avLst/>
          </a:prstGeom>
          <a:ln>
            <a:noFill/>
          </a:ln>
          <a:effectLst>
            <a:softEdge rad="112500"/>
          </a:effectLst>
        </p:spPr>
      </p:pic>
      <p:sp>
        <p:nvSpPr>
          <p:cNvPr id="12294" name="TextBox 6"/>
          <p:cNvSpPr txBox="1">
            <a:spLocks noChangeArrowheads="1"/>
          </p:cNvSpPr>
          <p:nvPr/>
        </p:nvSpPr>
        <p:spPr bwMode="auto">
          <a:xfrm>
            <a:off x="3708400" y="5084763"/>
            <a:ext cx="4968875" cy="1016000"/>
          </a:xfrm>
          <a:prstGeom prst="rect">
            <a:avLst/>
          </a:prstGeom>
          <a:noFill/>
          <a:ln w="9525">
            <a:noFill/>
            <a:miter lim="800000"/>
            <a:headEnd/>
            <a:tailEnd/>
          </a:ln>
        </p:spPr>
        <p:txBody>
          <a:bodyPr>
            <a:spAutoFit/>
          </a:bodyPr>
          <a:lstStyle/>
          <a:p>
            <a:pPr algn="ctr"/>
            <a:r>
              <a:rPr lang="ru-RU" sz="2000">
                <a:solidFill>
                  <a:srgbClr val="A50021"/>
                </a:solidFill>
                <a:latin typeface="Georgia" pitchFamily="18" charset="0"/>
                <a:cs typeface="Times New Roman" pitchFamily="16" charset="0"/>
              </a:rPr>
              <a:t>Через год – ситцевую; через 10 лет – розовую; через 25 лет – серебряную; а через 50 лет - золотую</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smtClean="0">
                <a:solidFill>
                  <a:srgbClr val="FF5050"/>
                </a:solidFill>
                <a:latin typeface="Georgia" pitchFamily="18" charset="0"/>
              </a:rPr>
              <a:t> </a:t>
            </a:r>
            <a:r>
              <a:rPr lang="ru-RU" sz="4000" b="1" smtClean="0">
                <a:solidFill>
                  <a:srgbClr val="A50021"/>
                </a:solidFill>
                <a:latin typeface="Georgia" pitchFamily="18" charset="0"/>
              </a:rPr>
              <a:t>А еще семейные традиции:</a:t>
            </a:r>
          </a:p>
        </p:txBody>
      </p:sp>
      <p:sp>
        <p:nvSpPr>
          <p:cNvPr id="13315" name="Содержимое 2"/>
          <p:cNvSpPr>
            <a:spLocks noGrp="1"/>
          </p:cNvSpPr>
          <p:nvPr>
            <p:ph idx="1"/>
          </p:nvPr>
        </p:nvSpPr>
        <p:spPr>
          <a:xfrm>
            <a:off x="684213" y="1196975"/>
            <a:ext cx="7940675" cy="3024188"/>
          </a:xfrm>
        </p:spPr>
        <p:txBody>
          <a:bodyPr rtlCol="0">
            <a:normAutofit lnSpcReduction="10000"/>
          </a:bodyPr>
          <a:lstStyle/>
          <a:p>
            <a:pPr marL="0" indent="0" fontAlgn="auto">
              <a:spcAft>
                <a:spcPts val="0"/>
              </a:spcAft>
              <a:buFont typeface="Wingdings" charset="2"/>
              <a:buChar char="v"/>
              <a:defRPr/>
            </a:pPr>
            <a:r>
              <a:rPr lang="ru-RU" sz="2000" dirty="0" smtClean="0">
                <a:solidFill>
                  <a:srgbClr val="A50021"/>
                </a:solidFill>
                <a:latin typeface="Georgia" pitchFamily="18" charset="0"/>
              </a:rPr>
              <a:t>позволяют  ощущать стабильность жизненного уклада: "при любой погоде" в вашей семье состоится то, что заведено;</a:t>
            </a:r>
          </a:p>
          <a:p>
            <a:pPr marL="0" indent="0" fontAlgn="auto">
              <a:spcAft>
                <a:spcPts val="0"/>
              </a:spcAft>
              <a:buFont typeface="Wingdings" charset="2"/>
              <a:buChar char="v"/>
              <a:defRPr/>
            </a:pPr>
            <a:r>
              <a:rPr lang="ru-RU" sz="2000" dirty="0" smtClean="0">
                <a:solidFill>
                  <a:srgbClr val="A50021"/>
                </a:solidFill>
                <a:latin typeface="Georgia" pitchFamily="18" charset="0"/>
              </a:rPr>
              <a:t>дают чувство уверенности в окружающем мире и защищенности;</a:t>
            </a:r>
          </a:p>
          <a:p>
            <a:pPr marL="0" indent="0" fontAlgn="auto">
              <a:spcAft>
                <a:spcPts val="0"/>
              </a:spcAft>
              <a:buFont typeface="Wingdings" charset="2"/>
              <a:buChar char="v"/>
              <a:defRPr/>
            </a:pPr>
            <a:r>
              <a:rPr lang="ru-RU" sz="2000" dirty="0" smtClean="0">
                <a:solidFill>
                  <a:srgbClr val="A50021"/>
                </a:solidFill>
                <a:latin typeface="Georgia" pitchFamily="18" charset="0"/>
              </a:rPr>
              <a:t>настраивают на оптимизм и позитивное восприятие жизни, когда "каждый день – праздник";</a:t>
            </a:r>
          </a:p>
          <a:p>
            <a:pPr marL="0" indent="0" fontAlgn="auto">
              <a:spcAft>
                <a:spcPts val="0"/>
              </a:spcAft>
              <a:buFont typeface="Wingdings" charset="2"/>
              <a:buChar char="v"/>
              <a:defRPr/>
            </a:pPr>
            <a:r>
              <a:rPr lang="ru-RU" sz="2000" dirty="0" smtClean="0">
                <a:solidFill>
                  <a:srgbClr val="A50021"/>
                </a:solidFill>
                <a:latin typeface="Georgia" pitchFamily="18" charset="0"/>
              </a:rPr>
              <a:t> создают неповторимые воспоминания о которых будете рассказывать своим детям;</a:t>
            </a:r>
          </a:p>
          <a:p>
            <a:pPr marL="0" indent="0" fontAlgn="auto">
              <a:spcAft>
                <a:spcPts val="0"/>
              </a:spcAft>
              <a:buFont typeface="Wingdings" charset="2"/>
              <a:buChar char="v"/>
              <a:defRPr/>
            </a:pPr>
            <a:r>
              <a:rPr lang="ru-RU" sz="2000" dirty="0" smtClean="0">
                <a:solidFill>
                  <a:srgbClr val="A50021"/>
                </a:solidFill>
                <a:latin typeface="Georgia" pitchFamily="18" charset="0"/>
              </a:rPr>
              <a:t>позволяют ощутить гордость за себя и свою семью</a:t>
            </a:r>
            <a:r>
              <a:rPr lang="ru-RU" sz="2000" dirty="0" smtClean="0">
                <a:solidFill>
                  <a:srgbClr val="A50021"/>
                </a:solidFill>
              </a:rPr>
              <a:t>.</a:t>
            </a:r>
          </a:p>
        </p:txBody>
      </p:sp>
      <p:pic>
        <p:nvPicPr>
          <p:cNvPr id="5" name="Picture 6" descr="Картинка 25 из 54096">
            <a:hlinkClick r:id="rId2"/>
          </p:cNvPr>
          <p:cNvPicPr>
            <a:picLocks noChangeAspect="1" noChangeArrowheads="1"/>
          </p:cNvPicPr>
          <p:nvPr/>
        </p:nvPicPr>
        <p:blipFill>
          <a:blip r:embed="rId3" cstate="email"/>
          <a:srcRect/>
          <a:stretch>
            <a:fillRect/>
          </a:stretch>
        </p:blipFill>
        <p:spPr>
          <a:xfrm>
            <a:off x="1187624" y="4005064"/>
            <a:ext cx="3781352" cy="2276351"/>
          </a:xfrm>
          <a:prstGeom prst="rect">
            <a:avLst/>
          </a:prstGeom>
          <a:ln>
            <a:noFill/>
          </a:ln>
          <a:effectLst>
            <a:softEdge rad="112500"/>
          </a:effectLst>
        </p:spPr>
      </p:pic>
      <p:pic>
        <p:nvPicPr>
          <p:cNvPr id="6" name="Picture 4" descr="i?id=417271946-41-72"/>
          <p:cNvPicPr>
            <a:picLocks noChangeAspect="1" noChangeArrowheads="1"/>
          </p:cNvPicPr>
          <p:nvPr/>
        </p:nvPicPr>
        <p:blipFill>
          <a:blip r:embed="rId4" cstate="email"/>
          <a:srcRect/>
          <a:stretch>
            <a:fillRect/>
          </a:stretch>
        </p:blipFill>
        <p:spPr bwMode="auto">
          <a:xfrm>
            <a:off x="5724128" y="4005064"/>
            <a:ext cx="2624751" cy="2088232"/>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836613"/>
            <a:ext cx="8229600" cy="1143000"/>
          </a:xfrm>
        </p:spPr>
        <p:txBody>
          <a:bodyPr rtlCol="0">
            <a:normAutofit fontScale="90000"/>
          </a:bodyPr>
          <a:lstStyle/>
          <a:p>
            <a:pPr fontAlgn="auto">
              <a:spcAft>
                <a:spcPts val="0"/>
              </a:spcAft>
              <a:defRPr/>
            </a:pPr>
            <a:r>
              <a:rPr lang="ru-RU" b="1" dirty="0" smtClean="0">
                <a:solidFill>
                  <a:srgbClr val="C00000"/>
                </a:solidFill>
                <a:latin typeface="Georgia" pitchFamily="18" charset="0"/>
              </a:rPr>
              <a:t>15 мая Международный день </a:t>
            </a:r>
            <a:br>
              <a:rPr lang="ru-RU" b="1" dirty="0" smtClean="0">
                <a:solidFill>
                  <a:srgbClr val="C00000"/>
                </a:solidFill>
                <a:latin typeface="Georgia" pitchFamily="18" charset="0"/>
              </a:rPr>
            </a:br>
            <a:r>
              <a:rPr lang="ru-RU" b="1" dirty="0" smtClean="0">
                <a:solidFill>
                  <a:srgbClr val="C00000"/>
                </a:solidFill>
                <a:latin typeface="Georgia" pitchFamily="18" charset="0"/>
              </a:rPr>
              <a:t>СЕМЬИ</a:t>
            </a:r>
            <a:endParaRPr lang="ru-RU" b="1" dirty="0">
              <a:solidFill>
                <a:srgbClr val="C00000"/>
              </a:solidFill>
              <a:latin typeface="Georgia" pitchFamily="18" charset="0"/>
            </a:endParaRPr>
          </a:p>
        </p:txBody>
      </p:sp>
      <p:sp>
        <p:nvSpPr>
          <p:cNvPr id="14339" name="Содержимое 2"/>
          <p:cNvSpPr>
            <a:spLocks noGrp="1"/>
          </p:cNvSpPr>
          <p:nvPr>
            <p:ph idx="1"/>
          </p:nvPr>
        </p:nvSpPr>
        <p:spPr>
          <a:xfrm>
            <a:off x="4284663" y="4652963"/>
            <a:ext cx="4537075" cy="1150937"/>
          </a:xfrm>
        </p:spPr>
        <p:txBody>
          <a:bodyPr/>
          <a:lstStyle/>
          <a:p>
            <a:pPr marL="0" indent="0" algn="ctr">
              <a:buFontTx/>
              <a:buNone/>
            </a:pPr>
            <a:r>
              <a:rPr lang="ru-RU" smtClean="0">
                <a:solidFill>
                  <a:srgbClr val="990000"/>
                </a:solidFill>
                <a:latin typeface="Georgia" pitchFamily="18" charset="0"/>
              </a:rPr>
              <a:t>Медаль за любовь и верность</a:t>
            </a:r>
          </a:p>
        </p:txBody>
      </p:sp>
      <p:pic>
        <p:nvPicPr>
          <p:cNvPr id="26626" name="Picture 2" descr="C:\Users\USER\Desktop\103839463_157.jpg"/>
          <p:cNvPicPr>
            <a:picLocks noChangeAspect="1" noChangeArrowheads="1"/>
          </p:cNvPicPr>
          <p:nvPr/>
        </p:nvPicPr>
        <p:blipFill>
          <a:blip r:embed="rId2" cstate="email"/>
          <a:srcRect/>
          <a:stretch>
            <a:fillRect/>
          </a:stretch>
        </p:blipFill>
        <p:spPr bwMode="auto">
          <a:xfrm>
            <a:off x="971600" y="3501008"/>
            <a:ext cx="3538913" cy="2664296"/>
          </a:xfrm>
          <a:prstGeom prst="rect">
            <a:avLst/>
          </a:prstGeom>
          <a:ln>
            <a:noFill/>
          </a:ln>
          <a:effectLst>
            <a:softEdge rad="112500"/>
          </a:effectLst>
        </p:spPr>
      </p:pic>
      <p:sp>
        <p:nvSpPr>
          <p:cNvPr id="5" name="Содержимое 2"/>
          <p:cNvSpPr txBox="1">
            <a:spLocks/>
          </p:cNvSpPr>
          <p:nvPr/>
        </p:nvSpPr>
        <p:spPr bwMode="auto">
          <a:xfrm>
            <a:off x="323850" y="1916113"/>
            <a:ext cx="6227763" cy="1441450"/>
          </a:xfrm>
          <a:prstGeom prst="rect">
            <a:avLst/>
          </a:prstGeom>
          <a:noFill/>
          <a:ln w="9525">
            <a:noFill/>
            <a:miter lim="800000"/>
            <a:headEnd/>
            <a:tailEnd/>
          </a:ln>
          <a:effectLst/>
        </p:spPr>
        <p:txBody>
          <a:bodyPr/>
          <a:lstStyle/>
          <a:p>
            <a:pPr algn="ctr">
              <a:spcBef>
                <a:spcPct val="20000"/>
              </a:spcBef>
              <a:defRPr/>
            </a:pPr>
            <a:r>
              <a:rPr lang="ru-RU" sz="3200" kern="0" dirty="0">
                <a:solidFill>
                  <a:srgbClr val="990000"/>
                </a:solidFill>
                <a:latin typeface="Georgia" pitchFamily="18" charset="0"/>
                <a:cs typeface="+mn-cs"/>
              </a:rPr>
              <a:t>Ромашка символ </a:t>
            </a:r>
          </a:p>
          <a:p>
            <a:pPr algn="ctr">
              <a:spcBef>
                <a:spcPct val="20000"/>
              </a:spcBef>
              <a:defRPr/>
            </a:pPr>
            <a:r>
              <a:rPr lang="ru-RU" sz="3200" kern="0" dirty="0">
                <a:solidFill>
                  <a:srgbClr val="990000"/>
                </a:solidFill>
                <a:latin typeface="Georgia" pitchFamily="18" charset="0"/>
                <a:cs typeface="+mn-cs"/>
              </a:rPr>
              <a:t>«Дня любви семьи</a:t>
            </a:r>
          </a:p>
          <a:p>
            <a:pPr algn="ctr">
              <a:spcBef>
                <a:spcPct val="20000"/>
              </a:spcBef>
              <a:defRPr/>
            </a:pPr>
            <a:r>
              <a:rPr lang="ru-RU" sz="3200" kern="0" dirty="0">
                <a:solidFill>
                  <a:srgbClr val="990000"/>
                </a:solidFill>
                <a:latin typeface="Georgia" pitchFamily="18" charset="0"/>
                <a:cs typeface="+mn-cs"/>
              </a:rPr>
              <a:t> и верности»</a:t>
            </a:r>
          </a:p>
        </p:txBody>
      </p:sp>
      <p:pic>
        <p:nvPicPr>
          <p:cNvPr id="14342" name="Picture 4" descr="В день памяти святых Петра и Февронии Муромских 36 супружеских пар в Саратове наградят медалью &quot;За любовь и верность&quot;"/>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867400" y="2276475"/>
            <a:ext cx="2541588" cy="25415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611188" y="981075"/>
            <a:ext cx="7921625" cy="2447925"/>
          </a:xfrm>
        </p:spPr>
        <p:txBody>
          <a:bodyPr/>
          <a:lstStyle/>
          <a:p>
            <a:pPr marL="0" indent="0" algn="ctr">
              <a:buFontTx/>
              <a:buNone/>
            </a:pPr>
            <a:r>
              <a:rPr lang="ru-RU" sz="2000" smtClean="0">
                <a:solidFill>
                  <a:srgbClr val="990000"/>
                </a:solidFill>
                <a:latin typeface="Georgia" pitchFamily="18" charset="0"/>
              </a:rPr>
              <a:t>Международный день семей, учрежден Генеральной Ассамблеей ООН в 1993 году. Установление этого дня ставит целью обратить внимание общественности стран на многочисленные проблемы семьи. По мнению Генерального секретаря ООН, когда попираются основные права  одной семьи — единство всей  человеческой семьи, членами  </a:t>
            </a:r>
            <a:br>
              <a:rPr lang="ru-RU" sz="2000" smtClean="0">
                <a:solidFill>
                  <a:srgbClr val="990000"/>
                </a:solidFill>
                <a:latin typeface="Georgia" pitchFamily="18" charset="0"/>
              </a:rPr>
            </a:br>
            <a:r>
              <a:rPr lang="ru-RU" sz="2000" smtClean="0">
                <a:solidFill>
                  <a:srgbClr val="990000"/>
                </a:solidFill>
                <a:latin typeface="Georgia" pitchFamily="18" charset="0"/>
              </a:rPr>
              <a:t>которой они являются, находится под угрозой.</a:t>
            </a:r>
          </a:p>
        </p:txBody>
      </p:sp>
      <p:pic>
        <p:nvPicPr>
          <p:cNvPr id="27650" name="Picture 2" descr="Молодая Гвардия - День семьи, любви и верности"/>
          <p:cNvPicPr>
            <a:picLocks noChangeAspect="1" noChangeArrowheads="1"/>
          </p:cNvPicPr>
          <p:nvPr/>
        </p:nvPicPr>
        <p:blipFill>
          <a:blip r:embed="rId2" cstate="email"/>
          <a:srcRect/>
          <a:stretch>
            <a:fillRect/>
          </a:stretch>
        </p:blipFill>
        <p:spPr bwMode="auto">
          <a:xfrm>
            <a:off x="899592" y="3693030"/>
            <a:ext cx="3672408" cy="2448272"/>
          </a:xfrm>
          <a:prstGeom prst="rect">
            <a:avLst/>
          </a:prstGeom>
          <a:ln>
            <a:noFill/>
          </a:ln>
          <a:effectLst>
            <a:softEdge rad="112500"/>
          </a:effectLst>
        </p:spPr>
      </p:pic>
      <p:pic>
        <p:nvPicPr>
          <p:cNvPr id="27652" name="Picture 4" descr="Официальный сайт певца и композитора Марка Тишмана - Поздравляем Марка - Страница 30 - Форум официального сайта певца и композит"/>
          <p:cNvPicPr>
            <a:picLocks noChangeAspect="1" noChangeArrowheads="1"/>
          </p:cNvPicPr>
          <p:nvPr/>
        </p:nvPicPr>
        <p:blipFill>
          <a:blip r:embed="rId3" cstate="email"/>
          <a:srcRect/>
          <a:stretch>
            <a:fillRect/>
          </a:stretch>
        </p:blipFill>
        <p:spPr bwMode="auto">
          <a:xfrm>
            <a:off x="4572000" y="3140968"/>
            <a:ext cx="3665106" cy="2880545"/>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95288" y="692150"/>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16387" name="Text Box 2"/>
          <p:cNvSpPr txBox="1">
            <a:spLocks noChangeArrowheads="1"/>
          </p:cNvSpPr>
          <p:nvPr/>
        </p:nvSpPr>
        <p:spPr bwMode="auto">
          <a:xfrm>
            <a:off x="684213" y="1600200"/>
            <a:ext cx="8002587" cy="1323975"/>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r>
              <a:rPr lang="ru-RU" sz="2000">
                <a:solidFill>
                  <a:srgbClr val="C00000"/>
                </a:solidFill>
                <a:latin typeface="Georgia" pitchFamily="18" charset="0"/>
              </a:rPr>
              <a:t>Семейные традиции русского народа – наиболее интересная часть истории и культуры Российского государства, которая знакомит нас с опытом наших предков.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16388" name="Picture 3"/>
          <p:cNvPicPr>
            <a:picLocks noChangeAspect="1" noChangeArrowheads="1"/>
          </p:cNvPicPr>
          <p:nvPr/>
        </p:nvPicPr>
        <p:blipFill>
          <a:blip r:embed="rId3" cstate="email"/>
          <a:srcRect/>
          <a:stretch>
            <a:fillRect/>
          </a:stretch>
        </p:blipFill>
        <p:spPr bwMode="auto">
          <a:xfrm>
            <a:off x="7524750" y="1125538"/>
            <a:ext cx="1296988" cy="901700"/>
          </a:xfrm>
          <a:prstGeom prst="rect">
            <a:avLst/>
          </a:prstGeom>
          <a:noFill/>
          <a:ln w="9525">
            <a:noFill/>
            <a:round/>
            <a:headEnd/>
            <a:tailEnd/>
          </a:ln>
        </p:spPr>
      </p:pic>
      <p:grpSp>
        <p:nvGrpSpPr>
          <p:cNvPr id="16389" name="Group 4"/>
          <p:cNvGrpSpPr>
            <a:grpSpLocks/>
          </p:cNvGrpSpPr>
          <p:nvPr/>
        </p:nvGrpSpPr>
        <p:grpSpPr bwMode="auto">
          <a:xfrm>
            <a:off x="2987675" y="3068638"/>
            <a:ext cx="3024188" cy="2873375"/>
            <a:chOff x="612" y="1117"/>
            <a:chExt cx="2127" cy="2127"/>
          </a:xfrm>
        </p:grpSpPr>
        <p:pic>
          <p:nvPicPr>
            <p:cNvPr id="16390" name="Picture 5"/>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a:off x="612" y="1117"/>
              <a:ext cx="2127" cy="2127"/>
            </a:xfrm>
            <a:prstGeom prst="rect">
              <a:avLst/>
            </a:prstGeom>
            <a:noFill/>
            <a:ln w="9525">
              <a:noFill/>
              <a:round/>
              <a:headEnd/>
              <a:tailEnd/>
            </a:ln>
          </p:spPr>
        </p:pic>
        <p:sp>
          <p:nvSpPr>
            <p:cNvPr id="16391" name="Text Box 6"/>
            <p:cNvSpPr txBox="1">
              <a:spLocks noChangeArrowheads="1"/>
            </p:cNvSpPr>
            <p:nvPr/>
          </p:nvSpPr>
          <p:spPr bwMode="auto">
            <a:xfrm>
              <a:off x="612" y="1117"/>
              <a:ext cx="2127" cy="2127"/>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0" y="908050"/>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17411" name="Text Box 2"/>
          <p:cNvSpPr txBox="1">
            <a:spLocks noChangeArrowheads="1"/>
          </p:cNvSpPr>
          <p:nvPr/>
        </p:nvSpPr>
        <p:spPr bwMode="auto">
          <a:xfrm>
            <a:off x="3851275" y="1600200"/>
            <a:ext cx="4835525" cy="4525963"/>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r>
              <a:rPr lang="ru-RU" sz="2000">
                <a:solidFill>
                  <a:srgbClr val="C00000"/>
                </a:solidFill>
                <a:latin typeface="Georgia" pitchFamily="18" charset="0"/>
              </a:rPr>
              <a:t>Начнем с того, что семейные традиции России никогда не обходились без науки генеалогии: было стыдно не знать родословную, а самым обидным прозвищем считалось «Иван, не помнящий родства».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17412" name="Picture 3"/>
          <p:cNvPicPr>
            <a:picLocks noChangeAspect="1" noChangeArrowheads="1"/>
          </p:cNvPicPr>
          <p:nvPr/>
        </p:nvPicPr>
        <p:blipFill>
          <a:blip r:embed="rId3" cstate="email"/>
          <a:srcRect/>
          <a:stretch>
            <a:fillRect/>
          </a:stretch>
        </p:blipFill>
        <p:spPr bwMode="auto">
          <a:xfrm>
            <a:off x="7380288" y="836613"/>
            <a:ext cx="1404937" cy="979487"/>
          </a:xfrm>
          <a:prstGeom prst="rect">
            <a:avLst/>
          </a:prstGeom>
          <a:noFill/>
          <a:ln w="9525">
            <a:noFill/>
            <a:round/>
            <a:headEnd/>
            <a:tailEnd/>
          </a:ln>
        </p:spPr>
      </p:pic>
      <p:grpSp>
        <p:nvGrpSpPr>
          <p:cNvPr id="17413" name="Group 4"/>
          <p:cNvGrpSpPr>
            <a:grpSpLocks/>
          </p:cNvGrpSpPr>
          <p:nvPr/>
        </p:nvGrpSpPr>
        <p:grpSpPr bwMode="auto">
          <a:xfrm>
            <a:off x="611188" y="2781300"/>
            <a:ext cx="4021137" cy="3332163"/>
            <a:chOff x="340" y="1117"/>
            <a:chExt cx="2533" cy="2099"/>
          </a:xfrm>
        </p:grpSpPr>
        <p:pic>
          <p:nvPicPr>
            <p:cNvPr id="17414" name="Picture 5"/>
            <p:cNvPicPr>
              <a:picLocks noChangeAspect="1" noChangeArrowheads="1"/>
            </p:cNvPicPr>
            <p:nvPr/>
          </p:nvPicPr>
          <p:blipFill>
            <a:blip r:embed="rId4" cstate="email"/>
            <a:srcRect/>
            <a:stretch>
              <a:fillRect/>
            </a:stretch>
          </p:blipFill>
          <p:spPr bwMode="auto">
            <a:xfrm>
              <a:off x="340" y="1117"/>
              <a:ext cx="2533" cy="2099"/>
            </a:xfrm>
            <a:prstGeom prst="rect">
              <a:avLst/>
            </a:prstGeom>
            <a:noFill/>
            <a:ln w="9525">
              <a:noFill/>
              <a:round/>
              <a:headEnd/>
              <a:tailEnd/>
            </a:ln>
          </p:spPr>
        </p:pic>
        <p:sp>
          <p:nvSpPr>
            <p:cNvPr id="17415" name="Text Box 6"/>
            <p:cNvSpPr txBox="1">
              <a:spLocks noChangeArrowheads="1"/>
            </p:cNvSpPr>
            <p:nvPr/>
          </p:nvSpPr>
          <p:spPr bwMode="auto">
            <a:xfrm>
              <a:off x="340" y="1117"/>
              <a:ext cx="2533" cy="2099"/>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50825" y="765175"/>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ценности</a:t>
            </a:r>
          </a:p>
        </p:txBody>
      </p:sp>
      <p:sp>
        <p:nvSpPr>
          <p:cNvPr id="18435" name="Text Box 2"/>
          <p:cNvSpPr txBox="1">
            <a:spLocks noChangeArrowheads="1"/>
          </p:cNvSpPr>
          <p:nvPr/>
        </p:nvSpPr>
        <p:spPr bwMode="auto">
          <a:xfrm>
            <a:off x="684213" y="1628775"/>
            <a:ext cx="7642225" cy="1368425"/>
          </a:xfrm>
          <a:prstGeom prst="rect">
            <a:avLst/>
          </a:prstGeom>
          <a:noFill/>
          <a:ln w="9525">
            <a:noFill/>
            <a:round/>
            <a:headEnd/>
            <a:tailEnd/>
          </a:ln>
        </p:spPr>
        <p:txBody>
          <a:bodyPr/>
          <a:lstStyle/>
          <a:p>
            <a:pPr marL="342900" indent="-325438" algn="ctr" eaLnBrk="0" hangingPunct="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a:solidFill>
                  <a:srgbClr val="990000"/>
                </a:solidFill>
                <a:latin typeface="Georgia" pitchFamily="18" charset="0"/>
              </a:rPr>
              <a:t>Составление подробной родословной, своего фамильного дерева являлось неотъемлемой частью традиций каждой семьи.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18436" name="Picture 3"/>
          <p:cNvPicPr>
            <a:picLocks noChangeAspect="1" noChangeArrowheads="1"/>
          </p:cNvPicPr>
          <p:nvPr/>
        </p:nvPicPr>
        <p:blipFill>
          <a:blip r:embed="rId3" cstate="email"/>
          <a:srcRect/>
          <a:stretch>
            <a:fillRect/>
          </a:stretch>
        </p:blipFill>
        <p:spPr bwMode="auto">
          <a:xfrm>
            <a:off x="7451725" y="765175"/>
            <a:ext cx="1368425" cy="954088"/>
          </a:xfrm>
          <a:prstGeom prst="rect">
            <a:avLst/>
          </a:prstGeom>
          <a:noFill/>
          <a:ln w="9525">
            <a:noFill/>
            <a:round/>
            <a:headEnd/>
            <a:tailEnd/>
          </a:ln>
        </p:spPr>
      </p:pic>
      <p:grpSp>
        <p:nvGrpSpPr>
          <p:cNvPr id="18437" name="Group 4"/>
          <p:cNvGrpSpPr>
            <a:grpSpLocks/>
          </p:cNvGrpSpPr>
          <p:nvPr/>
        </p:nvGrpSpPr>
        <p:grpSpPr bwMode="auto">
          <a:xfrm>
            <a:off x="971550" y="2924175"/>
            <a:ext cx="3240088" cy="3114675"/>
            <a:chOff x="385" y="1071"/>
            <a:chExt cx="2533" cy="2325"/>
          </a:xfrm>
        </p:grpSpPr>
        <p:pic>
          <p:nvPicPr>
            <p:cNvPr id="18438" name="Picture 5"/>
            <p:cNvPicPr>
              <a:picLocks noChangeAspect="1" noChangeArrowheads="1"/>
            </p:cNvPicPr>
            <p:nvPr/>
          </p:nvPicPr>
          <p:blipFill>
            <a:blip r:embed="rId4" cstate="email"/>
            <a:srcRect/>
            <a:stretch>
              <a:fillRect/>
            </a:stretch>
          </p:blipFill>
          <p:spPr bwMode="auto">
            <a:xfrm>
              <a:off x="385" y="1071"/>
              <a:ext cx="2533" cy="2325"/>
            </a:xfrm>
            <a:prstGeom prst="rect">
              <a:avLst/>
            </a:prstGeom>
            <a:noFill/>
            <a:ln w="9525">
              <a:noFill/>
              <a:round/>
              <a:headEnd/>
              <a:tailEnd/>
            </a:ln>
          </p:spPr>
        </p:pic>
        <p:sp>
          <p:nvSpPr>
            <p:cNvPr id="18439" name="Text Box 6"/>
            <p:cNvSpPr txBox="1">
              <a:spLocks noChangeArrowheads="1"/>
            </p:cNvSpPr>
            <p:nvPr/>
          </p:nvSpPr>
          <p:spPr bwMode="auto">
            <a:xfrm>
              <a:off x="385" y="1071"/>
              <a:ext cx="2533" cy="2325"/>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23850" y="765175"/>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ценности</a:t>
            </a:r>
          </a:p>
        </p:txBody>
      </p:sp>
      <p:sp>
        <p:nvSpPr>
          <p:cNvPr id="19459" name="Text Box 2"/>
          <p:cNvSpPr txBox="1">
            <a:spLocks noChangeArrowheads="1"/>
          </p:cNvSpPr>
          <p:nvPr/>
        </p:nvSpPr>
        <p:spPr bwMode="auto">
          <a:xfrm>
            <a:off x="4648200" y="1600200"/>
            <a:ext cx="3668713" cy="4792663"/>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F2F2F2"/>
                </a:solidFill>
              </a:rPr>
              <a:t>     </a:t>
            </a:r>
            <a:r>
              <a:rPr lang="ru-RU" sz="2000">
                <a:solidFill>
                  <a:srgbClr val="990000"/>
                </a:solidFill>
                <a:latin typeface="Georgia" pitchFamily="18" charset="0"/>
              </a:rPr>
              <a:t>Когда появились фотоаппараты, люди стали составлять, а потом и хранить семейные альбомы. Этот обычай успешно дошел и до наших дней. Наверное, у большинства имеются старые альбомы с фотокарточками дорогих сердцу родных, может быть, уже ушедших из жизни.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F2F2F2"/>
              </a:solidFill>
            </a:endParaRPr>
          </a:p>
        </p:txBody>
      </p:sp>
      <p:pic>
        <p:nvPicPr>
          <p:cNvPr id="19460" name="Picture 3"/>
          <p:cNvPicPr>
            <a:picLocks noChangeAspect="1" noChangeArrowheads="1"/>
          </p:cNvPicPr>
          <p:nvPr/>
        </p:nvPicPr>
        <p:blipFill>
          <a:blip r:embed="rId3" cstate="email"/>
          <a:srcRect/>
          <a:stretch>
            <a:fillRect/>
          </a:stretch>
        </p:blipFill>
        <p:spPr bwMode="auto">
          <a:xfrm>
            <a:off x="7524750" y="836613"/>
            <a:ext cx="1303338" cy="908050"/>
          </a:xfrm>
          <a:prstGeom prst="rect">
            <a:avLst/>
          </a:prstGeom>
          <a:noFill/>
          <a:ln w="9525">
            <a:noFill/>
            <a:round/>
            <a:headEnd/>
            <a:tailEnd/>
          </a:ln>
        </p:spPr>
      </p:pic>
      <p:grpSp>
        <p:nvGrpSpPr>
          <p:cNvPr id="19461" name="Group 4"/>
          <p:cNvGrpSpPr>
            <a:grpSpLocks/>
          </p:cNvGrpSpPr>
          <p:nvPr/>
        </p:nvGrpSpPr>
        <p:grpSpPr bwMode="auto">
          <a:xfrm>
            <a:off x="684213" y="3357563"/>
            <a:ext cx="4021137" cy="2647950"/>
            <a:chOff x="385" y="1525"/>
            <a:chExt cx="2533" cy="1668"/>
          </a:xfrm>
        </p:grpSpPr>
        <p:pic>
          <p:nvPicPr>
            <p:cNvPr id="19462" name="Picture 5"/>
            <p:cNvPicPr>
              <a:picLocks noChangeAspect="1" noChangeArrowheads="1"/>
            </p:cNvPicPr>
            <p:nvPr/>
          </p:nvPicPr>
          <p:blipFill>
            <a:blip r:embed="rId4" cstate="email"/>
            <a:srcRect/>
            <a:stretch>
              <a:fillRect/>
            </a:stretch>
          </p:blipFill>
          <p:spPr bwMode="auto">
            <a:xfrm>
              <a:off x="385" y="1525"/>
              <a:ext cx="2533" cy="1668"/>
            </a:xfrm>
            <a:prstGeom prst="rect">
              <a:avLst/>
            </a:prstGeom>
            <a:noFill/>
            <a:ln w="9525">
              <a:noFill/>
              <a:round/>
              <a:headEnd/>
              <a:tailEnd/>
            </a:ln>
          </p:spPr>
        </p:pic>
        <p:sp>
          <p:nvSpPr>
            <p:cNvPr id="19463" name="Text Box 6"/>
            <p:cNvSpPr txBox="1">
              <a:spLocks noChangeArrowheads="1"/>
            </p:cNvSpPr>
            <p:nvPr/>
          </p:nvSpPr>
          <p:spPr bwMode="auto">
            <a:xfrm>
              <a:off x="385" y="1525"/>
              <a:ext cx="2533" cy="1668"/>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WordArt 1"/>
          <p:cNvSpPr>
            <a:spLocks noChangeArrowheads="1" noChangeShapeType="1" noTextEdit="1"/>
          </p:cNvSpPr>
          <p:nvPr/>
        </p:nvSpPr>
        <p:spPr bwMode="auto">
          <a:xfrm>
            <a:off x="684213" y="549275"/>
            <a:ext cx="7632700" cy="3522663"/>
          </a:xfrm>
          <a:prstGeom prst="rect">
            <a:avLst/>
          </a:prstGeom>
        </p:spPr>
        <p:txBody>
          <a:bodyPr wrap="none" fromWordArt="1">
            <a:prstTxWarp prst="textSlantUp">
              <a:avLst>
                <a:gd name="adj" fmla="val 32056"/>
              </a:avLst>
            </a:prstTxWarp>
          </a:bodyPr>
          <a:lstStyle/>
          <a:p>
            <a:pPr algn="ctr"/>
            <a:r>
              <a:rPr lang="ru-RU" sz="3600" kern="10">
                <a:ln w="9360">
                  <a:solidFill>
                    <a:srgbClr val="CC99FF"/>
                  </a:solidFill>
                  <a:miter lim="800000"/>
                  <a:headEnd/>
                  <a:tailEnd/>
                </a:ln>
                <a:gradFill rotWithShape="1">
                  <a:gsLst>
                    <a:gs pos="0">
                      <a:srgbClr val="CC00CC"/>
                    </a:gs>
                    <a:gs pos="100000">
                      <a:srgbClr val="6600CC"/>
                    </a:gs>
                  </a:gsLst>
                  <a:lin ang="5400000" scaled="1"/>
                </a:gradFill>
                <a:effectLst>
                  <a:outerShdw dist="53966" dir="2700000" algn="ctr" rotWithShape="0">
                    <a:srgbClr val="9999FF">
                      <a:alpha val="80011"/>
                    </a:srgbClr>
                  </a:outerShdw>
                </a:effectLst>
                <a:latin typeface="Impact"/>
              </a:rPr>
              <a:t> </a:t>
            </a:r>
          </a:p>
        </p:txBody>
      </p:sp>
      <p:sp>
        <p:nvSpPr>
          <p:cNvPr id="20483" name="Text Box 2"/>
          <p:cNvSpPr txBox="1">
            <a:spLocks noChangeArrowheads="1"/>
          </p:cNvSpPr>
          <p:nvPr/>
        </p:nvSpPr>
        <p:spPr bwMode="auto">
          <a:xfrm>
            <a:off x="0" y="908050"/>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0484" name="Text Box 3"/>
          <p:cNvSpPr txBox="1">
            <a:spLocks noChangeArrowheads="1"/>
          </p:cNvSpPr>
          <p:nvPr/>
        </p:nvSpPr>
        <p:spPr bwMode="auto">
          <a:xfrm>
            <a:off x="4716463" y="1989138"/>
            <a:ext cx="3524250" cy="3484562"/>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r>
              <a:rPr lang="ru-RU" sz="2000">
                <a:solidFill>
                  <a:srgbClr val="990000"/>
                </a:solidFill>
                <a:latin typeface="Georgia" pitchFamily="18" charset="0"/>
              </a:rPr>
              <a:t>Кстати, чтить память своих родственников, поминать тех, кто покинул этот мир, тоже относятся к исконно русским традициям, равно как и постоянная забота о престарелых родителях.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0485" name="Picture 4"/>
          <p:cNvPicPr>
            <a:picLocks noChangeAspect="1" noChangeArrowheads="1"/>
          </p:cNvPicPr>
          <p:nvPr/>
        </p:nvPicPr>
        <p:blipFill>
          <a:blip r:embed="rId3" cstate="email"/>
          <a:srcRect/>
          <a:stretch>
            <a:fillRect/>
          </a:stretch>
        </p:blipFill>
        <p:spPr bwMode="auto">
          <a:xfrm>
            <a:off x="250825" y="188913"/>
            <a:ext cx="1509713" cy="1052512"/>
          </a:xfrm>
          <a:prstGeom prst="rect">
            <a:avLst/>
          </a:prstGeom>
          <a:noFill/>
          <a:ln w="9525">
            <a:noFill/>
            <a:round/>
            <a:headEnd/>
            <a:tailEnd/>
          </a:ln>
        </p:spPr>
      </p:pic>
      <p:grpSp>
        <p:nvGrpSpPr>
          <p:cNvPr id="20486" name="Group 5"/>
          <p:cNvGrpSpPr>
            <a:grpSpLocks/>
          </p:cNvGrpSpPr>
          <p:nvPr/>
        </p:nvGrpSpPr>
        <p:grpSpPr bwMode="auto">
          <a:xfrm>
            <a:off x="827088" y="3357563"/>
            <a:ext cx="4021137" cy="2671762"/>
            <a:chOff x="431" y="1162"/>
            <a:chExt cx="2533" cy="1683"/>
          </a:xfrm>
        </p:grpSpPr>
        <p:pic>
          <p:nvPicPr>
            <p:cNvPr id="22534" name="Picture 6"/>
            <p:cNvPicPr>
              <a:picLocks noChangeAspect="1" noChangeArrowheads="1"/>
            </p:cNvPicPr>
            <p:nvPr/>
          </p:nvPicPr>
          <p:blipFill>
            <a:blip r:embed="rId4" cstate="email"/>
            <a:srcRect/>
            <a:stretch>
              <a:fillRect/>
            </a:stretch>
          </p:blipFill>
          <p:spPr bwMode="auto">
            <a:xfrm>
              <a:off x="431" y="1162"/>
              <a:ext cx="2533" cy="1683"/>
            </a:xfrm>
            <a:prstGeom prst="rect">
              <a:avLst/>
            </a:prstGeom>
            <a:ln>
              <a:noFill/>
            </a:ln>
            <a:effectLst>
              <a:softEdge rad="112500"/>
            </a:effectLst>
          </p:spPr>
        </p:pic>
        <p:sp>
          <p:nvSpPr>
            <p:cNvPr id="20488" name="Text Box 7"/>
            <p:cNvSpPr txBox="1">
              <a:spLocks noChangeArrowheads="1"/>
            </p:cNvSpPr>
            <p:nvPr/>
          </p:nvSpPr>
          <p:spPr bwMode="auto">
            <a:xfrm>
              <a:off x="431" y="1162"/>
              <a:ext cx="2533" cy="1683"/>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endCondLst>
                                    <p:cond delay="0"/>
                                  </p:endCondLst>
                                  <p:childTnLst>
                                    <p:set>
                                      <p:cBhvr additive="repl">
                                        <p:cTn id="6" dur="1" fill="hold">
                                          <p:stCondLst>
                                            <p:cond delay="0"/>
                                          </p:stCondLst>
                                        </p:cTn>
                                        <p:tgtEl>
                                          <p:spTgt spid="22529"/>
                                        </p:tgtEl>
                                        <p:attrNameLst>
                                          <p:attrName>style.visibility</p:attrName>
                                        </p:attrNameLst>
                                      </p:cBhvr>
                                      <p:to>
                                        <p:strVal val="visible"/>
                                      </p:to>
                                    </p:set>
                                    <p:animEffect transition="in" filter="wheel(4)">
                                      <p:cBhvr additive="repl">
                                        <p:cTn id="7"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539750" y="908050"/>
            <a:ext cx="8385175" cy="1023938"/>
          </a:xfrm>
          <a:prstGeom prst="rect">
            <a:avLst/>
          </a:prstGeom>
          <a:noFill/>
          <a:ln w="9525">
            <a:noFill/>
            <a:miter lim="800000"/>
            <a:headEnd/>
            <a:tailEnd/>
          </a:ln>
          <a:effectLst/>
        </p:spPr>
        <p:txBody>
          <a:bodyPr anchor="ctr"/>
          <a:lstStyle/>
          <a:p>
            <a:pPr algn="ctr">
              <a:defRPr/>
            </a:pPr>
            <a:r>
              <a:rPr lang="ru-RU" sz="3600" b="1" kern="0" dirty="0">
                <a:solidFill>
                  <a:srgbClr val="C00000"/>
                </a:solidFill>
                <a:latin typeface="Georgia" pitchFamily="18" charset="0"/>
                <a:ea typeface="+mj-ea"/>
                <a:cs typeface="+mj-cs"/>
              </a:rPr>
              <a:t>Что такое семейные традиции? </a:t>
            </a:r>
            <a:br>
              <a:rPr lang="ru-RU" sz="3600" b="1" kern="0" dirty="0">
                <a:solidFill>
                  <a:srgbClr val="C00000"/>
                </a:solidFill>
                <a:latin typeface="Georgia" pitchFamily="18" charset="0"/>
                <a:ea typeface="+mj-ea"/>
                <a:cs typeface="+mj-cs"/>
              </a:rPr>
            </a:br>
            <a:endParaRPr lang="ru-RU" sz="3600" b="1" kern="0" dirty="0">
              <a:solidFill>
                <a:srgbClr val="C00000"/>
              </a:solidFill>
              <a:latin typeface="Georgia" pitchFamily="18" charset="0"/>
              <a:ea typeface="+mj-ea"/>
              <a:cs typeface="+mj-cs"/>
            </a:endParaRPr>
          </a:p>
        </p:txBody>
      </p:sp>
      <p:sp>
        <p:nvSpPr>
          <p:cNvPr id="3075" name="Rectangle 3"/>
          <p:cNvSpPr>
            <a:spLocks noGrp="1" noRot="1" noChangeArrowheads="1"/>
          </p:cNvSpPr>
          <p:nvPr>
            <p:ph type="ctrTitle"/>
          </p:nvPr>
        </p:nvSpPr>
        <p:spPr>
          <a:xfrm>
            <a:off x="468313" y="2636838"/>
            <a:ext cx="8064500" cy="863600"/>
          </a:xfrm>
        </p:spPr>
        <p:txBody>
          <a:bodyPr rtlCol="0">
            <a:normAutofit fontScale="90000"/>
          </a:bodyPr>
          <a:lstStyle/>
          <a:p>
            <a:pPr fontAlgn="auto">
              <a:spcAft>
                <a:spcPts val="0"/>
              </a:spcAft>
              <a:defRPr/>
            </a:pPr>
            <a:r>
              <a:rPr lang="ru-RU" sz="3200" dirty="0" smtClean="0">
                <a:solidFill>
                  <a:srgbClr val="990000"/>
                </a:solidFill>
                <a:latin typeface="Georgia" pitchFamily="18" charset="0"/>
              </a:rPr>
              <a:t>«Семейные традиции — это обычные принятые в семье нормы, манеры поведения, обычаи и взгляды, которые передаются из поколения в поколение».</a:t>
            </a:r>
            <a:r>
              <a:rPr lang="ru-RU" dirty="0" smtClean="0">
                <a:solidFill>
                  <a:srgbClr val="FF6600"/>
                </a:solidFill>
                <a:latin typeface="Georgia" pitchFamily="18" charset="0"/>
              </a:rPr>
              <a:t/>
            </a:r>
            <a:br>
              <a:rPr lang="ru-RU" dirty="0" smtClean="0">
                <a:solidFill>
                  <a:srgbClr val="FF6600"/>
                </a:solidFill>
                <a:latin typeface="Georgia" pitchFamily="18" charset="0"/>
              </a:rPr>
            </a:br>
            <a:r>
              <a:rPr lang="ru-RU" b="1" dirty="0" smtClean="0">
                <a:solidFill>
                  <a:srgbClr val="FFFF1B"/>
                </a:solidFill>
              </a:rPr>
              <a:t/>
            </a:r>
            <a:br>
              <a:rPr lang="ru-RU" b="1" dirty="0" smtClean="0">
                <a:solidFill>
                  <a:srgbClr val="FFFF1B"/>
                </a:solidFill>
              </a:rPr>
            </a:br>
            <a:endParaRPr lang="ru-RU" b="1" dirty="0" smtClean="0">
              <a:solidFill>
                <a:srgbClr val="FFFF1B"/>
              </a:solidFill>
            </a:endParaRPr>
          </a:p>
        </p:txBody>
      </p:sp>
      <p:pic>
        <p:nvPicPr>
          <p:cNvPr id="8194" name="Picture 2" descr="Центр семейной поддержки в Красноярске - Институт современной психологии"/>
          <p:cNvPicPr>
            <a:picLocks noChangeAspect="1" noChangeArrowheads="1"/>
          </p:cNvPicPr>
          <p:nvPr/>
        </p:nvPicPr>
        <p:blipFill>
          <a:blip r:embed="rId2" cstate="email"/>
          <a:srcRect/>
          <a:stretch>
            <a:fillRect/>
          </a:stretch>
        </p:blipFill>
        <p:spPr bwMode="auto">
          <a:xfrm>
            <a:off x="2267744" y="3356992"/>
            <a:ext cx="3768419" cy="2826314"/>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0" y="1052513"/>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1507" name="Text Box 2"/>
          <p:cNvSpPr txBox="1">
            <a:spLocks noChangeArrowheads="1"/>
          </p:cNvSpPr>
          <p:nvPr/>
        </p:nvSpPr>
        <p:spPr bwMode="auto">
          <a:xfrm>
            <a:off x="827088" y="2060575"/>
            <a:ext cx="4038600" cy="3889375"/>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r>
              <a:rPr lang="ru-RU" sz="2000">
                <a:solidFill>
                  <a:srgbClr val="C00000"/>
                </a:solidFill>
                <a:latin typeface="Georgia" pitchFamily="18" charset="0"/>
              </a:rPr>
              <a:t>Давней русской традицией можно назвать и передачу вещей, принадлежащих далеким (и не очень) предкам, своим потомкам. Например, прабабушкина шкатулка или прадедушкины часы – семейные реликвии, которые хранятся долгие годы в укромном уголке дома.</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1508" name="Picture 3"/>
          <p:cNvPicPr>
            <a:picLocks noChangeAspect="1" noChangeArrowheads="1"/>
          </p:cNvPicPr>
          <p:nvPr/>
        </p:nvPicPr>
        <p:blipFill>
          <a:blip r:embed="rId3" cstate="email"/>
          <a:srcRect/>
          <a:stretch>
            <a:fillRect/>
          </a:stretch>
        </p:blipFill>
        <p:spPr bwMode="auto">
          <a:xfrm>
            <a:off x="7380288" y="1052513"/>
            <a:ext cx="1358900" cy="946150"/>
          </a:xfrm>
          <a:prstGeom prst="rect">
            <a:avLst/>
          </a:prstGeom>
          <a:noFill/>
          <a:ln w="9525">
            <a:noFill/>
            <a:round/>
            <a:headEnd/>
            <a:tailEnd/>
          </a:ln>
        </p:spPr>
      </p:pic>
      <p:grpSp>
        <p:nvGrpSpPr>
          <p:cNvPr id="21509" name="Group 4"/>
          <p:cNvGrpSpPr>
            <a:grpSpLocks/>
          </p:cNvGrpSpPr>
          <p:nvPr/>
        </p:nvGrpSpPr>
        <p:grpSpPr bwMode="auto">
          <a:xfrm>
            <a:off x="5003800" y="3068638"/>
            <a:ext cx="3362325" cy="2736850"/>
            <a:chOff x="288" y="1479"/>
            <a:chExt cx="2533" cy="1897"/>
          </a:xfrm>
        </p:grpSpPr>
        <p:pic>
          <p:nvPicPr>
            <p:cNvPr id="21510" name="Picture 5"/>
            <p:cNvPicPr>
              <a:picLocks noChangeAspect="1" noChangeArrowheads="1"/>
            </p:cNvPicPr>
            <p:nvPr/>
          </p:nvPicPr>
          <p:blipFill>
            <a:blip r:embed="rId4" cstate="email"/>
            <a:srcRect/>
            <a:stretch>
              <a:fillRect/>
            </a:stretch>
          </p:blipFill>
          <p:spPr bwMode="auto">
            <a:xfrm>
              <a:off x="288" y="1479"/>
              <a:ext cx="2533" cy="1897"/>
            </a:xfrm>
            <a:prstGeom prst="rect">
              <a:avLst/>
            </a:prstGeom>
            <a:noFill/>
            <a:ln w="9525">
              <a:noFill/>
              <a:round/>
              <a:headEnd/>
              <a:tailEnd/>
            </a:ln>
          </p:spPr>
        </p:pic>
        <p:sp>
          <p:nvSpPr>
            <p:cNvPr id="21511" name="Text Box 6"/>
            <p:cNvSpPr txBox="1">
              <a:spLocks noChangeArrowheads="1"/>
            </p:cNvSpPr>
            <p:nvPr/>
          </p:nvSpPr>
          <p:spPr bwMode="auto">
            <a:xfrm>
              <a:off x="288" y="1479"/>
              <a:ext cx="2533" cy="1897"/>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39750" y="1052513"/>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2531" name="Text Box 2"/>
          <p:cNvSpPr txBox="1">
            <a:spLocks noChangeArrowheads="1"/>
          </p:cNvSpPr>
          <p:nvPr/>
        </p:nvSpPr>
        <p:spPr bwMode="auto">
          <a:xfrm>
            <a:off x="4427538" y="1484313"/>
            <a:ext cx="3673475" cy="4525962"/>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000000"/>
                </a:solidFill>
              </a:rPr>
              <a:t>     </a:t>
            </a:r>
            <a:r>
              <a:rPr lang="ru-RU" sz="2000">
                <a:solidFill>
                  <a:srgbClr val="C00000"/>
                </a:solidFill>
                <a:latin typeface="Georgia" pitchFamily="18" charset="0"/>
              </a:rPr>
              <a:t>История вещей становится не только достоянием отдельно взятой семьи, но и историей народа и всей Родины в целом.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2532" name="Picture 3"/>
          <p:cNvPicPr>
            <a:picLocks noChangeAspect="1" noChangeArrowheads="1"/>
          </p:cNvPicPr>
          <p:nvPr/>
        </p:nvPicPr>
        <p:blipFill>
          <a:blip r:embed="rId3" cstate="email"/>
          <a:srcRect/>
          <a:stretch>
            <a:fillRect/>
          </a:stretch>
        </p:blipFill>
        <p:spPr bwMode="auto">
          <a:xfrm>
            <a:off x="7840663" y="836613"/>
            <a:ext cx="1303337" cy="908050"/>
          </a:xfrm>
          <a:prstGeom prst="rect">
            <a:avLst/>
          </a:prstGeom>
          <a:noFill/>
          <a:ln w="9525">
            <a:noFill/>
            <a:round/>
            <a:headEnd/>
            <a:tailEnd/>
          </a:ln>
        </p:spPr>
      </p:pic>
      <p:grpSp>
        <p:nvGrpSpPr>
          <p:cNvPr id="22533" name="Group 4"/>
          <p:cNvGrpSpPr>
            <a:grpSpLocks/>
          </p:cNvGrpSpPr>
          <p:nvPr/>
        </p:nvGrpSpPr>
        <p:grpSpPr bwMode="auto">
          <a:xfrm>
            <a:off x="1042988" y="2133600"/>
            <a:ext cx="2909887" cy="3889375"/>
            <a:chOff x="657" y="935"/>
            <a:chExt cx="1833" cy="2450"/>
          </a:xfrm>
        </p:grpSpPr>
        <p:pic>
          <p:nvPicPr>
            <p:cNvPr id="22534" name="Picture 5"/>
            <p:cNvPicPr>
              <a:picLocks noChangeAspect="1" noChangeArrowheads="1"/>
            </p:cNvPicPr>
            <p:nvPr/>
          </p:nvPicPr>
          <p:blipFill>
            <a:blip r:embed="rId4" cstate="email"/>
            <a:srcRect/>
            <a:stretch>
              <a:fillRect/>
            </a:stretch>
          </p:blipFill>
          <p:spPr bwMode="auto">
            <a:xfrm>
              <a:off x="657" y="935"/>
              <a:ext cx="1833" cy="2450"/>
            </a:xfrm>
            <a:prstGeom prst="rect">
              <a:avLst/>
            </a:prstGeom>
            <a:noFill/>
            <a:ln w="9525">
              <a:noFill/>
              <a:round/>
              <a:headEnd/>
              <a:tailEnd/>
            </a:ln>
          </p:spPr>
        </p:pic>
        <p:sp>
          <p:nvSpPr>
            <p:cNvPr id="22535" name="Text Box 6"/>
            <p:cNvSpPr txBox="1">
              <a:spLocks noChangeArrowheads="1"/>
            </p:cNvSpPr>
            <p:nvPr/>
          </p:nvSpPr>
          <p:spPr bwMode="auto">
            <a:xfrm>
              <a:off x="657" y="935"/>
              <a:ext cx="1833" cy="2450"/>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23850" y="836613"/>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3555" name="Text Box 2"/>
          <p:cNvSpPr txBox="1">
            <a:spLocks noChangeArrowheads="1"/>
          </p:cNvSpPr>
          <p:nvPr/>
        </p:nvSpPr>
        <p:spPr bwMode="auto">
          <a:xfrm>
            <a:off x="4211638" y="2133600"/>
            <a:ext cx="4038600" cy="4525963"/>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FF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r>
              <a:rPr lang="ru-RU" sz="2000" b="1">
                <a:solidFill>
                  <a:srgbClr val="C00000"/>
                </a:solidFill>
                <a:latin typeface="Georgia" pitchFamily="18" charset="0"/>
              </a:rPr>
              <a:t>Существует также прекрасный обычай называть ребенка в честь кого-нибудь из членов семьи (есть так называемые «семейные имена»).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3556" name="Picture 3"/>
          <p:cNvPicPr>
            <a:picLocks noChangeAspect="1" noChangeArrowheads="1"/>
          </p:cNvPicPr>
          <p:nvPr/>
        </p:nvPicPr>
        <p:blipFill>
          <a:blip r:embed="rId3" cstate="email"/>
          <a:srcRect/>
          <a:stretch>
            <a:fillRect/>
          </a:stretch>
        </p:blipFill>
        <p:spPr bwMode="auto">
          <a:xfrm>
            <a:off x="7380288" y="1628775"/>
            <a:ext cx="1301750" cy="908050"/>
          </a:xfrm>
          <a:prstGeom prst="rect">
            <a:avLst/>
          </a:prstGeom>
          <a:noFill/>
          <a:ln w="9525">
            <a:noFill/>
            <a:round/>
            <a:headEnd/>
            <a:tailEnd/>
          </a:ln>
        </p:spPr>
      </p:pic>
      <p:grpSp>
        <p:nvGrpSpPr>
          <p:cNvPr id="23557" name="Group 4"/>
          <p:cNvGrpSpPr>
            <a:grpSpLocks/>
          </p:cNvGrpSpPr>
          <p:nvPr/>
        </p:nvGrpSpPr>
        <p:grpSpPr bwMode="auto">
          <a:xfrm>
            <a:off x="971550" y="1773238"/>
            <a:ext cx="3305175" cy="2413000"/>
            <a:chOff x="567" y="845"/>
            <a:chExt cx="2082" cy="1520"/>
          </a:xfrm>
        </p:grpSpPr>
        <p:pic>
          <p:nvPicPr>
            <p:cNvPr id="23559" name="Picture 5"/>
            <p:cNvPicPr>
              <a:picLocks noChangeAspect="1" noChangeArrowheads="1"/>
            </p:cNvPicPr>
            <p:nvPr/>
          </p:nvPicPr>
          <p:blipFill>
            <a:blip r:embed="rId4" cstate="email"/>
            <a:srcRect/>
            <a:stretch>
              <a:fillRect/>
            </a:stretch>
          </p:blipFill>
          <p:spPr bwMode="auto">
            <a:xfrm>
              <a:off x="567" y="845"/>
              <a:ext cx="2082" cy="1520"/>
            </a:xfrm>
            <a:prstGeom prst="rect">
              <a:avLst/>
            </a:prstGeom>
            <a:noFill/>
            <a:ln w="9525">
              <a:noFill/>
              <a:round/>
              <a:headEnd/>
              <a:tailEnd/>
            </a:ln>
          </p:spPr>
        </p:pic>
        <p:sp>
          <p:nvSpPr>
            <p:cNvPr id="23560" name="Text Box 6"/>
            <p:cNvSpPr txBox="1">
              <a:spLocks noChangeArrowheads="1"/>
            </p:cNvSpPr>
            <p:nvPr/>
          </p:nvSpPr>
          <p:spPr bwMode="auto">
            <a:xfrm>
              <a:off x="567" y="845"/>
              <a:ext cx="2082" cy="1520"/>
            </a:xfrm>
            <a:prstGeom prst="rect">
              <a:avLst/>
            </a:prstGeom>
            <a:noFill/>
            <a:ln w="9525">
              <a:noFill/>
              <a:round/>
              <a:headEnd/>
              <a:tailEnd/>
            </a:ln>
          </p:spPr>
          <p:txBody>
            <a:bodyPr wrap="none" anchor="ctr"/>
            <a:lstStyle/>
            <a:p>
              <a:endParaRPr lang="ru-RU"/>
            </a:p>
          </p:txBody>
        </p:sp>
      </p:grpSp>
      <p:pic>
        <p:nvPicPr>
          <p:cNvPr id="23558" name="Picture 7"/>
          <p:cNvPicPr>
            <a:picLocks noChangeAspect="1" noChangeArrowheads="1"/>
          </p:cNvPicPr>
          <p:nvPr/>
        </p:nvPicPr>
        <p:blipFill>
          <a:blip r:embed="rId5" cstate="email"/>
          <a:srcRect/>
          <a:stretch>
            <a:fillRect/>
          </a:stretch>
        </p:blipFill>
        <p:spPr bwMode="auto">
          <a:xfrm>
            <a:off x="684213" y="4365625"/>
            <a:ext cx="3810000" cy="1657350"/>
          </a:xfrm>
          <a:prstGeom prst="rect">
            <a:avLst/>
          </a:prstGeom>
          <a:noFill/>
          <a:ln w="9525">
            <a:noFill/>
            <a:round/>
            <a:headEnd/>
            <a:tailEnd/>
          </a:ln>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692150"/>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4579" name="Text Box 2"/>
          <p:cNvSpPr txBox="1">
            <a:spLocks noChangeArrowheads="1"/>
          </p:cNvSpPr>
          <p:nvPr/>
        </p:nvSpPr>
        <p:spPr bwMode="auto">
          <a:xfrm>
            <a:off x="4284663" y="1628775"/>
            <a:ext cx="4038600" cy="4729163"/>
          </a:xfrm>
          <a:prstGeom prst="rect">
            <a:avLst/>
          </a:prstGeom>
          <a:noFill/>
          <a:ln w="9525">
            <a:noFill/>
            <a:round/>
            <a:headEnd/>
            <a:tailEnd/>
          </a:ln>
        </p:spPr>
        <p:txBody>
          <a:bodyPr/>
          <a:lstStyle/>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a:solidFill>
                  <a:srgbClr val="990000"/>
                </a:solidFill>
                <a:latin typeface="Georgia" pitchFamily="18" charset="0"/>
              </a:rPr>
              <a:t>     Кроме того, нашей уникальной традицией считается присвоение отчества. Когда малыш рождается, он тут же получает часть имени рода по «прозванию» своего отца. Отчество отличает человека от тезки, проливает свет на родство (сын-отец) и выражает почтение. Называть кого-то по отчеству значит быть с ним вежливым.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F2F2F2"/>
              </a:solidFill>
            </a:endParaRPr>
          </a:p>
        </p:txBody>
      </p:sp>
      <p:pic>
        <p:nvPicPr>
          <p:cNvPr id="24580" name="Picture 3"/>
          <p:cNvPicPr>
            <a:picLocks noChangeAspect="1" noChangeArrowheads="1"/>
          </p:cNvPicPr>
          <p:nvPr/>
        </p:nvPicPr>
        <p:blipFill>
          <a:blip r:embed="rId3" cstate="email"/>
          <a:srcRect/>
          <a:stretch>
            <a:fillRect/>
          </a:stretch>
        </p:blipFill>
        <p:spPr bwMode="auto">
          <a:xfrm>
            <a:off x="7380288" y="836613"/>
            <a:ext cx="1301750" cy="908050"/>
          </a:xfrm>
          <a:prstGeom prst="rect">
            <a:avLst/>
          </a:prstGeom>
          <a:noFill/>
          <a:ln w="9525">
            <a:noFill/>
            <a:round/>
            <a:headEnd/>
            <a:tailEnd/>
          </a:ln>
        </p:spPr>
      </p:pic>
      <p:grpSp>
        <p:nvGrpSpPr>
          <p:cNvPr id="24581" name="Group 4"/>
          <p:cNvGrpSpPr>
            <a:grpSpLocks/>
          </p:cNvGrpSpPr>
          <p:nvPr/>
        </p:nvGrpSpPr>
        <p:grpSpPr bwMode="auto">
          <a:xfrm>
            <a:off x="900113" y="3068638"/>
            <a:ext cx="3732212" cy="2951162"/>
            <a:chOff x="385" y="1344"/>
            <a:chExt cx="2533" cy="2001"/>
          </a:xfrm>
        </p:grpSpPr>
        <p:pic>
          <p:nvPicPr>
            <p:cNvPr id="24582" name="Picture 5"/>
            <p:cNvPicPr>
              <a:picLocks noChangeAspect="1" noChangeArrowheads="1"/>
            </p:cNvPicPr>
            <p:nvPr/>
          </p:nvPicPr>
          <p:blipFill>
            <a:blip r:embed="rId4" cstate="email"/>
            <a:srcRect/>
            <a:stretch>
              <a:fillRect/>
            </a:stretch>
          </p:blipFill>
          <p:spPr bwMode="auto">
            <a:xfrm>
              <a:off x="385" y="1344"/>
              <a:ext cx="2533" cy="2001"/>
            </a:xfrm>
            <a:prstGeom prst="rect">
              <a:avLst/>
            </a:prstGeom>
            <a:noFill/>
            <a:ln w="9525">
              <a:noFill/>
              <a:round/>
              <a:headEnd/>
              <a:tailEnd/>
            </a:ln>
          </p:spPr>
        </p:pic>
        <p:sp>
          <p:nvSpPr>
            <p:cNvPr id="24583" name="Text Box 6"/>
            <p:cNvSpPr txBox="1">
              <a:spLocks noChangeArrowheads="1"/>
            </p:cNvSpPr>
            <p:nvPr/>
          </p:nvSpPr>
          <p:spPr bwMode="auto">
            <a:xfrm>
              <a:off x="385" y="1344"/>
              <a:ext cx="2533" cy="2001"/>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WordArt 1"/>
          <p:cNvSpPr>
            <a:spLocks noChangeArrowheads="1" noChangeShapeType="1" noTextEdit="1"/>
          </p:cNvSpPr>
          <p:nvPr/>
        </p:nvSpPr>
        <p:spPr bwMode="auto">
          <a:xfrm>
            <a:off x="684213" y="549275"/>
            <a:ext cx="7632700" cy="3522663"/>
          </a:xfrm>
          <a:prstGeom prst="rect">
            <a:avLst/>
          </a:prstGeom>
        </p:spPr>
        <p:txBody>
          <a:bodyPr wrap="none" fromWordArt="1">
            <a:prstTxWarp prst="textSlantUp">
              <a:avLst>
                <a:gd name="adj" fmla="val 32056"/>
              </a:avLst>
            </a:prstTxWarp>
          </a:bodyPr>
          <a:lstStyle/>
          <a:p>
            <a:pPr algn="ctr"/>
            <a:r>
              <a:rPr lang="ru-RU" sz="3600" kern="10">
                <a:ln w="9360">
                  <a:solidFill>
                    <a:srgbClr val="CC99FF"/>
                  </a:solidFill>
                  <a:miter lim="800000"/>
                  <a:headEnd/>
                  <a:tailEnd/>
                </a:ln>
                <a:gradFill rotWithShape="1">
                  <a:gsLst>
                    <a:gs pos="0">
                      <a:srgbClr val="CC00CC"/>
                    </a:gs>
                    <a:gs pos="100000">
                      <a:srgbClr val="6600CC"/>
                    </a:gs>
                  </a:gsLst>
                  <a:lin ang="5400000" scaled="1"/>
                </a:gradFill>
                <a:effectLst>
                  <a:outerShdw dist="53966" dir="2700000" algn="ctr" rotWithShape="0">
                    <a:srgbClr val="9999FF">
                      <a:alpha val="80011"/>
                    </a:srgbClr>
                  </a:outerShdw>
                </a:effectLst>
                <a:latin typeface="Impact"/>
              </a:rPr>
              <a:t> </a:t>
            </a:r>
          </a:p>
        </p:txBody>
      </p:sp>
      <p:sp>
        <p:nvSpPr>
          <p:cNvPr id="25603" name="Text Box 2"/>
          <p:cNvSpPr txBox="1">
            <a:spLocks noChangeArrowheads="1"/>
          </p:cNvSpPr>
          <p:nvPr/>
        </p:nvSpPr>
        <p:spPr bwMode="auto">
          <a:xfrm>
            <a:off x="468313" y="908050"/>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5604" name="Text Box 3"/>
          <p:cNvSpPr txBox="1">
            <a:spLocks noChangeArrowheads="1"/>
          </p:cNvSpPr>
          <p:nvPr/>
        </p:nvSpPr>
        <p:spPr bwMode="auto">
          <a:xfrm>
            <a:off x="4211638" y="1916113"/>
            <a:ext cx="4038600" cy="4525962"/>
          </a:xfrm>
          <a:prstGeom prst="rect">
            <a:avLst/>
          </a:prstGeom>
          <a:noFill/>
          <a:ln w="9525">
            <a:noFill/>
            <a:round/>
            <a:headEnd/>
            <a:tailEnd/>
          </a:ln>
        </p:spPr>
        <p:txBody>
          <a:bodyPr/>
          <a:lstStyle/>
          <a:p>
            <a:pPr marL="342900" indent="-325438" eaLnBrk="0" hangingPunct="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800">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800">
                <a:solidFill>
                  <a:srgbClr val="000000"/>
                </a:solidFill>
                <a:latin typeface="Georgia" pitchFamily="18" charset="0"/>
              </a:rPr>
              <a:t>   </a:t>
            </a:r>
            <a:r>
              <a:rPr lang="ru-RU" sz="2000" b="1">
                <a:solidFill>
                  <a:srgbClr val="C00000"/>
                </a:solidFill>
                <a:latin typeface="Georgia" pitchFamily="18" charset="0"/>
              </a:rPr>
              <a:t>Имя может даваться и по церковным книгам, святцам, в честь святого, которого чествуют в день рождения ребенка.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5605" name="Picture 4"/>
          <p:cNvPicPr>
            <a:picLocks noChangeAspect="1" noChangeArrowheads="1"/>
          </p:cNvPicPr>
          <p:nvPr/>
        </p:nvPicPr>
        <p:blipFill>
          <a:blip r:embed="rId3" cstate="email"/>
          <a:srcRect/>
          <a:stretch>
            <a:fillRect/>
          </a:stretch>
        </p:blipFill>
        <p:spPr bwMode="auto">
          <a:xfrm>
            <a:off x="7840663" y="981075"/>
            <a:ext cx="1303337" cy="908050"/>
          </a:xfrm>
          <a:prstGeom prst="rect">
            <a:avLst/>
          </a:prstGeom>
          <a:noFill/>
          <a:ln w="9525">
            <a:noFill/>
            <a:round/>
            <a:headEnd/>
            <a:tailEnd/>
          </a:ln>
        </p:spPr>
      </p:pic>
      <p:grpSp>
        <p:nvGrpSpPr>
          <p:cNvPr id="25606" name="Group 5"/>
          <p:cNvGrpSpPr>
            <a:grpSpLocks/>
          </p:cNvGrpSpPr>
          <p:nvPr/>
        </p:nvGrpSpPr>
        <p:grpSpPr bwMode="auto">
          <a:xfrm>
            <a:off x="1116013" y="2133600"/>
            <a:ext cx="3049587" cy="3903663"/>
            <a:chOff x="748" y="1026"/>
            <a:chExt cx="1921" cy="2459"/>
          </a:xfrm>
        </p:grpSpPr>
        <p:pic>
          <p:nvPicPr>
            <p:cNvPr id="25607" name="Picture 6"/>
            <p:cNvPicPr>
              <a:picLocks noChangeAspect="1" noChangeArrowheads="1"/>
            </p:cNvPicPr>
            <p:nvPr/>
          </p:nvPicPr>
          <p:blipFill>
            <a:blip r:embed="rId4" cstate="email"/>
            <a:srcRect/>
            <a:stretch>
              <a:fillRect/>
            </a:stretch>
          </p:blipFill>
          <p:spPr bwMode="auto">
            <a:xfrm>
              <a:off x="748" y="1026"/>
              <a:ext cx="1921" cy="2459"/>
            </a:xfrm>
            <a:prstGeom prst="rect">
              <a:avLst/>
            </a:prstGeom>
            <a:noFill/>
            <a:ln w="9525">
              <a:noFill/>
              <a:round/>
              <a:headEnd/>
              <a:tailEnd/>
            </a:ln>
          </p:spPr>
        </p:pic>
        <p:sp>
          <p:nvSpPr>
            <p:cNvPr id="25608" name="Text Box 7"/>
            <p:cNvSpPr txBox="1">
              <a:spLocks noChangeArrowheads="1"/>
            </p:cNvSpPr>
            <p:nvPr/>
          </p:nvSpPr>
          <p:spPr bwMode="auto">
            <a:xfrm>
              <a:off x="748" y="1026"/>
              <a:ext cx="1921" cy="2459"/>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endCondLst>
                                    <p:cond delay="0"/>
                                  </p:endCondLst>
                                  <p:childTnLst>
                                    <p:set>
                                      <p:cBhvr additive="repl">
                                        <p:cTn id="6" dur="1" fill="hold">
                                          <p:stCondLst>
                                            <p:cond delay="0"/>
                                          </p:stCondLst>
                                        </p:cTn>
                                        <p:tgtEl>
                                          <p:spTgt spid="27649"/>
                                        </p:tgtEl>
                                        <p:attrNameLst>
                                          <p:attrName>style.visibility</p:attrName>
                                        </p:attrNameLst>
                                      </p:cBhvr>
                                      <p:to>
                                        <p:strVal val="visible"/>
                                      </p:to>
                                    </p:set>
                                    <p:animEffect transition="in" filter="wheel(4)">
                                      <p:cBhvr additive="repl">
                                        <p:cTn id="7" dur="20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0" y="981075"/>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6627" name="Text Box 2"/>
          <p:cNvSpPr txBox="1">
            <a:spLocks noChangeArrowheads="1"/>
          </p:cNvSpPr>
          <p:nvPr/>
        </p:nvSpPr>
        <p:spPr bwMode="auto">
          <a:xfrm>
            <a:off x="4716463" y="2332038"/>
            <a:ext cx="4038600" cy="4525962"/>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a:solidFill>
                  <a:srgbClr val="990000"/>
                </a:solidFill>
                <a:latin typeface="Georgia" pitchFamily="18" charset="0"/>
              </a:rPr>
              <a:t>     На Руси к приему гостей готовились загодя, тщательно убирая не только дом, но и двор. Всех входящих гостей встречали хлебом-солью, затем выходила хозяйка, кланялась всем в пояс, а гости отвечали ей тем же.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F2F2F2"/>
              </a:solidFill>
            </a:endParaRPr>
          </a:p>
        </p:txBody>
      </p:sp>
      <p:pic>
        <p:nvPicPr>
          <p:cNvPr id="26628" name="Picture 3"/>
          <p:cNvPicPr>
            <a:picLocks noChangeAspect="1" noChangeArrowheads="1"/>
          </p:cNvPicPr>
          <p:nvPr/>
        </p:nvPicPr>
        <p:blipFill>
          <a:blip r:embed="rId3" cstate="email"/>
          <a:srcRect/>
          <a:stretch>
            <a:fillRect/>
          </a:stretch>
        </p:blipFill>
        <p:spPr bwMode="auto">
          <a:xfrm>
            <a:off x="7308850" y="1196975"/>
            <a:ext cx="1301750" cy="908050"/>
          </a:xfrm>
          <a:prstGeom prst="rect">
            <a:avLst/>
          </a:prstGeom>
          <a:noFill/>
          <a:ln w="9525">
            <a:noFill/>
            <a:round/>
            <a:headEnd/>
            <a:tailEnd/>
          </a:ln>
        </p:spPr>
      </p:pic>
      <p:grpSp>
        <p:nvGrpSpPr>
          <p:cNvPr id="26629" name="Group 4"/>
          <p:cNvGrpSpPr>
            <a:grpSpLocks/>
          </p:cNvGrpSpPr>
          <p:nvPr/>
        </p:nvGrpSpPr>
        <p:grpSpPr bwMode="auto">
          <a:xfrm>
            <a:off x="755650" y="3284538"/>
            <a:ext cx="4021138" cy="2689225"/>
            <a:chOff x="385" y="1298"/>
            <a:chExt cx="2533" cy="1694"/>
          </a:xfrm>
        </p:grpSpPr>
        <p:pic>
          <p:nvPicPr>
            <p:cNvPr id="26630" name="Picture 5"/>
            <p:cNvPicPr>
              <a:picLocks noChangeAspect="1" noChangeArrowheads="1"/>
            </p:cNvPicPr>
            <p:nvPr/>
          </p:nvPicPr>
          <p:blipFill>
            <a:blip r:embed="rId4" cstate="email"/>
            <a:srcRect/>
            <a:stretch>
              <a:fillRect/>
            </a:stretch>
          </p:blipFill>
          <p:spPr bwMode="auto">
            <a:xfrm>
              <a:off x="385" y="1298"/>
              <a:ext cx="2533" cy="1694"/>
            </a:xfrm>
            <a:prstGeom prst="rect">
              <a:avLst/>
            </a:prstGeom>
            <a:noFill/>
            <a:ln w="9525">
              <a:noFill/>
              <a:round/>
              <a:headEnd/>
              <a:tailEnd/>
            </a:ln>
          </p:spPr>
        </p:pic>
        <p:sp>
          <p:nvSpPr>
            <p:cNvPr id="26631" name="Text Box 6"/>
            <p:cNvSpPr txBox="1">
              <a:spLocks noChangeArrowheads="1"/>
            </p:cNvSpPr>
            <p:nvPr/>
          </p:nvSpPr>
          <p:spPr bwMode="auto">
            <a:xfrm>
              <a:off x="385" y="1298"/>
              <a:ext cx="2533" cy="1694"/>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95288" y="1196975"/>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7651" name="Text Box 2"/>
          <p:cNvSpPr txBox="1">
            <a:spLocks noChangeArrowheads="1"/>
          </p:cNvSpPr>
          <p:nvPr/>
        </p:nvSpPr>
        <p:spPr bwMode="auto">
          <a:xfrm>
            <a:off x="4356100" y="1916113"/>
            <a:ext cx="4038600" cy="4525962"/>
          </a:xfrm>
          <a:prstGeom prst="rect">
            <a:avLst/>
          </a:prstGeom>
          <a:noFill/>
          <a:ln w="9525">
            <a:noFill/>
            <a:round/>
            <a:headEnd/>
            <a:tailEnd/>
          </a:ln>
        </p:spPr>
        <p:txBody>
          <a:bodyPr/>
          <a:lstStyle/>
          <a:p>
            <a:pPr marL="342900" indent="-325438" eaLnBrk="0" hangingPunct="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800">
                <a:solidFill>
                  <a:srgbClr val="0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r>
              <a:rPr lang="ru-RU" sz="2000">
                <a:solidFill>
                  <a:srgbClr val="C00000"/>
                </a:solidFill>
                <a:latin typeface="Georgia" pitchFamily="18" charset="0"/>
              </a:rPr>
              <a:t>Потом все садились за общий стол, хором пели песни, а хозяева угощали всех своими яствами (каша, щи, рыба, дичь, рыба, ягоды, мед).</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7652" name="Picture 3"/>
          <p:cNvPicPr>
            <a:picLocks noChangeAspect="1" noChangeArrowheads="1"/>
          </p:cNvPicPr>
          <p:nvPr/>
        </p:nvPicPr>
        <p:blipFill>
          <a:blip r:embed="rId3" cstate="email"/>
          <a:srcRect/>
          <a:stretch>
            <a:fillRect/>
          </a:stretch>
        </p:blipFill>
        <p:spPr bwMode="auto">
          <a:xfrm>
            <a:off x="7019925" y="765175"/>
            <a:ext cx="1152525" cy="803275"/>
          </a:xfrm>
          <a:prstGeom prst="rect">
            <a:avLst/>
          </a:prstGeom>
          <a:noFill/>
          <a:ln w="9525">
            <a:noFill/>
            <a:round/>
            <a:headEnd/>
            <a:tailEnd/>
          </a:ln>
        </p:spPr>
      </p:pic>
      <p:grpSp>
        <p:nvGrpSpPr>
          <p:cNvPr id="27653" name="Group 4"/>
          <p:cNvGrpSpPr>
            <a:grpSpLocks/>
          </p:cNvGrpSpPr>
          <p:nvPr/>
        </p:nvGrpSpPr>
        <p:grpSpPr bwMode="auto">
          <a:xfrm>
            <a:off x="971550" y="3357563"/>
            <a:ext cx="3449638" cy="2581275"/>
            <a:chOff x="612" y="1253"/>
            <a:chExt cx="2173" cy="1626"/>
          </a:xfrm>
        </p:grpSpPr>
        <p:pic>
          <p:nvPicPr>
            <p:cNvPr id="27654" name="Picture 5"/>
            <p:cNvPicPr>
              <a:picLocks noChangeAspect="1" noChangeArrowheads="1"/>
            </p:cNvPicPr>
            <p:nvPr/>
          </p:nvPicPr>
          <p:blipFill>
            <a:blip r:embed="rId4" cstate="email"/>
            <a:srcRect/>
            <a:stretch>
              <a:fillRect/>
            </a:stretch>
          </p:blipFill>
          <p:spPr bwMode="auto">
            <a:xfrm>
              <a:off x="612" y="1253"/>
              <a:ext cx="2173" cy="1626"/>
            </a:xfrm>
            <a:prstGeom prst="rect">
              <a:avLst/>
            </a:prstGeom>
            <a:noFill/>
            <a:ln w="9525">
              <a:noFill/>
              <a:round/>
              <a:headEnd/>
              <a:tailEnd/>
            </a:ln>
          </p:spPr>
        </p:pic>
        <p:sp>
          <p:nvSpPr>
            <p:cNvPr id="27655" name="Text Box 6"/>
            <p:cNvSpPr txBox="1">
              <a:spLocks noChangeArrowheads="1"/>
            </p:cNvSpPr>
            <p:nvPr/>
          </p:nvSpPr>
          <p:spPr bwMode="auto">
            <a:xfrm>
              <a:off x="612" y="1253"/>
              <a:ext cx="2173" cy="1626"/>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95288" y="1341438"/>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8675" name="Text Box 2"/>
          <p:cNvSpPr txBox="1">
            <a:spLocks noChangeArrowheads="1"/>
          </p:cNvSpPr>
          <p:nvPr/>
        </p:nvSpPr>
        <p:spPr bwMode="auto">
          <a:xfrm>
            <a:off x="4572000" y="1989138"/>
            <a:ext cx="4038600" cy="4525962"/>
          </a:xfrm>
          <a:prstGeom prst="rect">
            <a:avLst/>
          </a:prstGeom>
          <a:noFill/>
          <a:ln w="9525">
            <a:noFill/>
            <a:round/>
            <a:headEnd/>
            <a:tailEnd/>
          </a:ln>
        </p:spPr>
        <p:txBody>
          <a:bodyPr/>
          <a:lstStyle/>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p>
          <a:p>
            <a:pPr marL="342900" indent="-325438" algn="ct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r>
              <a:rPr lang="ru-RU" sz="2000">
                <a:solidFill>
                  <a:srgbClr val="C00000"/>
                </a:solidFill>
                <a:latin typeface="Georgia" pitchFamily="18" charset="0"/>
              </a:rPr>
              <a:t>Стоит отметить, что для сервировки стола использовались скатерти, полотенца и посуда, хранимые в сундуках и буфетах для торжественных случаев.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000" b="1">
              <a:solidFill>
                <a:srgbClr val="C00000"/>
              </a:solidFill>
            </a:endParaRPr>
          </a:p>
        </p:txBody>
      </p:sp>
      <p:pic>
        <p:nvPicPr>
          <p:cNvPr id="28676" name="Picture 3"/>
          <p:cNvPicPr>
            <a:picLocks noChangeAspect="1" noChangeArrowheads="1"/>
          </p:cNvPicPr>
          <p:nvPr/>
        </p:nvPicPr>
        <p:blipFill>
          <a:blip r:embed="rId3" cstate="email"/>
          <a:srcRect/>
          <a:stretch>
            <a:fillRect/>
          </a:stretch>
        </p:blipFill>
        <p:spPr bwMode="auto">
          <a:xfrm>
            <a:off x="6084888" y="765175"/>
            <a:ext cx="1301750" cy="908050"/>
          </a:xfrm>
          <a:prstGeom prst="rect">
            <a:avLst/>
          </a:prstGeom>
          <a:noFill/>
          <a:ln w="9525">
            <a:noFill/>
            <a:round/>
            <a:headEnd/>
            <a:tailEnd/>
          </a:ln>
        </p:spPr>
      </p:pic>
      <p:grpSp>
        <p:nvGrpSpPr>
          <p:cNvPr id="28677" name="Group 4"/>
          <p:cNvGrpSpPr>
            <a:grpSpLocks/>
          </p:cNvGrpSpPr>
          <p:nvPr/>
        </p:nvGrpSpPr>
        <p:grpSpPr bwMode="auto">
          <a:xfrm>
            <a:off x="755650" y="2997200"/>
            <a:ext cx="4021138" cy="3011488"/>
            <a:chOff x="385" y="1162"/>
            <a:chExt cx="2533" cy="1897"/>
          </a:xfrm>
        </p:grpSpPr>
        <p:pic>
          <p:nvPicPr>
            <p:cNvPr id="28678" name="Picture 5"/>
            <p:cNvPicPr>
              <a:picLocks noChangeAspect="1" noChangeArrowheads="1"/>
            </p:cNvPicPr>
            <p:nvPr/>
          </p:nvPicPr>
          <p:blipFill>
            <a:blip r:embed="rId4" cstate="email"/>
            <a:srcRect/>
            <a:stretch>
              <a:fillRect/>
            </a:stretch>
          </p:blipFill>
          <p:spPr bwMode="auto">
            <a:xfrm>
              <a:off x="385" y="1162"/>
              <a:ext cx="2533" cy="1897"/>
            </a:xfrm>
            <a:prstGeom prst="rect">
              <a:avLst/>
            </a:prstGeom>
            <a:noFill/>
            <a:ln w="9525">
              <a:noFill/>
              <a:round/>
              <a:headEnd/>
              <a:tailEnd/>
            </a:ln>
          </p:spPr>
        </p:pic>
        <p:sp>
          <p:nvSpPr>
            <p:cNvPr id="28679" name="Text Box 6"/>
            <p:cNvSpPr txBox="1">
              <a:spLocks noChangeArrowheads="1"/>
            </p:cNvSpPr>
            <p:nvPr/>
          </p:nvSpPr>
          <p:spPr bwMode="auto">
            <a:xfrm>
              <a:off x="385" y="1162"/>
              <a:ext cx="2533" cy="1897"/>
            </a:xfrm>
            <a:prstGeom prst="rect">
              <a:avLst/>
            </a:prstGeom>
            <a:noFill/>
            <a:ln w="9525">
              <a:noFill/>
              <a:round/>
              <a:headEnd/>
              <a:tailEnd/>
            </a:ln>
          </p:spPr>
          <p:txBody>
            <a:bodyPr wrap="none" anchor="ctr"/>
            <a:lstStyle/>
            <a:p>
              <a:endParaRPr lang="ru-RU"/>
            </a:p>
          </p:txBody>
        </p:sp>
      </p:gr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539750" y="1196975"/>
            <a:ext cx="8229600" cy="1143000"/>
          </a:xfrm>
          <a:prstGeom prst="rect">
            <a:avLst/>
          </a:prstGeom>
          <a:noFill/>
          <a:ln w="9525">
            <a:noFill/>
            <a:round/>
            <a:headEnd/>
            <a:tailEnd/>
          </a:ln>
        </p:spPr>
        <p:txBody>
          <a:bodyPr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90000"/>
                </a:solidFill>
                <a:latin typeface="Georgia" pitchFamily="18" charset="0"/>
              </a:rPr>
              <a:t>Семейные традиции</a:t>
            </a:r>
          </a:p>
        </p:txBody>
      </p:sp>
      <p:sp>
        <p:nvSpPr>
          <p:cNvPr id="29699" name="Text Box 2"/>
          <p:cNvSpPr txBox="1">
            <a:spLocks noChangeArrowheads="1"/>
          </p:cNvSpPr>
          <p:nvPr/>
        </p:nvSpPr>
        <p:spPr bwMode="auto">
          <a:xfrm>
            <a:off x="827088" y="1557338"/>
            <a:ext cx="7351712" cy="2016125"/>
          </a:xfrm>
          <a:prstGeom prst="rect">
            <a:avLst/>
          </a:prstGeom>
          <a:noFill/>
          <a:ln w="9525">
            <a:noFill/>
            <a:round/>
            <a:headEnd/>
            <a:tailEnd/>
          </a:ln>
        </p:spPr>
        <p:txBody>
          <a:bodyPr/>
          <a:lstStyle/>
          <a:p>
            <a:pPr marL="342900" indent="-325438" eaLnBrk="0" hangingPunct="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sz="2800">
              <a:solidFill>
                <a:srgbClr val="000000"/>
              </a:solidFill>
            </a:endParaRP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rPr>
              <a:t>    </a:t>
            </a:r>
          </a:p>
          <a:p>
            <a:pPr marL="342900" indent="-325438"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a:solidFill>
                  <a:srgbClr val="C00000"/>
                </a:solidFill>
                <a:latin typeface="Georgia" pitchFamily="18" charset="0"/>
              </a:rPr>
              <a:t>     Любопытно, что многие современные хозяйки  соблюдают некоторые обычаи из давних времен. </a:t>
            </a:r>
            <a:r>
              <a:rPr lang="ru-RU" sz="2000" b="1">
                <a:solidFill>
                  <a:srgbClr val="C00000"/>
                </a:solidFill>
              </a:rPr>
              <a:t/>
            </a:r>
            <a:br>
              <a:rPr lang="ru-RU" sz="2000" b="1">
                <a:solidFill>
                  <a:srgbClr val="C00000"/>
                </a:solidFill>
              </a:rPr>
            </a:br>
            <a:endParaRPr lang="ru-RU" sz="2000" b="1">
              <a:solidFill>
                <a:srgbClr val="C00000"/>
              </a:solidFill>
            </a:endParaRPr>
          </a:p>
        </p:txBody>
      </p:sp>
      <p:pic>
        <p:nvPicPr>
          <p:cNvPr id="29700" name="Picture 3"/>
          <p:cNvPicPr>
            <a:picLocks noChangeAspect="1" noChangeArrowheads="1"/>
          </p:cNvPicPr>
          <p:nvPr/>
        </p:nvPicPr>
        <p:blipFill>
          <a:blip r:embed="rId3" cstate="email"/>
          <a:srcRect/>
          <a:stretch>
            <a:fillRect/>
          </a:stretch>
        </p:blipFill>
        <p:spPr bwMode="auto">
          <a:xfrm>
            <a:off x="3995738" y="692150"/>
            <a:ext cx="1198562" cy="836613"/>
          </a:xfrm>
          <a:prstGeom prst="rect">
            <a:avLst/>
          </a:prstGeom>
          <a:noFill/>
          <a:ln w="9525">
            <a:noFill/>
            <a:round/>
            <a:headEnd/>
            <a:tailEnd/>
          </a:ln>
        </p:spPr>
      </p:pic>
      <p:grpSp>
        <p:nvGrpSpPr>
          <p:cNvPr id="29701" name="Group 4"/>
          <p:cNvGrpSpPr>
            <a:grpSpLocks/>
          </p:cNvGrpSpPr>
          <p:nvPr/>
        </p:nvGrpSpPr>
        <p:grpSpPr bwMode="auto">
          <a:xfrm>
            <a:off x="4572000" y="3429000"/>
            <a:ext cx="3078163" cy="2303463"/>
            <a:chOff x="612" y="890"/>
            <a:chExt cx="1939" cy="1451"/>
          </a:xfrm>
        </p:grpSpPr>
        <p:pic>
          <p:nvPicPr>
            <p:cNvPr id="34821" name="Picture 5"/>
            <p:cNvPicPr>
              <a:picLocks noChangeAspect="1" noChangeArrowheads="1"/>
            </p:cNvPicPr>
            <p:nvPr/>
          </p:nvPicPr>
          <p:blipFill>
            <a:blip r:embed="rId4" cstate="email"/>
            <a:srcRect/>
            <a:stretch>
              <a:fillRect/>
            </a:stretch>
          </p:blipFill>
          <p:spPr bwMode="auto">
            <a:xfrm>
              <a:off x="612" y="890"/>
              <a:ext cx="1939" cy="1451"/>
            </a:xfrm>
            <a:prstGeom prst="rect">
              <a:avLst/>
            </a:prstGeom>
            <a:ln>
              <a:noFill/>
            </a:ln>
            <a:effectLst>
              <a:softEdge rad="112500"/>
            </a:effectLst>
          </p:spPr>
        </p:pic>
        <p:sp>
          <p:nvSpPr>
            <p:cNvPr id="29704" name="Text Box 6"/>
            <p:cNvSpPr txBox="1">
              <a:spLocks noChangeArrowheads="1"/>
            </p:cNvSpPr>
            <p:nvPr/>
          </p:nvSpPr>
          <p:spPr bwMode="auto">
            <a:xfrm>
              <a:off x="612" y="890"/>
              <a:ext cx="1939" cy="1451"/>
            </a:xfrm>
            <a:prstGeom prst="rect">
              <a:avLst/>
            </a:prstGeom>
            <a:noFill/>
            <a:ln w="9525">
              <a:noFill/>
              <a:round/>
              <a:headEnd/>
              <a:tailEnd/>
            </a:ln>
          </p:spPr>
          <p:txBody>
            <a:bodyPr wrap="none" anchor="ctr"/>
            <a:lstStyle/>
            <a:p>
              <a:endParaRPr lang="ru-RU"/>
            </a:p>
          </p:txBody>
        </p:sp>
      </p:grpSp>
      <p:pic>
        <p:nvPicPr>
          <p:cNvPr id="29702" name="Picture 7"/>
          <p:cNvPicPr>
            <a:picLocks noChangeAspect="1" noChangeArrowheads="1"/>
          </p:cNvPicPr>
          <p:nvPr/>
        </p:nvPicPr>
        <p:blipFill>
          <a:blip r:embed="rId5" cstate="email"/>
          <a:srcRect/>
          <a:stretch>
            <a:fillRect/>
          </a:stretch>
        </p:blipFill>
        <p:spPr bwMode="auto">
          <a:xfrm>
            <a:off x="684213" y="3429000"/>
            <a:ext cx="3808412" cy="2587625"/>
          </a:xfrm>
          <a:prstGeom prst="rect">
            <a:avLst/>
          </a:prstGeom>
          <a:noFill/>
          <a:ln w="9525">
            <a:noFill/>
            <a:round/>
            <a:headEnd/>
            <a:tailEnd/>
          </a:ln>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971550" y="765175"/>
            <a:ext cx="7561263" cy="1077913"/>
          </a:xfrm>
          <a:prstGeom prst="rect">
            <a:avLst/>
          </a:prstGeom>
          <a:noFill/>
          <a:ln w="9525">
            <a:noFill/>
            <a:miter lim="800000"/>
            <a:headEnd/>
            <a:tailEnd/>
          </a:ln>
        </p:spPr>
        <p:txBody>
          <a:bodyPr>
            <a:spAutoFit/>
          </a:bodyPr>
          <a:lstStyle/>
          <a:p>
            <a:pPr algn="ctr">
              <a:buFont typeface="Wingdings" charset="2"/>
              <a:buNone/>
            </a:pPr>
            <a:r>
              <a:rPr lang="ru-RU" sz="3200" b="1" i="1">
                <a:solidFill>
                  <a:srgbClr val="990000"/>
                </a:solidFill>
                <a:latin typeface="Times New Roman" pitchFamily="16" charset="0"/>
                <a:cs typeface="Times New Roman" pitchFamily="16" charset="0"/>
              </a:rPr>
              <a:t>Да будет уютно и светло в</a:t>
            </a:r>
          </a:p>
          <a:p>
            <a:pPr algn="ctr">
              <a:buFont typeface="Wingdings" charset="2"/>
              <a:buNone/>
            </a:pPr>
            <a:r>
              <a:rPr lang="ru-RU" sz="3200" b="1" i="1">
                <a:solidFill>
                  <a:srgbClr val="990000"/>
                </a:solidFill>
                <a:latin typeface="Times New Roman" pitchFamily="16" charset="0"/>
                <a:cs typeface="Times New Roman" pitchFamily="16" charset="0"/>
              </a:rPr>
              <a:t> Вашем доме!</a:t>
            </a:r>
          </a:p>
        </p:txBody>
      </p:sp>
      <p:pic>
        <p:nvPicPr>
          <p:cNvPr id="30723" name="Picture 2" descr="Цветы жизни. Блог Людмилы Поцепун. Сказки, поделки, игры и многое другое сказки для детей, поделки с детьми, игры для детей - Ст"/>
          <p:cNvPicPr>
            <a:picLocks noChangeAspect="1" noChangeArrowheads="1"/>
          </p:cNvPicPr>
          <p:nvPr/>
        </p:nvPicPr>
        <p:blipFill>
          <a:blip r:embed="rId2" cstate="email"/>
          <a:srcRect/>
          <a:stretch>
            <a:fillRect/>
          </a:stretch>
        </p:blipFill>
        <p:spPr bwMode="auto">
          <a:xfrm>
            <a:off x="1763713" y="1700213"/>
            <a:ext cx="5622925" cy="46513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468313" y="836613"/>
            <a:ext cx="8208962" cy="3124200"/>
          </a:xfrm>
        </p:spPr>
        <p:txBody>
          <a:bodyPr/>
          <a:lstStyle/>
          <a:p>
            <a:pPr marL="0" indent="0" algn="ctr">
              <a:buFontTx/>
              <a:buNone/>
            </a:pPr>
            <a:r>
              <a:rPr lang="ru-RU" sz="3600" smtClean="0">
                <a:solidFill>
                  <a:srgbClr val="A50021"/>
                </a:solidFill>
                <a:latin typeface="Georgia" pitchFamily="18" charset="0"/>
              </a:rPr>
              <a:t> </a:t>
            </a:r>
            <a:r>
              <a:rPr lang="ru-RU" i="1" smtClean="0">
                <a:solidFill>
                  <a:srgbClr val="990000"/>
                </a:solidFill>
                <a:latin typeface="Georgia" pitchFamily="18" charset="0"/>
              </a:rPr>
              <a:t>С большой долей правды можно предположить, что при упоминании словосочетания "семейные традиции" у большинства людей возникают ассоциации со словами «дом», «родственники», «родители», «дети». </a:t>
            </a:r>
          </a:p>
        </p:txBody>
      </p:sp>
      <p:pic>
        <p:nvPicPr>
          <p:cNvPr id="4099" name="Picture 2" descr="Картинка 5 из 42669">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708400" y="4437063"/>
            <a:ext cx="5435600" cy="24479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С самыми добрыми пожеланиями. - Лора, 52 года - Сеть знакомств Мамба"/>
          <p:cNvPicPr>
            <a:picLocks noChangeAspect="1" noChangeArrowheads="1"/>
          </p:cNvPicPr>
          <p:nvPr/>
        </p:nvPicPr>
        <p:blipFill>
          <a:blip r:embed="rId2" cstate="email"/>
          <a:srcRect/>
          <a:stretch>
            <a:fillRect/>
          </a:stretch>
        </p:blipFill>
        <p:spPr bwMode="auto">
          <a:xfrm>
            <a:off x="1692275" y="620713"/>
            <a:ext cx="6480175" cy="2490787"/>
          </a:xfrm>
          <a:prstGeom prst="rect">
            <a:avLst/>
          </a:prstGeom>
          <a:noFill/>
          <a:ln w="9525">
            <a:noFill/>
            <a:miter lim="800000"/>
            <a:headEnd/>
            <a:tailEnd/>
          </a:ln>
        </p:spPr>
      </p:pic>
      <p:sp>
        <p:nvSpPr>
          <p:cNvPr id="31747" name="TextBox 2"/>
          <p:cNvSpPr txBox="1">
            <a:spLocks noChangeArrowheads="1"/>
          </p:cNvSpPr>
          <p:nvPr/>
        </p:nvSpPr>
        <p:spPr bwMode="auto">
          <a:xfrm>
            <a:off x="214313" y="2636838"/>
            <a:ext cx="8929687" cy="1938337"/>
          </a:xfrm>
          <a:prstGeom prst="rect">
            <a:avLst/>
          </a:prstGeom>
          <a:noFill/>
          <a:ln w="9525">
            <a:noFill/>
            <a:miter lim="800000"/>
            <a:headEnd/>
            <a:tailEnd/>
          </a:ln>
        </p:spPr>
        <p:txBody>
          <a:bodyPr>
            <a:spAutoFit/>
          </a:bodyPr>
          <a:lstStyle/>
          <a:p>
            <a:pPr algn="ctr"/>
            <a:r>
              <a:rPr lang="ru-RU" sz="6000" b="1">
                <a:solidFill>
                  <a:srgbClr val="990000"/>
                </a:solidFill>
                <a:latin typeface="Times New Roman" pitchFamily="16" charset="0"/>
                <a:cs typeface="Times New Roman" pitchFamily="16" charset="0"/>
              </a:rPr>
              <a:t>Благодарю за </a:t>
            </a:r>
          </a:p>
          <a:p>
            <a:pPr algn="ctr"/>
            <a:r>
              <a:rPr lang="ru-RU" sz="6000" b="1">
                <a:solidFill>
                  <a:srgbClr val="990000"/>
                </a:solidFill>
                <a:latin typeface="Times New Roman" pitchFamily="16" charset="0"/>
                <a:cs typeface="Times New Roman" pitchFamily="16" charset="0"/>
              </a:rPr>
              <a:t>внимание</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6"/>
          <p:cNvSpPr>
            <a:spLocks noGrp="1"/>
          </p:cNvSpPr>
          <p:nvPr>
            <p:ph idx="1"/>
          </p:nvPr>
        </p:nvSpPr>
        <p:spPr>
          <a:xfrm>
            <a:off x="539750" y="765175"/>
            <a:ext cx="6192838" cy="2016125"/>
          </a:xfrm>
        </p:spPr>
        <p:txBody>
          <a:bodyPr rtlCol="0">
            <a:normAutofit fontScale="92500" lnSpcReduction="20000"/>
          </a:bodyPr>
          <a:lstStyle/>
          <a:p>
            <a:pPr marL="0" indent="0" algn="ctr" fontAlgn="auto">
              <a:spcAft>
                <a:spcPts val="0"/>
              </a:spcAft>
              <a:buFontTx/>
              <a:buNone/>
              <a:defRPr/>
            </a:pPr>
            <a:r>
              <a:rPr lang="ru-RU" sz="2300" dirty="0" smtClean="0">
                <a:solidFill>
                  <a:srgbClr val="A50021"/>
                </a:solidFill>
                <a:latin typeface="Georgia" pitchFamily="18" charset="0"/>
              </a:rPr>
              <a:t>И действительно, если закрыть глаза и мысленно произнести слово «детство», так вместе с близкими и родными людьми и домашним уютом родительского дома в человеческом сознании возникают и другие ассоциации, что-то такое, что присуще только вашей семье. </a:t>
            </a:r>
          </a:p>
        </p:txBody>
      </p:sp>
      <p:pic>
        <p:nvPicPr>
          <p:cNvPr id="5123" name="Picture 2" descr="http://im2-tub-ru.yandex.net/i?id=e51c4e62d160c29d40112fd3b5e3dd5a-81-144&amp;n=21"/>
          <p:cNvPicPr>
            <a:picLocks noChangeAspect="1" noChangeArrowheads="1"/>
          </p:cNvPicPr>
          <p:nvPr/>
        </p:nvPicPr>
        <p:blipFill>
          <a:blip r:embed="rId2" cstate="email"/>
          <a:srcRect/>
          <a:stretch>
            <a:fillRect/>
          </a:stretch>
        </p:blipFill>
        <p:spPr bwMode="auto">
          <a:xfrm>
            <a:off x="683568" y="4509120"/>
            <a:ext cx="2693987" cy="1573213"/>
          </a:xfrm>
          <a:prstGeom prst="rect">
            <a:avLst/>
          </a:prstGeom>
          <a:ln>
            <a:noFill/>
          </a:ln>
          <a:effectLst>
            <a:softEdge rad="112500"/>
          </a:effectLst>
        </p:spPr>
      </p:pic>
      <p:pic>
        <p:nvPicPr>
          <p:cNvPr id="5124" name="Picture 4" descr="http://im3-tub-ru.yandex.net/i?id=ca7da54c102a453e939ddbd933688336-16-144&amp;n=21"/>
          <p:cNvPicPr>
            <a:picLocks noChangeAspect="1" noChangeArrowheads="1"/>
          </p:cNvPicPr>
          <p:nvPr/>
        </p:nvPicPr>
        <p:blipFill>
          <a:blip r:embed="rId3" cstate="email"/>
          <a:srcRect/>
          <a:stretch>
            <a:fillRect/>
          </a:stretch>
        </p:blipFill>
        <p:spPr bwMode="auto">
          <a:xfrm>
            <a:off x="5940152" y="4581128"/>
            <a:ext cx="2447925" cy="1633538"/>
          </a:xfrm>
          <a:prstGeom prst="rect">
            <a:avLst/>
          </a:prstGeom>
          <a:ln>
            <a:noFill/>
          </a:ln>
          <a:effectLst>
            <a:softEdge rad="112500"/>
          </a:effectLst>
        </p:spPr>
      </p:pic>
      <p:pic>
        <p:nvPicPr>
          <p:cNvPr id="5125" name="Picture 6" descr="http://im0-tub-ru.yandex.net/i?id=dc091737166beaa4aff60ad2900922fa-54-144&amp;n=21"/>
          <p:cNvPicPr>
            <a:picLocks noChangeAspect="1" noChangeArrowheads="1"/>
          </p:cNvPicPr>
          <p:nvPr/>
        </p:nvPicPr>
        <p:blipFill>
          <a:blip r:embed="rId4" cstate="email"/>
          <a:srcRect/>
          <a:stretch>
            <a:fillRect/>
          </a:stretch>
        </p:blipFill>
        <p:spPr bwMode="auto">
          <a:xfrm>
            <a:off x="6660232" y="836712"/>
            <a:ext cx="1944216" cy="1296144"/>
          </a:xfrm>
          <a:prstGeom prst="rect">
            <a:avLst/>
          </a:prstGeom>
          <a:ln>
            <a:noFill/>
          </a:ln>
          <a:effectLst>
            <a:softEdge rad="112500"/>
          </a:effectLst>
        </p:spPr>
      </p:pic>
      <p:sp>
        <p:nvSpPr>
          <p:cNvPr id="5126" name="Прямоугольник 7"/>
          <p:cNvSpPr>
            <a:spLocks noChangeArrowheads="1"/>
          </p:cNvSpPr>
          <p:nvPr/>
        </p:nvSpPr>
        <p:spPr bwMode="auto">
          <a:xfrm>
            <a:off x="468313" y="2636838"/>
            <a:ext cx="7885112" cy="2570162"/>
          </a:xfrm>
          <a:prstGeom prst="rect">
            <a:avLst/>
          </a:prstGeom>
          <a:noFill/>
          <a:ln w="9525">
            <a:noFill/>
            <a:miter lim="800000"/>
            <a:headEnd/>
            <a:tailEnd/>
          </a:ln>
        </p:spPr>
        <p:txBody>
          <a:bodyPr>
            <a:spAutoFit/>
          </a:bodyPr>
          <a:lstStyle/>
          <a:p>
            <a:pPr algn="ctr"/>
            <a:r>
              <a:rPr lang="ru-RU" sz="2300">
                <a:solidFill>
                  <a:srgbClr val="A50021"/>
                </a:solidFill>
                <a:latin typeface="Georgia" pitchFamily="18" charset="0"/>
                <a:cs typeface="Times New Roman" pitchFamily="16" charset="0"/>
              </a:rPr>
              <a:t>Вот именно это «что-то» и можно назвать семейной традицией. Эти воспоминания находятся очень глубоко в человеческом сознании, поскольку действия, которые мы подразумеваем под понятием «семейные традиции» неоднократно повторялись с раннего детства.</a:t>
            </a:r>
            <a:r>
              <a:rPr lang="ru-RU" sz="2300">
                <a:solidFill>
                  <a:srgbClr val="A50021"/>
                </a:solidFill>
                <a:latin typeface="Times New Roman" pitchFamily="16" charset="0"/>
                <a:cs typeface="Times New Roman" pitchFamily="16" charset="0"/>
              </a:rPr>
              <a:t/>
            </a:r>
            <a:br>
              <a:rPr lang="ru-RU" sz="2300">
                <a:solidFill>
                  <a:srgbClr val="A50021"/>
                </a:solidFill>
                <a:latin typeface="Times New Roman" pitchFamily="16" charset="0"/>
                <a:cs typeface="Times New Roman" pitchFamily="16" charset="0"/>
              </a:rPr>
            </a:br>
            <a:endParaRPr lang="ru-RU" sz="2300">
              <a:latin typeface="Times New Roman" pitchFamily="16" charset="0"/>
              <a:cs typeface="Times New Roman" pitchFamily="16"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539750" y="765175"/>
            <a:ext cx="7920038" cy="2879725"/>
          </a:xfrm>
        </p:spPr>
        <p:txBody>
          <a:bodyPr rtlCol="0">
            <a:normAutofit lnSpcReduction="10000"/>
          </a:bodyPr>
          <a:lstStyle/>
          <a:p>
            <a:pPr algn="ctr" fontAlgn="auto">
              <a:spcAft>
                <a:spcPts val="0"/>
              </a:spcAft>
              <a:buFontTx/>
              <a:buNone/>
              <a:defRPr/>
            </a:pPr>
            <a:r>
              <a:rPr lang="ru-RU" sz="2800" dirty="0" smtClean="0">
                <a:solidFill>
                  <a:srgbClr val="A50021"/>
                </a:solidFill>
                <a:latin typeface="Georgia" pitchFamily="18" charset="0"/>
              </a:rPr>
              <a:t>Действительное стремление к семейному счастью и семейному благополучию находит выражение в создании семейных традиций. Когда-то традиции были обязательной особенностью «объединенной» семьи, отражали нравственную позицию ее членов. </a:t>
            </a:r>
          </a:p>
        </p:txBody>
      </p:sp>
      <p:pic>
        <p:nvPicPr>
          <p:cNvPr id="4" name="Picture 6" descr="i?id=455198839-07-72"/>
          <p:cNvPicPr>
            <a:picLocks noChangeAspect="1" noChangeArrowheads="1"/>
          </p:cNvPicPr>
          <p:nvPr/>
        </p:nvPicPr>
        <p:blipFill>
          <a:blip r:embed="rId2" cstate="email"/>
          <a:srcRect/>
          <a:stretch>
            <a:fillRect/>
          </a:stretch>
        </p:blipFill>
        <p:spPr>
          <a:xfrm>
            <a:off x="827584" y="3501008"/>
            <a:ext cx="2273395" cy="2808312"/>
          </a:xfrm>
          <a:prstGeom prst="rect">
            <a:avLst/>
          </a:prstGeom>
          <a:ln>
            <a:noFill/>
          </a:ln>
          <a:effectLst>
            <a:softEdge rad="112500"/>
          </a:effectLst>
        </p:spPr>
      </p:pic>
      <p:pic>
        <p:nvPicPr>
          <p:cNvPr id="5" name="Picture 8" descr="i?id=18515387-04-72"/>
          <p:cNvPicPr>
            <a:picLocks noChangeAspect="1" noChangeArrowheads="1"/>
          </p:cNvPicPr>
          <p:nvPr/>
        </p:nvPicPr>
        <p:blipFill>
          <a:blip r:embed="rId3" cstate="email"/>
          <a:srcRect/>
          <a:stretch>
            <a:fillRect/>
          </a:stretch>
        </p:blipFill>
        <p:spPr>
          <a:xfrm>
            <a:off x="4932040" y="3573016"/>
            <a:ext cx="2923246" cy="2448272"/>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323850" y="765175"/>
            <a:ext cx="4968875" cy="2808288"/>
          </a:xfrm>
        </p:spPr>
        <p:txBody>
          <a:bodyPr rtlCol="0">
            <a:normAutofit fontScale="92500" lnSpcReduction="10000"/>
          </a:bodyPr>
          <a:lstStyle/>
          <a:p>
            <a:pPr algn="ctr" eaLnBrk="0" fontAlgn="auto" hangingPunct="0">
              <a:spcAft>
                <a:spcPts val="0"/>
              </a:spcAft>
              <a:buClr>
                <a:srgbClr val="000000"/>
              </a:buClr>
              <a:buFontTx/>
              <a:buNone/>
              <a:defRPr/>
            </a:pPr>
            <a:r>
              <a:rPr lang="ru-RU" i="1" dirty="0" smtClean="0">
                <a:solidFill>
                  <a:srgbClr val="FFFF1B"/>
                </a:solidFill>
              </a:rPr>
              <a:t> </a:t>
            </a:r>
            <a:r>
              <a:rPr lang="ru-RU" sz="2000" dirty="0" smtClean="0">
                <a:solidFill>
                  <a:srgbClr val="A50021"/>
                </a:solidFill>
                <a:latin typeface="Georgia" pitchFamily="18" charset="0"/>
              </a:rPr>
              <a:t>Семейные традиции это духовная атмосфера дома, которую составляют распорядок дня, обычаи, уклад жизни и привычки его обитателей. Так, одни семьи предпочитают рано подниматься, завтракать на скорую руку, уходить на работу и встречаться вечером без расспросов и разговоров. </a:t>
            </a:r>
          </a:p>
          <a:p>
            <a:pPr algn="ctr" eaLnBrk="0" fontAlgn="auto" hangingPunct="0">
              <a:spcAft>
                <a:spcPts val="0"/>
              </a:spcAft>
              <a:buClr>
                <a:srgbClr val="000000"/>
              </a:buClr>
              <a:buFontTx/>
              <a:buNone/>
              <a:defRPr/>
            </a:pPr>
            <a:r>
              <a:rPr lang="ru-RU" sz="2000" dirty="0" smtClean="0">
                <a:solidFill>
                  <a:srgbClr val="A50021"/>
                </a:solidFill>
                <a:latin typeface="Georgia" pitchFamily="18" charset="0"/>
              </a:rPr>
              <a:t> </a:t>
            </a:r>
            <a:endParaRPr lang="ru-RU" dirty="0" smtClean="0">
              <a:solidFill>
                <a:srgbClr val="A50021"/>
              </a:solidFill>
              <a:latin typeface="Georgia" pitchFamily="18" charset="0"/>
            </a:endParaRPr>
          </a:p>
        </p:txBody>
      </p:sp>
      <p:pic>
        <p:nvPicPr>
          <p:cNvPr id="22530" name="Picture 2" descr="Добрые семейные дела сформировать представление о семье - Самые новые учебники"/>
          <p:cNvPicPr>
            <a:picLocks noChangeAspect="1" noChangeArrowheads="1"/>
          </p:cNvPicPr>
          <p:nvPr/>
        </p:nvPicPr>
        <p:blipFill>
          <a:blip r:embed="rId2" cstate="email"/>
          <a:srcRect/>
          <a:stretch>
            <a:fillRect/>
          </a:stretch>
        </p:blipFill>
        <p:spPr bwMode="auto">
          <a:xfrm>
            <a:off x="5292080" y="1196752"/>
            <a:ext cx="3216655" cy="2232248"/>
          </a:xfrm>
          <a:prstGeom prst="rect">
            <a:avLst/>
          </a:prstGeom>
          <a:ln>
            <a:noFill/>
          </a:ln>
          <a:effectLst>
            <a:softEdge rad="112500"/>
          </a:effectLst>
        </p:spPr>
      </p:pic>
      <p:sp>
        <p:nvSpPr>
          <p:cNvPr id="7172" name="Прямоугольник 5"/>
          <p:cNvSpPr>
            <a:spLocks noChangeArrowheads="1"/>
          </p:cNvSpPr>
          <p:nvPr/>
        </p:nvSpPr>
        <p:spPr bwMode="auto">
          <a:xfrm>
            <a:off x="468313" y="4221163"/>
            <a:ext cx="8064500" cy="1846262"/>
          </a:xfrm>
          <a:prstGeom prst="rect">
            <a:avLst/>
          </a:prstGeom>
          <a:noFill/>
          <a:ln w="9525">
            <a:noFill/>
            <a:miter lim="800000"/>
            <a:headEnd/>
            <a:tailEnd/>
          </a:ln>
        </p:spPr>
        <p:txBody>
          <a:bodyPr>
            <a:spAutoFit/>
          </a:bodyPr>
          <a:lstStyle/>
          <a:p>
            <a:pPr algn="ctr"/>
            <a:r>
              <a:rPr lang="ru-RU" sz="1900">
                <a:solidFill>
                  <a:srgbClr val="A50021"/>
                </a:solidFill>
                <a:latin typeface="Times New Roman" pitchFamily="16" charset="0"/>
                <a:cs typeface="Times New Roman" pitchFamily="16" charset="0"/>
              </a:rPr>
              <a:t>Семейные традиции это духовная атмосфера дома, которую составляют распорядок дня, обычаи, уклад жизни и привычки его обитателей. Так, одни семьи предпочитают рано подниматься, завтракать на скорую руку, уходить на работу и встречаться вечером без расспросов и разговоров. В других семьях приняты совместные трапезы, обсуждение планов, появляется повышенное внимание к проблемам друг друга.</a:t>
            </a:r>
            <a:endParaRPr lang="ru-RU" sz="1900">
              <a:latin typeface="Times New Roman" pitchFamily="16" charset="0"/>
              <a:cs typeface="Times New Roman" pitchFamily="16" charset="0"/>
            </a:endParaRPr>
          </a:p>
        </p:txBody>
      </p:sp>
      <p:sp>
        <p:nvSpPr>
          <p:cNvPr id="7173" name="Прямоугольник 6"/>
          <p:cNvSpPr>
            <a:spLocks noChangeArrowheads="1"/>
          </p:cNvSpPr>
          <p:nvPr/>
        </p:nvSpPr>
        <p:spPr bwMode="auto">
          <a:xfrm>
            <a:off x="468313" y="3573463"/>
            <a:ext cx="8280400" cy="677862"/>
          </a:xfrm>
          <a:prstGeom prst="rect">
            <a:avLst/>
          </a:prstGeom>
          <a:noFill/>
          <a:ln w="9525">
            <a:noFill/>
            <a:miter lim="800000"/>
            <a:headEnd/>
            <a:tailEnd/>
          </a:ln>
        </p:spPr>
        <p:txBody>
          <a:bodyPr>
            <a:spAutoFit/>
          </a:bodyPr>
          <a:lstStyle/>
          <a:p>
            <a:pPr algn="ctr"/>
            <a:r>
              <a:rPr lang="ru-RU" sz="1900">
                <a:solidFill>
                  <a:srgbClr val="A50021"/>
                </a:solidFill>
                <a:latin typeface="Times New Roman" pitchFamily="16" charset="0"/>
                <a:cs typeface="Times New Roman" pitchFamily="16" charset="0"/>
              </a:rPr>
              <a:t>В других семьях приняты совместные трапезы, обсуждение планов, появляется повышенное внимание к проблемам друг друга.</a:t>
            </a:r>
            <a:endParaRPr lang="ru-RU" sz="1900">
              <a:latin typeface="Times New Roman" pitchFamily="16" charset="0"/>
              <a:cs typeface="Times New Roman" pitchFamily="16"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7"/>
          <p:cNvSpPr>
            <a:spLocks noGrp="1"/>
          </p:cNvSpPr>
          <p:nvPr>
            <p:ph sz="half" idx="1"/>
          </p:nvPr>
        </p:nvSpPr>
        <p:spPr>
          <a:xfrm>
            <a:off x="684213" y="692150"/>
            <a:ext cx="8002587" cy="3889375"/>
          </a:xfrm>
        </p:spPr>
        <p:txBody>
          <a:bodyPr/>
          <a:lstStyle/>
          <a:p>
            <a:pPr marL="0" indent="0" algn="ctr">
              <a:buFontTx/>
              <a:buNone/>
            </a:pPr>
            <a:r>
              <a:rPr lang="ru-RU" smtClean="0">
                <a:solidFill>
                  <a:srgbClr val="FFFF1B"/>
                </a:solidFill>
                <a:latin typeface="Georgia" pitchFamily="18" charset="0"/>
              </a:rPr>
              <a:t> </a:t>
            </a:r>
            <a:r>
              <a:rPr lang="ru-RU" sz="2000" smtClean="0">
                <a:solidFill>
                  <a:srgbClr val="A50021"/>
                </a:solidFill>
                <a:latin typeface="Georgia" pitchFamily="18" charset="0"/>
              </a:rPr>
              <a:t>В каждом доме, за время его существования складывается свой ритуал. Дом привыкает к своим жильцам, начинает жить в их ритме. Его энергетическая структура несколько изменяется под влиянием традиций. Ведь, по большому счету, традиции — это не только семейный уклад, но и отношения, которые складываются между членами семьи. Эти-то отношения и улавливает дом. Если семья фиксирует традиции для самих себя как обязательные, то они могут сослужить неплохую службу. </a:t>
            </a:r>
          </a:p>
        </p:txBody>
      </p:sp>
      <p:pic>
        <p:nvPicPr>
          <p:cNvPr id="5122" name="Picture 2" descr="Широкоформатный растровый клипарт: Новый год - семейный праздник &quot; АртГрафика - дизайнерский портал, где можно скачать бесплатно"/>
          <p:cNvPicPr>
            <a:picLocks noChangeAspect="1" noChangeArrowheads="1"/>
          </p:cNvPicPr>
          <p:nvPr/>
        </p:nvPicPr>
        <p:blipFill>
          <a:blip r:embed="rId2" cstate="email"/>
          <a:srcRect/>
          <a:stretch>
            <a:fillRect/>
          </a:stretch>
        </p:blipFill>
        <p:spPr bwMode="auto">
          <a:xfrm>
            <a:off x="2195736" y="3284984"/>
            <a:ext cx="4320480" cy="2880320"/>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5"/>
          <p:cNvSpPr>
            <a:spLocks noGrp="1"/>
          </p:cNvSpPr>
          <p:nvPr>
            <p:ph idx="1"/>
          </p:nvPr>
        </p:nvSpPr>
        <p:spPr>
          <a:xfrm>
            <a:off x="755650" y="692150"/>
            <a:ext cx="8013700" cy="1511300"/>
          </a:xfrm>
        </p:spPr>
        <p:txBody>
          <a:bodyPr/>
          <a:lstStyle/>
          <a:p>
            <a:pPr marL="0" indent="0" algn="ctr">
              <a:buFontTx/>
              <a:buNone/>
            </a:pPr>
            <a:r>
              <a:rPr lang="ru-RU" sz="2000" smtClean="0">
                <a:solidFill>
                  <a:srgbClr val="A50021"/>
                </a:solidFill>
                <a:latin typeface="Georgia" pitchFamily="18" charset="0"/>
              </a:rPr>
              <a:t>Часто следование традициям помогает нам жить. И какими бы странными они не казались, важно одно: семейные традиции и ритуалы не должны быть громоздкими и надуманными. Пусть они входят в жизнь естественно.</a:t>
            </a:r>
          </a:p>
        </p:txBody>
      </p:sp>
      <p:pic>
        <p:nvPicPr>
          <p:cNvPr id="3074" name="Picture 2" descr="Школьники и подростки ВитаПортал - Здоровье и Медицина"/>
          <p:cNvPicPr>
            <a:picLocks noChangeAspect="1" noChangeArrowheads="1"/>
          </p:cNvPicPr>
          <p:nvPr/>
        </p:nvPicPr>
        <p:blipFill>
          <a:blip r:embed="rId2" cstate="email"/>
          <a:srcRect/>
          <a:stretch>
            <a:fillRect/>
          </a:stretch>
        </p:blipFill>
        <p:spPr bwMode="auto">
          <a:xfrm>
            <a:off x="1475656" y="1988840"/>
            <a:ext cx="2520280" cy="1605274"/>
          </a:xfrm>
          <a:prstGeom prst="rect">
            <a:avLst/>
          </a:prstGeom>
          <a:ln>
            <a:noFill/>
          </a:ln>
          <a:effectLst>
            <a:softEdge rad="112500"/>
          </a:effectLst>
        </p:spPr>
      </p:pic>
      <p:pic>
        <p:nvPicPr>
          <p:cNvPr id="3076" name="Picture 4" descr="Fly-Mama - всё успеть - 48 дней до Нового года: подумайте о гостях"/>
          <p:cNvPicPr>
            <a:picLocks noChangeAspect="1" noChangeArrowheads="1"/>
          </p:cNvPicPr>
          <p:nvPr/>
        </p:nvPicPr>
        <p:blipFill>
          <a:blip r:embed="rId3" cstate="email"/>
          <a:srcRect/>
          <a:stretch>
            <a:fillRect/>
          </a:stretch>
        </p:blipFill>
        <p:spPr bwMode="auto">
          <a:xfrm>
            <a:off x="827584" y="3645024"/>
            <a:ext cx="3985721" cy="2572036"/>
          </a:xfrm>
          <a:prstGeom prst="rect">
            <a:avLst/>
          </a:prstGeom>
          <a:ln>
            <a:noFill/>
          </a:ln>
          <a:effectLst>
            <a:softEdge rad="112500"/>
          </a:effectLst>
        </p:spPr>
      </p:pic>
      <p:pic>
        <p:nvPicPr>
          <p:cNvPr id="9221" name="Picture 6" descr="Как преобразить свой дом перед праздниками всего лишь за пару дней Великая Эпоха"/>
          <p:cNvPicPr>
            <a:picLocks noChangeAspect="1" noChangeArrowheads="1"/>
          </p:cNvPicPr>
          <p:nvPr/>
        </p:nvPicPr>
        <p:blipFill>
          <a:blip r:embed="rId4" cstate="email">
            <a:clrChange>
              <a:clrFrom>
                <a:srgbClr val="F8F8F8"/>
              </a:clrFrom>
              <a:clrTo>
                <a:srgbClr val="F8F8F8">
                  <a:alpha val="0"/>
                </a:srgbClr>
              </a:clrTo>
            </a:clrChange>
          </a:blip>
          <a:srcRect/>
          <a:stretch>
            <a:fillRect/>
          </a:stretch>
        </p:blipFill>
        <p:spPr bwMode="auto">
          <a:xfrm>
            <a:off x="5076825" y="2924175"/>
            <a:ext cx="3238500" cy="32400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Текст 10"/>
          <p:cNvSpPr>
            <a:spLocks noGrp="1"/>
          </p:cNvSpPr>
          <p:nvPr>
            <p:ph type="body" idx="1"/>
          </p:nvPr>
        </p:nvSpPr>
        <p:spPr>
          <a:xfrm>
            <a:off x="395288" y="4076700"/>
            <a:ext cx="8424862" cy="2089150"/>
          </a:xfrm>
        </p:spPr>
        <p:txBody>
          <a:bodyPr rtlCol="0">
            <a:normAutofit lnSpcReduction="10000"/>
          </a:bodyPr>
          <a:lstStyle/>
          <a:p>
            <a:pPr algn="ctr" fontAlgn="auto">
              <a:spcAft>
                <a:spcPts val="0"/>
              </a:spcAft>
              <a:buFont typeface="Arial" pitchFamily="34" charset="0"/>
              <a:buNone/>
              <a:defRPr/>
            </a:pPr>
            <a:r>
              <a:rPr lang="ru-RU" sz="2000" b="0" dirty="0" smtClean="0">
                <a:solidFill>
                  <a:srgbClr val="A50021"/>
                </a:solidFill>
                <a:latin typeface="Georgia" pitchFamily="18" charset="0"/>
              </a:rPr>
              <a:t>Если большинство привычных семейных ритуалов несут не ограничения, а лишь радость и удовольствие, это укрепляет  чувство целостности семьи, ощущение неповторимости собственного дома и уверенность в будущем. Тот заряд внутреннего тепла и оптимизма, который несет</a:t>
            </a:r>
            <a:br>
              <a:rPr lang="ru-RU" sz="2000" b="0" dirty="0" smtClean="0">
                <a:solidFill>
                  <a:srgbClr val="A50021"/>
                </a:solidFill>
                <a:latin typeface="Georgia" pitchFamily="18" charset="0"/>
              </a:rPr>
            </a:br>
            <a:r>
              <a:rPr lang="ru-RU" sz="2000" b="0" dirty="0" smtClean="0">
                <a:solidFill>
                  <a:srgbClr val="A50021"/>
                </a:solidFill>
                <a:latin typeface="Georgia" pitchFamily="18" charset="0"/>
              </a:rPr>
              <a:t> в себе каждый из нас, приобретается в детстве, и </a:t>
            </a:r>
            <a:br>
              <a:rPr lang="ru-RU" sz="2000" b="0" dirty="0" smtClean="0">
                <a:solidFill>
                  <a:srgbClr val="A50021"/>
                </a:solidFill>
                <a:latin typeface="Georgia" pitchFamily="18" charset="0"/>
              </a:rPr>
            </a:br>
            <a:r>
              <a:rPr lang="ru-RU" sz="2000" b="0" dirty="0" smtClean="0">
                <a:solidFill>
                  <a:srgbClr val="A50021"/>
                </a:solidFill>
                <a:latin typeface="Georgia" pitchFamily="18" charset="0"/>
              </a:rPr>
              <a:t>чем он больше, тем лучше</a:t>
            </a:r>
            <a:r>
              <a:rPr lang="ru-RU" sz="2000" b="0" dirty="0" smtClean="0">
                <a:solidFill>
                  <a:srgbClr val="A50021"/>
                </a:solidFill>
              </a:rPr>
              <a:t>.</a:t>
            </a:r>
          </a:p>
        </p:txBody>
      </p:sp>
      <p:pic>
        <p:nvPicPr>
          <p:cNvPr id="2050" name="Picture 2" descr="Новости - Новости Мариуполя"/>
          <p:cNvPicPr>
            <a:picLocks noChangeAspect="1" noChangeArrowheads="1"/>
          </p:cNvPicPr>
          <p:nvPr/>
        </p:nvPicPr>
        <p:blipFill>
          <a:blip r:embed="rId2" cstate="email"/>
          <a:srcRect/>
          <a:stretch>
            <a:fillRect/>
          </a:stretch>
        </p:blipFill>
        <p:spPr bwMode="auto">
          <a:xfrm>
            <a:off x="1547664" y="580482"/>
            <a:ext cx="5616624" cy="3747342"/>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Презентация1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Документ" ma:contentTypeID="0x010100DC84154A13CCA848AE4E386A05CF2024" ma:contentTypeVersion="49" ma:contentTypeDescription="Создание документа." ma:contentTypeScope="" ma:versionID="861075ff43026d31bf3f82a24fd1be96">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FBF11C-F5C1-4050-B430-89B29B54F74D}"/>
</file>

<file path=customXml/itemProps2.xml><?xml version="1.0" encoding="utf-8"?>
<ds:datastoreItem xmlns:ds="http://schemas.openxmlformats.org/officeDocument/2006/customXml" ds:itemID="{02E45866-6244-4905-A0E1-8E9A57A69F12}"/>
</file>

<file path=customXml/itemProps3.xml><?xml version="1.0" encoding="utf-8"?>
<ds:datastoreItem xmlns:ds="http://schemas.openxmlformats.org/officeDocument/2006/customXml" ds:itemID="{CA858D6C-F417-4BA7-8371-ADC3DD5FA695}"/>
</file>

<file path=customXml/itemProps4.xml><?xml version="1.0" encoding="utf-8"?>
<ds:datastoreItem xmlns:ds="http://schemas.openxmlformats.org/officeDocument/2006/customXml" ds:itemID="{41F617E3-48B6-40EA-B1EA-5A98EA72B9F6}"/>
</file>

<file path=docProps/app.xml><?xml version="1.0" encoding="utf-8"?>
<Properties xmlns="http://schemas.openxmlformats.org/officeDocument/2006/extended-properties" xmlns:vt="http://schemas.openxmlformats.org/officeDocument/2006/docPropsVTypes">
  <Template>Презентация11</Template>
  <TotalTime>295</TotalTime>
  <Words>1127</Words>
  <Application>Microsoft Office PowerPoint</Application>
  <PresentationFormat>Экран (4:3)</PresentationFormat>
  <Paragraphs>77</Paragraphs>
  <Slides>30</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Презентация11</vt:lpstr>
      <vt:lpstr>Слайд 1</vt:lpstr>
      <vt:lpstr>«Семейные традиции — это обычные принятые в семье нормы, манеры поведения, обычаи и взгляды, которые передаются из поколения в поколение».  </vt:lpstr>
      <vt:lpstr>Слайд 3</vt:lpstr>
      <vt:lpstr>Слайд 4</vt:lpstr>
      <vt:lpstr>Слайд 5</vt:lpstr>
      <vt:lpstr>Слайд 6</vt:lpstr>
      <vt:lpstr>Слайд 7</vt:lpstr>
      <vt:lpstr>Слайд 8</vt:lpstr>
      <vt:lpstr>Слайд 9</vt:lpstr>
      <vt:lpstr>Многодетная семья Это своего рода тоже традиция, очень полезная  для процветания страны </vt:lpstr>
      <vt:lpstr>Семейные традиции России</vt:lpstr>
      <vt:lpstr> А еще семейные традиции:</vt:lpstr>
      <vt:lpstr>15 мая Международный день  СЕМЬИ</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cp:revision>
  <dcterms:created xsi:type="dcterms:W3CDTF">2013-11-28T10:32:26Z</dcterms:created>
  <dcterms:modified xsi:type="dcterms:W3CDTF">2018-01-19T14:38:20Z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0x010100DC84154A13CCA848AE4E386A05CF2024</vt:lpwstr>
  </property>
</Properties>
</file>