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0" r:id="rId1"/>
  </p:sldMasterIdLst>
  <p:notesMasterIdLst>
    <p:notesMasterId r:id="rId13"/>
  </p:notesMasterIdLst>
  <p:sldIdLst>
    <p:sldId id="256" r:id="rId2"/>
    <p:sldId id="258" r:id="rId3"/>
    <p:sldId id="260" r:id="rId4"/>
    <p:sldId id="285" r:id="rId5"/>
    <p:sldId id="282" r:id="rId6"/>
    <p:sldId id="268" r:id="rId7"/>
    <p:sldId id="287" r:id="rId8"/>
    <p:sldId id="288" r:id="rId9"/>
    <p:sldId id="294" r:id="rId10"/>
    <p:sldId id="295" r:id="rId11"/>
    <p:sldId id="298" r:id="rId12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9" autoAdjust="0"/>
    <p:restoredTop sz="90929"/>
  </p:normalViewPr>
  <p:slideViewPr>
    <p:cSldViewPr>
      <p:cViewPr varScale="1">
        <p:scale>
          <a:sx n="95" d="100"/>
          <a:sy n="95" d="100"/>
        </p:scale>
        <p:origin x="1296" y="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78963" y="1289632"/>
            <a:ext cx="5308021" cy="55047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037" y="587975"/>
            <a:ext cx="6785144" cy="3443853"/>
          </a:xfrm>
        </p:spPr>
        <p:txBody>
          <a:bodyPr anchor="b">
            <a:normAutofit/>
          </a:bodyPr>
          <a:lstStyle>
            <a:lvl1pPr algn="l">
              <a:defRPr sz="48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036" y="4237153"/>
            <a:ext cx="5461717" cy="210924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676F-31E7-4848-8137-EE17498CF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4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4955787"/>
            <a:ext cx="7226286" cy="16799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88037" y="587975"/>
            <a:ext cx="8904552" cy="344385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40054" y="4237152"/>
            <a:ext cx="8027163" cy="50397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587975"/>
            <a:ext cx="8904552" cy="3191863"/>
          </a:xfrm>
        </p:spPr>
        <p:txBody>
          <a:bodyPr anchor="ctr">
            <a:normAutofit/>
          </a:bodyPr>
          <a:lstStyle>
            <a:lvl1pPr algn="l">
              <a:defRPr sz="3086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036" y="4535805"/>
            <a:ext cx="7037423" cy="209991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4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93" y="587975"/>
            <a:ext cx="7562439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6074" y="3779838"/>
            <a:ext cx="7058275" cy="53197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037" y="4741133"/>
            <a:ext cx="7036110" cy="1894582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2016" y="78333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84527" y="3051870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30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3779838"/>
            <a:ext cx="7036110" cy="1871069"/>
          </a:xfrm>
        </p:spPr>
        <p:txBody>
          <a:bodyPr anchor="b">
            <a:normAutofit/>
          </a:bodyPr>
          <a:lstStyle>
            <a:lvl1pPr algn="l">
              <a:defRPr sz="3086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036" y="5658160"/>
            <a:ext cx="7037423" cy="977554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6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93" y="587975"/>
            <a:ext cx="7562438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8037" y="4283816"/>
            <a:ext cx="7036110" cy="1157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036" y="5459766"/>
            <a:ext cx="7036109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2016" y="78333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84527" y="3051870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83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587975"/>
            <a:ext cx="8296515" cy="31918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8037" y="4330481"/>
            <a:ext cx="7036110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036" y="5254443"/>
            <a:ext cx="7036109" cy="138127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1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4955787"/>
            <a:ext cx="7226286" cy="1679928"/>
          </a:xfrm>
        </p:spPr>
        <p:txBody>
          <a:bodyPr>
            <a:normAutofit/>
          </a:bodyPr>
          <a:lstStyle>
            <a:lvl1pPr algn="l">
              <a:defRPr sz="30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037" y="587976"/>
            <a:ext cx="7226286" cy="415315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AD386-6964-4D1E-A6C8-0B73B810A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7" y="587975"/>
            <a:ext cx="2253582" cy="4871791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036" y="587975"/>
            <a:ext cx="6449232" cy="60477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DFC43-D86B-414A-8BB4-219B46553C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4955787"/>
            <a:ext cx="7226286" cy="16799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7" y="587975"/>
            <a:ext cx="7226286" cy="415315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BD690-9747-448B-A61E-A2653EAFB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2183905"/>
            <a:ext cx="7058276" cy="2557224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037" y="4946454"/>
            <a:ext cx="7058275" cy="168926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26278-7AF3-4915-AE46-A574C6B4C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4955787"/>
            <a:ext cx="7226286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88037" y="587975"/>
            <a:ext cx="4354564" cy="415315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139930" y="587975"/>
            <a:ext cx="4352658" cy="41438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3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4955787"/>
            <a:ext cx="7226286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3" y="587975"/>
            <a:ext cx="4097587" cy="671971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036" y="1259946"/>
            <a:ext cx="4349603" cy="348118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2318" y="624724"/>
            <a:ext cx="414960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9931" y="1259946"/>
            <a:ext cx="4361992" cy="34718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09A8E-C2EC-44B8-8F76-D3F0F4FA7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6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4955787"/>
            <a:ext cx="7226286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DF013-170B-4339-8FCB-499537402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7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6C1B1-5122-4ABC-832E-830B38718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0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704" y="587975"/>
            <a:ext cx="3528219" cy="1679928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6" y="587975"/>
            <a:ext cx="4893419" cy="604774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3704" y="2435898"/>
            <a:ext cx="3528219" cy="2305235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CB218-6E6E-46AF-BBFA-1DE701562F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308" y="1595931"/>
            <a:ext cx="3928244" cy="1259946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40052" y="1007956"/>
            <a:ext cx="3617046" cy="529177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558" y="3023870"/>
            <a:ext cx="3929308" cy="2295901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8037" y="6803708"/>
            <a:ext cx="6407022" cy="40248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4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53956" y="4293150"/>
            <a:ext cx="2723506" cy="293054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037" y="4955787"/>
            <a:ext cx="7226286" cy="1679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037" y="587976"/>
            <a:ext cx="7226286" cy="415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1330" y="6803711"/>
            <a:ext cx="1323427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8037" y="6803708"/>
            <a:ext cx="6407022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766" y="6149240"/>
            <a:ext cx="944680" cy="738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1C369F8-C6DF-494A-8B1D-C0FB644FE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84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5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16892" y="1816490"/>
            <a:ext cx="9289032" cy="14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</a:rPr>
              <a:t>КНИГИ.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318334"/>
            <a:ext cx="8604250" cy="135255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 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904408" y="6270500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П</a:t>
            </a:r>
            <a:r>
              <a:rPr lang="ru-RU" dirty="0" smtClean="0">
                <a:solidFill>
                  <a:schemeClr val="tx1"/>
                </a:solidFill>
              </a:rPr>
              <a:t>одготовила: </a:t>
            </a:r>
            <a:r>
              <a:rPr lang="ru-RU" dirty="0" smtClean="0"/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оспитатель Кольцова Е.А.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3670884"/>
            <a:ext cx="4514148" cy="2932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7144" y="179437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Муниципальное бюджетное дошкольное образовательное учреждение «Детский сад № 6 «</a:t>
            </a:r>
            <a:r>
              <a:rPr lang="ru-RU" sz="2400" dirty="0" err="1"/>
              <a:t>Семицветик</a:t>
            </a:r>
            <a:r>
              <a:rPr lang="ru-RU" sz="2400" dirty="0"/>
              <a:t>»» </a:t>
            </a:r>
          </a:p>
          <a:p>
            <a:pPr algn="ctr"/>
            <a:r>
              <a:rPr lang="ru-RU" sz="2400" dirty="0"/>
              <a:t>городского округа город Шарья Костромской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95461"/>
            <a:ext cx="4521473" cy="3143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48" y="3635821"/>
            <a:ext cx="5238750" cy="3524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2" y="526891"/>
            <a:ext cx="4917619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" y="3795895"/>
            <a:ext cx="4272136" cy="32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0" y="1835621"/>
            <a:ext cx="7920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/>
              <a:t>конец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492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>
          <a:xfrm>
            <a:off x="2736056" y="0"/>
            <a:ext cx="7226286" cy="1679928"/>
          </a:xfrm>
        </p:spPr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Отгадай загадку: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1332000" y="1661675"/>
            <a:ext cx="7561088" cy="3600450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Есть листок, есть корешок. </a:t>
            </a:r>
            <a:b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 не куст и не цветок.</a:t>
            </a:r>
            <a:b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Нету лап, нету рук.</a:t>
            </a:r>
            <a:b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 приходит в дом как друг.</a:t>
            </a:r>
            <a:b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 колени к маме ляжет,</a:t>
            </a:r>
            <a:b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Обо всём тебе расскажет.</a:t>
            </a:r>
            <a:endParaRPr lang="ru-RU" sz="3800" dirty="0" smtClean="0">
              <a:solidFill>
                <a:schemeClr val="bg1"/>
              </a:solidFill>
              <a:latin typeface="Arial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08063" y="6300117"/>
            <a:ext cx="820896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Читать книги любят все. Книги помогают познать окружающий мир, узнать о давно прошедших временах, заглянуть в сказку. С книгой жить намного интересней и веселее! </a:t>
            </a:r>
          </a:p>
          <a:p>
            <a:endParaRPr lang="ru-RU" sz="3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4150" cy="812800"/>
          </a:xfrm>
        </p:spPr>
        <p:txBody>
          <a:bodyPr lIns="89991" tIns="46795" rIns="89991" bIns="46795" anchor="b"/>
          <a:lstStyle/>
          <a:p>
            <a:pPr eaLnBrk="1" hangingPunct="1">
              <a:buClr>
                <a:srgbClr val="482400"/>
              </a:buCl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mtClean="0"/>
              <a:t> </a:t>
            </a:r>
            <a:r>
              <a:rPr lang="ru-RU" b="1" smtClean="0">
                <a:solidFill>
                  <a:srgbClr val="B84700"/>
                </a:solidFill>
              </a:rPr>
              <a:t>Бумага</a:t>
            </a:r>
            <a:r>
              <a:rPr lang="ru-RU" smtClean="0"/>
              <a:t>      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576263" y="1116013"/>
            <a:ext cx="9072562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Впервые бумага была изготовлена из тряпья, коры бамбука в Китае. Сейчас бумагу делают из дерева. </a:t>
            </a:r>
          </a:p>
          <a:p>
            <a:pPr eaLnBrk="1" hangingPunct="1"/>
            <a:endParaRPr lang="ru-RU" smtClean="0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4680272" y="3729038"/>
            <a:ext cx="5595008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/>
              <a:t>Эта книжная страница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/>
              <a:t>Раньше, знаешь, чем была?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/>
              <a:t>Ели малою частицей,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/>
              <a:t>Ну, а ель в лесу росла.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3275781"/>
            <a:ext cx="4500644" cy="3150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http://solikamsk-raion.ru/userfiles/Image/publicationv/photo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50825"/>
            <a:ext cx="599598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gruzoviki.ru/f/400/2vkm5t01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563" y="2279650"/>
            <a:ext cx="57721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mages.autoline.com.ua/news_images/3/3/6/1227457633-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938" y="1636713"/>
            <a:ext cx="57991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1"/>
          <p:cNvSpPr>
            <a:spLocks noChangeArrowheads="1"/>
          </p:cNvSpPr>
          <p:nvPr/>
        </p:nvSpPr>
        <p:spPr bwMode="auto">
          <a:xfrm>
            <a:off x="2087563" y="684213"/>
            <a:ext cx="6245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18000"/>
              </a:lnSpc>
            </a:pPr>
            <a:r>
              <a:rPr lang="ru-RU" sz="3200" b="1">
                <a:solidFill>
                  <a:srgbClr val="FF6600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Бумажный  комбинат</a:t>
            </a:r>
          </a:p>
        </p:txBody>
      </p:sp>
      <p:pic>
        <p:nvPicPr>
          <p:cNvPr id="9219" name="Picture 2050" descr="http://gdb.rferl.org/5A80D39A-143E-414D-BF7E-242A035F3D9C_mw800_m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1350963"/>
            <a:ext cx="7334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052" descr="http://fedpress.ru/sites/fedpress/files/nancy/news/k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35096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724" y="395461"/>
            <a:ext cx="4968875" cy="320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b="1" dirty="0"/>
              <a:t>Книгу первую мою</a:t>
            </a:r>
            <a:br>
              <a:rPr lang="ru-RU" sz="2400" b="1" dirty="0"/>
            </a:br>
            <a:r>
              <a:rPr lang="ru-RU" sz="2400" b="1" dirty="0"/>
              <a:t>Берегу я и люблю.</a:t>
            </a:r>
            <a:br>
              <a:rPr lang="ru-RU" sz="2400" b="1" dirty="0"/>
            </a:br>
            <a:r>
              <a:rPr lang="ru-RU" sz="2400" b="1" dirty="0"/>
              <a:t>Хоть пока и по слогам,</a:t>
            </a:r>
            <a:br>
              <a:rPr lang="ru-RU" sz="2400" b="1" dirty="0"/>
            </a:br>
            <a:r>
              <a:rPr lang="ru-RU" sz="2400" b="1" dirty="0"/>
              <a:t>Я ее читаю сам –</a:t>
            </a:r>
            <a:br>
              <a:rPr lang="ru-RU" sz="2400" b="1" dirty="0"/>
            </a:br>
            <a:r>
              <a:rPr lang="ru-RU" sz="2400" b="1" dirty="0"/>
              <a:t>И с конца, и с серединки,</a:t>
            </a:r>
            <a:br>
              <a:rPr lang="ru-RU" sz="2400" b="1" dirty="0"/>
            </a:br>
            <a:r>
              <a:rPr lang="ru-RU" sz="2400" b="1" dirty="0"/>
              <a:t>В ней красивые картинки,</a:t>
            </a:r>
            <a:br>
              <a:rPr lang="ru-RU" sz="2400" b="1" dirty="0"/>
            </a:br>
            <a:r>
              <a:rPr lang="ru-RU" sz="2400" b="1" dirty="0"/>
              <a:t>Есть стихи, рассказы, песни.</a:t>
            </a:r>
            <a:br>
              <a:rPr lang="ru-RU" sz="2400" b="1" dirty="0"/>
            </a:br>
            <a:r>
              <a:rPr lang="ru-RU" sz="2400" b="1" dirty="0"/>
              <a:t>С книгой жить мне интересней!</a:t>
            </a:r>
            <a:r>
              <a:rPr lang="ru-RU" sz="28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 </a:t>
            </a:r>
            <a:endParaRPr lang="ru-RU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995861"/>
            <a:ext cx="5572125" cy="3286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88" y="395461"/>
            <a:ext cx="4978524" cy="3320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2530761" y="179437"/>
            <a:ext cx="7226286" cy="167992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6600"/>
                </a:solidFill>
              </a:rPr>
              <a:t>Издательство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71760" y="203047"/>
            <a:ext cx="10080625" cy="518477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Чтобы книга к нам пришла, надо ее придумать. Нелёгок труд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писателя, поэта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поэтов?</a:t>
            </a:r>
          </a:p>
        </p:txBody>
      </p:sp>
      <p:pic>
        <p:nvPicPr>
          <p:cNvPr id="11268" name="Picture 2" descr="http://ruvr.ru/files/Image/Editiors/Espanol/Victor2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3681005"/>
            <a:ext cx="2904717" cy="346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168" y="4067869"/>
            <a:ext cx="2592288" cy="330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333" y="3681005"/>
            <a:ext cx="2532160" cy="3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6263" y="684213"/>
            <a:ext cx="9072562" cy="316706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Многие книги выпускаются с яркими иллюстрациями. Их создаёт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художник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57" y="3595508"/>
            <a:ext cx="2632710" cy="3528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831"/>
            <a:ext cx="4762500" cy="289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324" y="2915741"/>
            <a:ext cx="2568301" cy="3679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8" y="3761581"/>
            <a:ext cx="4224469" cy="3168352"/>
          </a:xfrm>
          <a:prstGeom prst="rect">
            <a:avLst/>
          </a:prstGeom>
        </p:spPr>
      </p:pic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1006475" y="3132138"/>
            <a:ext cx="9074150" cy="1258887"/>
          </a:xfrm>
        </p:spPr>
        <p:txBody>
          <a:bodyPr/>
          <a:lstStyle/>
          <a:p>
            <a:endParaRPr lang="ru-RU" b="1" dirty="0" smtClean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201" r="12201"/>
          <a:stretch/>
        </p:blipFill>
        <p:spPr>
          <a:xfrm>
            <a:off x="359792" y="323453"/>
            <a:ext cx="36004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31" y="449340"/>
            <a:ext cx="4945857" cy="2922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11501"/>
          <a:stretch/>
        </p:blipFill>
        <p:spPr>
          <a:xfrm>
            <a:off x="4896296" y="3635821"/>
            <a:ext cx="4015133" cy="3294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AWJJH2MPE6E2-194827139-1426</_dlc_DocId>
    <_dlc_DocIdUrl xmlns="4a252ca3-5a62-4c1c-90a6-29f4710e47f8">
      <Url>http://edu-sps.koiro.local/Sharya/ds6/1_1/_layouts/15/DocIdRedir.aspx?ID=AWJJH2MPE6E2-194827139-1426</Url>
      <Description>AWJJH2MPE6E2-194827139-1426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A9CDC7-FCA9-4AD5-B1C0-4AA164089514}"/>
</file>

<file path=customXml/itemProps2.xml><?xml version="1.0" encoding="utf-8"?>
<ds:datastoreItem xmlns:ds="http://schemas.openxmlformats.org/officeDocument/2006/customXml" ds:itemID="{EE8F3D0C-879C-4538-97CA-2F719731F8AD}"/>
</file>

<file path=customXml/itemProps3.xml><?xml version="1.0" encoding="utf-8"?>
<ds:datastoreItem xmlns:ds="http://schemas.openxmlformats.org/officeDocument/2006/customXml" ds:itemID="{A90C5A1F-9AC3-4B77-A336-9C2B28871873}"/>
</file>

<file path=customXml/itemProps4.xml><?xml version="1.0" encoding="utf-8"?>
<ds:datastoreItem xmlns:ds="http://schemas.openxmlformats.org/officeDocument/2006/customXml" ds:itemID="{11F056F4-B7F8-4460-B3D6-519D8395BC57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</TotalTime>
  <Words>200</Words>
  <Application>Microsoft Office PowerPoint</Application>
  <PresentationFormat>Произвольный</PresentationFormat>
  <Paragraphs>20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Lucida Sans Unicode</vt:lpstr>
      <vt:lpstr>Times New Roman</vt:lpstr>
      <vt:lpstr>Wingdings 3</vt:lpstr>
      <vt:lpstr>Сектор</vt:lpstr>
      <vt:lpstr> </vt:lpstr>
      <vt:lpstr>Отгадай загадку:</vt:lpstr>
      <vt:lpstr> Бумага        </vt:lpstr>
      <vt:lpstr>Презентация PowerPoint</vt:lpstr>
      <vt:lpstr>Презентация PowerPoint</vt:lpstr>
      <vt:lpstr>Презентация PowerPoint</vt:lpstr>
      <vt:lpstr>Издательство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SERG555</cp:lastModifiedBy>
  <cp:revision>37</cp:revision>
  <dcterms:modified xsi:type="dcterms:W3CDTF">2018-12-09T07:37:06Z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bd2ef371-7789-452b-83e2-ed7093e25126</vt:lpwstr>
  </property>
</Properties>
</file>