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2" r:id="rId3"/>
    <p:sldId id="273" r:id="rId4"/>
    <p:sldId id="276" r:id="rId5"/>
    <p:sldId id="275" r:id="rId6"/>
    <p:sldId id="257" r:id="rId7"/>
    <p:sldId id="260" r:id="rId8"/>
    <p:sldId id="261" r:id="rId9"/>
    <p:sldId id="262" r:id="rId10"/>
    <p:sldId id="258" r:id="rId11"/>
    <p:sldId id="259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322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8A39A-1592-486A-9755-9061D1E09567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8B01F-844E-4F3C-AD35-89C9C888E80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55C38-374A-42D6-AAAA-2F502F371CF5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5F9FA-2226-42EB-857D-9B6D44AC0C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rive.google.com/drive/folders/1cXBSdeyXO9sxxv42fb0JF9b_z1b9uWxP?usp=sharing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b30d8fe04d6fd8b8d6f7dc8aeb67639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3214686"/>
            <a:ext cx="3905256" cy="32560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2844" y="214290"/>
            <a:ext cx="878687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опыта работы по реализации направления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«Финансовая грамотность» </a:t>
            </a:r>
          </a:p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МБДОУ «Детский сад №13 «Колокольчик»»</a:t>
            </a:r>
          </a:p>
          <a:p>
            <a:pPr algn="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подготовил: старший воспитатель</a:t>
            </a:r>
          </a:p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Королева Ю.А.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/>
          <a:srcRect l="3418" t="14843" r="28027" b="21436"/>
          <a:stretch>
            <a:fillRect/>
          </a:stretch>
        </p:blipFill>
        <p:spPr bwMode="auto">
          <a:xfrm>
            <a:off x="2357422" y="1000108"/>
            <a:ext cx="6052523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14282" y="0"/>
            <a:ext cx="721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методического пособия по финансовой грамотности в сюжетно-ролевых и дидактических играх…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/>
          <a:srcRect l="3418" t="14844" r="28027" b="21436"/>
          <a:stretch>
            <a:fillRect/>
          </a:stretch>
        </p:blipFill>
        <p:spPr bwMode="auto">
          <a:xfrm>
            <a:off x="2000232" y="571480"/>
            <a:ext cx="6357982" cy="47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3418" t="14843" r="28027" b="21436"/>
          <a:stretch>
            <a:fillRect/>
          </a:stretch>
        </p:blipFill>
        <p:spPr bwMode="auto">
          <a:xfrm>
            <a:off x="2285983" y="928670"/>
            <a:ext cx="6286545" cy="467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s12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 l="16601" t="10449" r="40332" b="17041"/>
          <a:stretch>
            <a:fillRect/>
          </a:stretch>
        </p:blipFill>
        <p:spPr bwMode="auto">
          <a:xfrm>
            <a:off x="3000363" y="285728"/>
            <a:ext cx="4349059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 l="3418" t="17041" r="28027" b="19238"/>
          <a:stretch>
            <a:fillRect/>
          </a:stretch>
        </p:blipFill>
        <p:spPr bwMode="auto">
          <a:xfrm>
            <a:off x="1857356" y="428604"/>
            <a:ext cx="614859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 l="3418" t="17041" r="27148" b="19238"/>
          <a:stretch>
            <a:fillRect/>
          </a:stretch>
        </p:blipFill>
        <p:spPr bwMode="auto">
          <a:xfrm>
            <a:off x="1857355" y="571479"/>
            <a:ext cx="6324727" cy="464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 l="8691" t="14843" r="28027" b="21435"/>
          <a:stretch>
            <a:fillRect/>
          </a:stretch>
        </p:blipFill>
        <p:spPr bwMode="auto">
          <a:xfrm>
            <a:off x="2071670" y="500042"/>
            <a:ext cx="576430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 l="3418" t="17041" r="28027" b="19238"/>
          <a:stretch>
            <a:fillRect/>
          </a:stretch>
        </p:blipFill>
        <p:spPr bwMode="auto">
          <a:xfrm>
            <a:off x="2071670" y="500042"/>
            <a:ext cx="605252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 l="3418" t="13745" r="28027" b="21435"/>
          <a:stretch>
            <a:fillRect/>
          </a:stretch>
        </p:blipFill>
        <p:spPr bwMode="auto">
          <a:xfrm>
            <a:off x="2071669" y="714356"/>
            <a:ext cx="623326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 l="15722" t="9350" r="40332" b="17041"/>
          <a:stretch>
            <a:fillRect/>
          </a:stretch>
        </p:blipFill>
        <p:spPr bwMode="auto">
          <a:xfrm>
            <a:off x="2428859" y="428604"/>
            <a:ext cx="405170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00034" y="0"/>
            <a:ext cx="8429684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Сегодняшнее поколение живет в иных экономических условиях. Детей повсюду окружает реклама, а в их лексиконе включается все больше слов из финансовой среды. Взрослый человек, который уверен в своем будущем, чувствует себя гораздо лучше. И наши дети должны чувствовать себя уверенно, поэтому они должны получать знания о материальных ценностях.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дошкольного возраста необходимо приучать детей пользоваться денежными средствами, рассчитывать свой бюджет, это им поможет во взрослой самостоятельной жизни, когда они будут сами зарабатывать настоящие деньги.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рано включаются в экономическую жизнь семьи, сталкиваются с деньгами, ходят с родителями в магазины, участвуют в купле-продаже и других финансово-экономических отношениях, овладевая таким образом экономической (финансовой) информацией на житейском уровне.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 l="16601" t="10449" r="40332" b="17041"/>
          <a:stretch>
            <a:fillRect/>
          </a:stretch>
        </p:blipFill>
        <p:spPr bwMode="auto">
          <a:xfrm>
            <a:off x="2571736" y="428604"/>
            <a:ext cx="4000528" cy="538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5786" y="1643050"/>
            <a:ext cx="7286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214290"/>
            <a:ext cx="8643966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Поэтому в нашем детском саду было выбрано направление для реализации такой задачи, как сформировать финансовую грамотность у детей дошкольного возраста.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поставили перед собой задачи: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Формирование полезных привычек в сфере финансов начиная с раннего возраста;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экономического мышления дошкольников.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социально-личностных качеств и ценностных ориентиров, необходимых для рационального поведения в сфере экономики;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Обучение правильному отношению к деньгам, способам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зарабатывания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разумному их использованию.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Обучение тому, как правильно вести себя в реальных жизненных ситуациях, носящих экономический характер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14282" y="285728"/>
            <a:ext cx="87868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реализовать данное направление было решено составить методическое пособие, чтобы систематизировать работу в ДОУ.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l="11328" t="21436" r="51758" b="11548"/>
          <a:stretch>
            <a:fillRect/>
          </a:stretch>
        </p:blipFill>
        <p:spPr bwMode="auto">
          <a:xfrm>
            <a:off x="2571737" y="1500174"/>
            <a:ext cx="2928958" cy="42539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1000100" y="5857892"/>
            <a:ext cx="6929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5"/>
              </a:rPr>
              <a:t>https://drive.google.com/drive/folders/1cXBSdeyXO9sxxv42fb0JF9b_z1b9uWxP?usp=sharing</a:t>
            </a:r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357166"/>
            <a:ext cx="850112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Методическое пособие представляет разработку состоящую из:</a:t>
            </a:r>
            <a:endParaRPr lang="ru-RU" sz="2800" b="1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Пояснительной записки (для чего нужно это пособие, новизна)</a:t>
            </a:r>
            <a:endParaRPr lang="ru-RU" sz="2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План работы из 3 блоков:</a:t>
            </a:r>
            <a:endParaRPr lang="ru-RU" sz="2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блок. Работа с предметно-развивающей средой по формированию финансовой грамотности у дошкольников</a:t>
            </a:r>
            <a:endParaRPr lang="ru-RU" sz="2400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блок. Работа с детьми </a:t>
            </a:r>
            <a:r>
              <a:rPr lang="ru-RU" sz="24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должен знать ребенок старшего дошкольного возраста о финансах?</a:t>
            </a:r>
            <a:r>
              <a:rPr lang="ru-RU" sz="2400" dirty="0" smtClean="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2400" dirty="0" smtClean="0">
              <a:solidFill>
                <a:srgbClr val="0000FF"/>
              </a:solidFill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romanUcPeriod"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блок. Взаимодействие детского сада и семьи.</a:t>
            </a: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Ожидаемые результаты:</a:t>
            </a:r>
            <a:endParaRPr lang="ru-RU" sz="2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Риски</a:t>
            </a:r>
            <a:endParaRPr lang="ru-RU" sz="2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Описание предметно-развивающей среды (презентация)</a:t>
            </a:r>
            <a:endParaRPr lang="ru-RU" sz="2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родителями.</a:t>
            </a:r>
            <a:endParaRPr lang="ru-RU" sz="2400" dirty="0" smtClean="0">
              <a:latin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Разработки педагогов (конспекты совместной деятельности, консультации, сюжетно-ролевые игры, дидактические игры)</a:t>
            </a:r>
            <a:endParaRPr lang="ru-RU" sz="2400" dirty="0" smtClean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sp>
        <p:nvSpPr>
          <p:cNvPr id="18434" name="AutoShape 2" descr="https://sun1-15.userapi.com/5ks7j25CqZo6__Wf6OXLz9jE0cP129BUHcHUVQ/Nd3XlXcRQV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 l="3418" t="15942" r="28027" b="21435"/>
          <a:stretch>
            <a:fillRect/>
          </a:stretch>
        </p:blipFill>
        <p:spPr bwMode="auto">
          <a:xfrm>
            <a:off x="214282" y="1214422"/>
            <a:ext cx="361701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57158" y="285728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Оформление групп ДОУ по </a:t>
            </a:r>
          </a:p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Финансовой грамотности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 l="3418" t="14843" r="28027" b="21435"/>
          <a:stretch>
            <a:fillRect/>
          </a:stretch>
        </p:blipFill>
        <p:spPr bwMode="auto">
          <a:xfrm>
            <a:off x="4786314" y="285728"/>
            <a:ext cx="3429024" cy="25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 l="16821" t="10449" r="40332" b="17041"/>
          <a:stretch>
            <a:fillRect/>
          </a:stretch>
        </p:blipFill>
        <p:spPr bwMode="auto">
          <a:xfrm rot="16200000">
            <a:off x="4850608" y="3150392"/>
            <a:ext cx="2786082" cy="377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 l="3418" t="13745" r="28027" b="21435"/>
          <a:stretch>
            <a:fillRect/>
          </a:stretch>
        </p:blipFill>
        <p:spPr bwMode="auto">
          <a:xfrm>
            <a:off x="4214810" y="3000372"/>
            <a:ext cx="4643470" cy="35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/>
          <a:srcRect l="3418" t="14843" r="28027" b="21435"/>
          <a:stretch>
            <a:fillRect/>
          </a:stretch>
        </p:blipFill>
        <p:spPr bwMode="auto">
          <a:xfrm>
            <a:off x="214282" y="500042"/>
            <a:ext cx="4143404" cy="308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429124" y="428604"/>
            <a:ext cx="4572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Подбор методической литературы, разработка дидактических игр воспитателями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0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/>
          <a:srcRect l="3418" t="14843" r="28027" b="21435"/>
          <a:stretch>
            <a:fillRect/>
          </a:stretch>
        </p:blipFill>
        <p:spPr bwMode="auto">
          <a:xfrm>
            <a:off x="214282" y="357165"/>
            <a:ext cx="4143404" cy="308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/>
          <a:srcRect l="15820" t="9888" r="40234" b="16503"/>
          <a:stretch>
            <a:fillRect/>
          </a:stretch>
        </p:blipFill>
        <p:spPr bwMode="auto">
          <a:xfrm rot="16200000">
            <a:off x="5068856" y="2191337"/>
            <a:ext cx="3214709" cy="440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static5.depositphotos.com/1006457/523/v/950/depositphotos_5232524-stock-illustration-seamless-money-patter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st2.depositphotos.com/6436316/10790/v/950/depositphotos_107903082-stock-illustration-golden-money-stacks-and-ra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ir.mobi/uploads/posts/2019-12/1576641194_15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/>
          <a:srcRect l="1958" t="23588" r="29785" b="25830"/>
          <a:stretch>
            <a:fillRect/>
          </a:stretch>
        </p:blipFill>
        <p:spPr bwMode="auto">
          <a:xfrm>
            <a:off x="0" y="21688"/>
            <a:ext cx="9144000" cy="683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15723" t="25830" r="40332" b="17041"/>
          <a:stretch>
            <a:fillRect/>
          </a:stretch>
        </p:blipFill>
        <p:spPr bwMode="auto">
          <a:xfrm>
            <a:off x="1142976" y="214290"/>
            <a:ext cx="3143272" cy="326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 l="15722" t="30224" r="40332" b="17041"/>
          <a:stretch>
            <a:fillRect/>
          </a:stretch>
        </p:blipFill>
        <p:spPr bwMode="auto">
          <a:xfrm>
            <a:off x="4929190" y="214290"/>
            <a:ext cx="342902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s12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4429132"/>
            <a:ext cx="1857356" cy="2247401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l="16601" t="10449" r="40332" b="17041"/>
          <a:stretch>
            <a:fillRect/>
          </a:stretch>
        </p:blipFill>
        <p:spPr bwMode="auto">
          <a:xfrm rot="16200000">
            <a:off x="2927468" y="2716078"/>
            <a:ext cx="3286148" cy="442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6130DA5F074A844B72BEC71E71ED2FA" ma:contentTypeVersion="49" ma:contentTypeDescription="Создание документа." ma:contentTypeScope="" ma:versionID="b03fec5b3d11eb54f975796abd2cef34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AWJJH2MPE6E2-1652223167-1083</_dlc_DocId>
    <_dlc_DocIdUrl xmlns="4a252ca3-5a62-4c1c-90a6-29f4710e47f8">
      <Url>http://edu-sps.koiro.local/Sharya/ds13/МДОУ%20детский%20сад%20№13/_layouts/15/DocIdRedir.aspx?ID=AWJJH2MPE6E2-1652223167-1083</Url>
      <Description>AWJJH2MPE6E2-1652223167-1083</Description>
    </_dlc_DocIdUrl>
  </documentManagement>
</p:properties>
</file>

<file path=customXml/itemProps1.xml><?xml version="1.0" encoding="utf-8"?>
<ds:datastoreItem xmlns:ds="http://schemas.openxmlformats.org/officeDocument/2006/customXml" ds:itemID="{2BD44191-57CD-4FAC-9434-62B83EF1B670}"/>
</file>

<file path=customXml/itemProps2.xml><?xml version="1.0" encoding="utf-8"?>
<ds:datastoreItem xmlns:ds="http://schemas.openxmlformats.org/officeDocument/2006/customXml" ds:itemID="{19270293-2627-4FA3-BAC3-FF625165B2F8}"/>
</file>

<file path=customXml/itemProps3.xml><?xml version="1.0" encoding="utf-8"?>
<ds:datastoreItem xmlns:ds="http://schemas.openxmlformats.org/officeDocument/2006/customXml" ds:itemID="{78412299-E937-4F3E-ACE5-D5F1F4E84B29}"/>
</file>

<file path=customXml/itemProps4.xml><?xml version="1.0" encoding="utf-8"?>
<ds:datastoreItem xmlns:ds="http://schemas.openxmlformats.org/officeDocument/2006/customXml" ds:itemID="{D54B4A6C-C754-4DF7-8E6E-52249B59D7BE}"/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384</Words>
  <Application>Microsoft Office PowerPoint</Application>
  <PresentationFormat>Экран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16</cp:revision>
  <dcterms:created xsi:type="dcterms:W3CDTF">2020-09-22T07:59:47Z</dcterms:created>
  <dcterms:modified xsi:type="dcterms:W3CDTF">2020-09-29T09:31:35Z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0x010100A6130DA5F074A844B72BEC71E71ED2FA</vt:lpwstr>
  </property>
  <property fmtid="{D5CDD505-2E9C-101B-9397-08002B2CF9AE}" pid="3" name="_dlc_DocIdItemGuid">
    <vt:lpwstr>f0b732b1-d41c-4f66-863b-4f8926692102</vt:lpwstr>
  </property>
</Properties>
</file>