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97" r:id="rId5"/>
    <p:sldId id="284" r:id="rId6"/>
    <p:sldId id="265" r:id="rId7"/>
    <p:sldId id="282" r:id="rId8"/>
    <p:sldId id="279" r:id="rId9"/>
    <p:sldId id="302" r:id="rId10"/>
    <p:sldId id="298" r:id="rId11"/>
    <p:sldId id="269" r:id="rId12"/>
    <p:sldId id="270" r:id="rId13"/>
    <p:sldId id="257" r:id="rId14"/>
    <p:sldId id="299" r:id="rId15"/>
    <p:sldId id="292" r:id="rId16"/>
    <p:sldId id="263" r:id="rId17"/>
    <p:sldId id="273" r:id="rId18"/>
    <p:sldId id="267" r:id="rId19"/>
    <p:sldId id="266" r:id="rId20"/>
    <p:sldId id="276" r:id="rId21"/>
    <p:sldId id="259" r:id="rId22"/>
    <p:sldId id="268" r:id="rId23"/>
    <p:sldId id="271" r:id="rId24"/>
    <p:sldId id="296" r:id="rId25"/>
    <p:sldId id="300" r:id="rId26"/>
    <p:sldId id="301" r:id="rId27"/>
  </p:sldIdLst>
  <p:sldSz cx="9144000" cy="6858000" type="screen4x3"/>
  <p:notesSz cx="6858000" cy="9144000"/>
  <p:photoAlbum layout="1picTitle" frame="frameStyle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B4AB-0592-486D-A541-0B851FF917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DE1BC-237A-4982-A48B-989B2ECAEC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0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E5AD8-94ED-48E1-97F8-37C4C7CC86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D848-1B95-44EC-A3E1-1E6DFD9B28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9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CDA2-3B09-4BA8-8803-E5179B3D4A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C4D72-9CF9-4573-9862-A6DFE3D73A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F62E-9C6E-4D67-A5B1-1331EB21A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7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670D-D7A5-44CA-942A-ED9DECAF00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E7D8F-3B7F-4E7D-A61F-D9015D84C9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1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D349F-2551-439C-91DC-AEA7F9BE99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1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18CD-4452-4B46-98EF-609DD331C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0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3C3CD0-0936-4DE8-B59A-F5E9560FC94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Циновка"/>
          <p:cNvSpPr>
            <a:spLocks noGrp="1" noChangeArrowheads="1"/>
          </p:cNvSpPr>
          <p:nvPr>
            <p:ph type="ctrTitle"/>
          </p:nvPr>
        </p:nvSpPr>
        <p:spPr>
          <a:xfrm>
            <a:off x="611560" y="-243408"/>
            <a:ext cx="7848600" cy="2232025"/>
          </a:xfrm>
          <a:blipFill dpi="0" rotWithShape="1">
            <a:blip r:embed="rId2"/>
            <a:srcRect/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сделана наша одежда?</a:t>
            </a:r>
          </a:p>
        </p:txBody>
      </p:sp>
      <p:sp>
        <p:nvSpPr>
          <p:cNvPr id="2055" name="Rectangle 7" descr="ClassyJkt"/>
          <p:cNvSpPr>
            <a:spLocks noGrp="1" noChangeAspect="1" noChangeArrowheads="1"/>
          </p:cNvSpPr>
          <p:nvPr isPhoto="1"/>
        </p:nvSpPr>
        <p:spPr bwMode="auto">
          <a:xfrm>
            <a:off x="29326" y="1831509"/>
            <a:ext cx="4667194" cy="3181667"/>
          </a:xfrm>
          <a:prstGeom prst="rect">
            <a:avLst/>
          </a:prstGeom>
          <a:blipFill dpi="0" rotWithShape="1">
            <a:blip r:embed="rId3"/>
            <a:srcRect/>
            <a:stretch>
              <a:fillRect r="-707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olorful women's dresses on hangers in a retail shop. Fashion and shopping concept Ð¤Ð¾ÑÐ¾ ÑÐ¾ ÑÑÐ¾ÐºÐ° - 505377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0" y="378904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850900"/>
          </a:xfrm>
        </p:spPr>
        <p:txBody>
          <a:bodyPr/>
          <a:lstStyle/>
          <a:p>
            <a:r>
              <a:rPr lang="ru-RU" sz="1800"/>
              <a:t>Скатерти на стол и постельное белье часто делают из льняной ткани</a:t>
            </a:r>
          </a:p>
        </p:txBody>
      </p:sp>
      <p:sp>
        <p:nvSpPr>
          <p:cNvPr id="45059" name="Rectangle 3" descr="38798"/>
          <p:cNvSpPr>
            <a:spLocks noGrp="1" noChangeAspect="1" noChangeArrowheads="1"/>
          </p:cNvSpPr>
          <p:nvPr isPhoto="1"/>
        </p:nvSpPr>
        <p:spPr bwMode="auto">
          <a:xfrm>
            <a:off x="179388" y="1125538"/>
            <a:ext cx="8713787" cy="4362450"/>
          </a:xfrm>
          <a:prstGeom prst="rect">
            <a:avLst/>
          </a:prstGeom>
          <a:blipFill dpi="0" rotWithShape="1">
            <a:blip r:embed="rId2"/>
            <a:srcRect/>
            <a:stretch>
              <a:fillRect b="-16651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0" name="Rectangle 4" descr="table_c"/>
          <p:cNvSpPr>
            <a:spLocks noGrp="1" noChangeAspect="1" noChangeArrowheads="1"/>
          </p:cNvSpPr>
          <p:nvPr isPhoto="1"/>
        </p:nvSpPr>
        <p:spPr bwMode="auto">
          <a:xfrm>
            <a:off x="3132138" y="2349500"/>
            <a:ext cx="3240087" cy="4321175"/>
          </a:xfrm>
          <a:prstGeom prst="rect">
            <a:avLst/>
          </a:prstGeom>
          <a:blipFill dpi="0" rotWithShape="1">
            <a:blip r:embed="rId3"/>
            <a:srcRect/>
            <a:stretch>
              <a:fillRect r="-24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64500" cy="576263"/>
          </a:xfrm>
        </p:spPr>
        <p:txBody>
          <a:bodyPr/>
          <a:lstStyle/>
          <a:p>
            <a:r>
              <a:rPr lang="ru-RU" sz="1800"/>
              <a:t>Лен - это тоже растение. Вот как цветет лен.</a:t>
            </a:r>
          </a:p>
        </p:txBody>
      </p:sp>
      <p:sp>
        <p:nvSpPr>
          <p:cNvPr id="15363" name="Rectangle 3" descr="flax"/>
          <p:cNvSpPr>
            <a:spLocks noGrp="1" noChangeAspect="1" noChangeArrowheads="1"/>
          </p:cNvSpPr>
          <p:nvPr isPhoto="1"/>
        </p:nvSpPr>
        <p:spPr bwMode="auto">
          <a:xfrm>
            <a:off x="1401763" y="1646238"/>
            <a:ext cx="633888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8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561975"/>
          </a:xfrm>
        </p:spPr>
        <p:txBody>
          <a:bodyPr/>
          <a:lstStyle/>
          <a:p>
            <a:r>
              <a:rPr lang="ru-RU" sz="1800"/>
              <a:t>Это целое поле льна</a:t>
            </a:r>
          </a:p>
        </p:txBody>
      </p:sp>
      <p:sp>
        <p:nvSpPr>
          <p:cNvPr id="16387" name="Rectangle 3" descr="flaxполе"/>
          <p:cNvSpPr>
            <a:spLocks noGrp="1" noChangeAspect="1" noChangeArrowheads="1"/>
          </p:cNvSpPr>
          <p:nvPr isPhoto="1"/>
        </p:nvSpPr>
        <p:spPr bwMode="auto">
          <a:xfrm>
            <a:off x="1406525" y="1646238"/>
            <a:ext cx="6329363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11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Стебельки льна специальным образом обрабатывают и теребят, а затем тоже скручивают в нитки. Раньше льняные ткани ткали на станках в домах, а теперь на больших фабриках.</a:t>
            </a:r>
          </a:p>
        </p:txBody>
      </p:sp>
      <p:sp>
        <p:nvSpPr>
          <p:cNvPr id="3075" name="Rectangle 3" descr="лен"/>
          <p:cNvSpPr>
            <a:spLocks noGrp="1" noChangeAspect="1" noChangeArrowheads="1"/>
          </p:cNvSpPr>
          <p:nvPr isPhoto="1"/>
        </p:nvSpPr>
        <p:spPr bwMode="auto">
          <a:xfrm>
            <a:off x="539750" y="1484313"/>
            <a:ext cx="3578225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15"/>
            </a:stretch>
          </a:blipFill>
          <a:ln>
            <a:noFill/>
          </a:ln>
          <a:effectLst>
            <a:outerShdw dist="15080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4" descr="loom_rug_denise"/>
          <p:cNvSpPr>
            <a:spLocks noGrp="1" noChangeAspect="1" noChangeArrowheads="1"/>
          </p:cNvSpPr>
          <p:nvPr isPhoto="1"/>
        </p:nvSpPr>
        <p:spPr bwMode="auto">
          <a:xfrm>
            <a:off x="4500563" y="1484313"/>
            <a:ext cx="4248150" cy="4679950"/>
          </a:xfrm>
          <a:prstGeom prst="rect">
            <a:avLst/>
          </a:prstGeom>
          <a:blipFill dpi="0" rotWithShape="1">
            <a:blip r:embed="rId3"/>
            <a:srcRect/>
            <a:stretch>
              <a:fillRect b="-36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Лен плотная, тяжелая и прочная ткань. </a:t>
            </a:r>
            <a:br>
              <a:rPr lang="ru-RU" sz="1800"/>
            </a:br>
            <a:r>
              <a:rPr lang="ru-RU" sz="1800"/>
              <a:t>А это другая ткань - шелк. Шелковые ткани очень гладкие, мягкие и тонкие. </a:t>
            </a:r>
          </a:p>
        </p:txBody>
      </p:sp>
      <p:sp>
        <p:nvSpPr>
          <p:cNvPr id="46083" name="Rectangle 3" descr="Grafiti_3"/>
          <p:cNvSpPr>
            <a:spLocks noGrp="1" noChangeAspect="1" noChangeArrowheads="1"/>
          </p:cNvSpPr>
          <p:nvPr isPhoto="1"/>
        </p:nvSpPr>
        <p:spPr bwMode="auto">
          <a:xfrm>
            <a:off x="2700338" y="1557338"/>
            <a:ext cx="3698875" cy="4752975"/>
          </a:xfrm>
          <a:prstGeom prst="rect">
            <a:avLst/>
          </a:prstGeom>
          <a:blipFill dpi="0" rotWithShape="1">
            <a:blip r:embed="rId2"/>
            <a:srcRect/>
            <a:stretch>
              <a:fillRect b="-2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354137"/>
          </a:xfrm>
        </p:spPr>
        <p:txBody>
          <a:bodyPr/>
          <a:lstStyle/>
          <a:p>
            <a:r>
              <a:rPr lang="ru-RU" sz="1800"/>
              <a:t>Это потому, что шелковые ниточки получают, раскручивая кокон у бабочки тутового шелкопряда. </a:t>
            </a:r>
          </a:p>
        </p:txBody>
      </p:sp>
      <p:sp>
        <p:nvSpPr>
          <p:cNvPr id="38915" name="Rectangle 3" descr="T051419A"/>
          <p:cNvSpPr>
            <a:spLocks noGrp="1" noChangeAspect="1" noChangeArrowheads="1"/>
          </p:cNvSpPr>
          <p:nvPr isPhoto="1"/>
        </p:nvSpPr>
        <p:spPr bwMode="auto">
          <a:xfrm>
            <a:off x="827088" y="1557338"/>
            <a:ext cx="741203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7"/>
            </a:stretch>
          </a:blipFill>
          <a:ln>
            <a:noFill/>
          </a:ln>
          <a:effectLst>
            <a:outerShdw dist="243991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Сначала гусениц тутового шелкопряда разводят на тутовых деревьях, они питаются их листьями. Когда гусеницы обматывают себя коконом, чтобы превратиться в бабочку, эти коконы собирают и раскручивают ниточки.</a:t>
            </a:r>
          </a:p>
        </p:txBody>
      </p:sp>
      <p:sp>
        <p:nvSpPr>
          <p:cNvPr id="9219" name="Rectangle 3" descr="Cacoonlari2C"/>
          <p:cNvSpPr>
            <a:spLocks noGrp="1" noChangeAspect="1" noChangeArrowheads="1"/>
          </p:cNvSpPr>
          <p:nvPr isPhoto="1"/>
        </p:nvSpPr>
        <p:spPr bwMode="auto">
          <a:xfrm>
            <a:off x="2970213" y="1646238"/>
            <a:ext cx="320198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6"/>
            </a:stretch>
          </a:blipFill>
          <a:ln>
            <a:noFill/>
          </a:ln>
          <a:effectLst>
            <a:outerShdw dist="15080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Из шелка можно шить красивые платья, платки, занавески</a:t>
            </a:r>
          </a:p>
        </p:txBody>
      </p:sp>
      <p:sp>
        <p:nvSpPr>
          <p:cNvPr id="19459" name="Rectangle 3" descr="laundry-silk-dress"/>
          <p:cNvSpPr>
            <a:spLocks noGrp="1" noChangeAspect="1" noChangeArrowheads="1"/>
          </p:cNvSpPr>
          <p:nvPr isPhoto="1"/>
        </p:nvSpPr>
        <p:spPr bwMode="auto">
          <a:xfrm>
            <a:off x="539750" y="1484313"/>
            <a:ext cx="2578100" cy="3313112"/>
          </a:xfrm>
          <a:prstGeom prst="rect">
            <a:avLst/>
          </a:prstGeom>
          <a:blipFill dpi="0" rotWithShape="1">
            <a:blip r:embed="rId2"/>
            <a:srcRect/>
            <a:stretch>
              <a:fillRect r="-2808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0" name="Rectangle 4" descr="undyed_chiffon_silk_240"/>
          <p:cNvSpPr>
            <a:spLocks noGrp="1" noChangeAspect="1" noChangeArrowheads="1"/>
          </p:cNvSpPr>
          <p:nvPr isPhoto="1"/>
        </p:nvSpPr>
        <p:spPr bwMode="auto">
          <a:xfrm>
            <a:off x="4643438" y="1412875"/>
            <a:ext cx="4176712" cy="4103688"/>
          </a:xfrm>
          <a:prstGeom prst="rect">
            <a:avLst/>
          </a:prstGeom>
          <a:blipFill dpi="0" rotWithShape="1">
            <a:blip r:embed="rId3"/>
            <a:srcRect/>
            <a:stretch>
              <a:fillRect b="-1779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Rectangle 5" descr="images"/>
          <p:cNvSpPr>
            <a:spLocks noGrp="1" noChangeAspect="1" noChangeArrowheads="1"/>
          </p:cNvSpPr>
          <p:nvPr isPhoto="1"/>
        </p:nvSpPr>
        <p:spPr bwMode="auto">
          <a:xfrm>
            <a:off x="3203575" y="4437063"/>
            <a:ext cx="2089150" cy="2039937"/>
          </a:xfrm>
          <a:prstGeom prst="rect">
            <a:avLst/>
          </a:prstGeom>
          <a:blipFill dpi="0" rotWithShape="1">
            <a:blip r:embed="rId4"/>
            <a:srcRect/>
            <a:stretch>
              <a:fillRect b="-12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Мужские костюмы часто делают из шерстяных тканей, а теплую одежду, носки, варежки вяжут из шерстяных ниток</a:t>
            </a:r>
          </a:p>
        </p:txBody>
      </p:sp>
      <p:sp>
        <p:nvSpPr>
          <p:cNvPr id="13315" name="Rectangle 3" descr="easteregg"/>
          <p:cNvSpPr>
            <a:spLocks noGrp="1" noChangeAspect="1" noChangeArrowheads="1"/>
          </p:cNvSpPr>
          <p:nvPr isPhoto="1"/>
        </p:nvSpPr>
        <p:spPr bwMode="auto">
          <a:xfrm>
            <a:off x="468313" y="1484313"/>
            <a:ext cx="4032250" cy="3024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Rectangle 4" descr="swhsb50"/>
          <p:cNvSpPr>
            <a:spLocks noGrp="1" noChangeAspect="1" noChangeArrowheads="1"/>
          </p:cNvSpPr>
          <p:nvPr isPhoto="1"/>
        </p:nvSpPr>
        <p:spPr bwMode="auto">
          <a:xfrm>
            <a:off x="3419475" y="3933825"/>
            <a:ext cx="1901825" cy="2374900"/>
          </a:xfrm>
          <a:prstGeom prst="rect">
            <a:avLst/>
          </a:prstGeom>
          <a:blipFill dpi="0" rotWithShape="1">
            <a:blip r:embed="rId3"/>
            <a:srcRect/>
            <a:stretch>
              <a:fillRect r="-135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Rectangle 5" descr="3"/>
          <p:cNvSpPr>
            <a:spLocks noGrp="1" noChangeAspect="1" noChangeArrowheads="1"/>
          </p:cNvSpPr>
          <p:nvPr isPhoto="1"/>
        </p:nvSpPr>
        <p:spPr bwMode="auto">
          <a:xfrm>
            <a:off x="5757863" y="1412875"/>
            <a:ext cx="2701925" cy="4176713"/>
          </a:xfrm>
          <a:prstGeom prst="rect">
            <a:avLst/>
          </a:prstGeom>
          <a:blipFill dpi="0" rotWithShape="1">
            <a:blip r:embed="rId4"/>
            <a:srcRect/>
            <a:stretch>
              <a:fillRect b="-4948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Шерсть состригают у овец</a:t>
            </a:r>
          </a:p>
        </p:txBody>
      </p:sp>
      <p:sp>
        <p:nvSpPr>
          <p:cNvPr id="12291" name="Rectangle 3" descr="curious-sheeps"/>
          <p:cNvSpPr>
            <a:spLocks noGrp="1" noChangeAspect="1" noChangeArrowheads="1"/>
          </p:cNvSpPr>
          <p:nvPr isPhoto="1"/>
        </p:nvSpPr>
        <p:spPr bwMode="auto">
          <a:xfrm>
            <a:off x="1401763" y="1646238"/>
            <a:ext cx="6338887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8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6264275" cy="417513"/>
          </a:xfrm>
        </p:spPr>
        <p:txBody>
          <a:bodyPr/>
          <a:lstStyle/>
          <a:p>
            <a:r>
              <a:rPr lang="ru-RU" sz="1800"/>
              <a:t>Наша одежда сшита из различных тканей</a:t>
            </a:r>
          </a:p>
        </p:txBody>
      </p:sp>
      <p:sp>
        <p:nvSpPr>
          <p:cNvPr id="7171" name="Rectangle 3" descr="a-baby_clothes_1"/>
          <p:cNvSpPr>
            <a:spLocks noGrp="1" noChangeAspect="1" noChangeArrowheads="1"/>
          </p:cNvSpPr>
          <p:nvPr isPhoto="1"/>
        </p:nvSpPr>
        <p:spPr bwMode="auto">
          <a:xfrm>
            <a:off x="468313" y="1484313"/>
            <a:ext cx="3598862" cy="3598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Rectangle 6" descr="clothes-infant"/>
          <p:cNvSpPr>
            <a:spLocks noGrp="1" noChangeAspect="1" noChangeArrowheads="1"/>
          </p:cNvSpPr>
          <p:nvPr isPhoto="1"/>
        </p:nvSpPr>
        <p:spPr bwMode="auto">
          <a:xfrm>
            <a:off x="4572000" y="1341438"/>
            <a:ext cx="3654425" cy="2759075"/>
          </a:xfrm>
          <a:prstGeom prst="rect">
            <a:avLst/>
          </a:prstGeom>
          <a:blipFill dpi="0" rotWithShape="1">
            <a:blip r:embed="rId3"/>
            <a:srcRect/>
            <a:stretch>
              <a:fillRect r="-37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Rectangle 5" descr="1"/>
          <p:cNvSpPr>
            <a:spLocks noGrp="1" noChangeAspect="1" noChangeArrowheads="1"/>
          </p:cNvSpPr>
          <p:nvPr isPhoto="1"/>
        </p:nvSpPr>
        <p:spPr bwMode="auto">
          <a:xfrm>
            <a:off x="3348038" y="3716338"/>
            <a:ext cx="2809875" cy="2809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Затем её моют, чешут  и скручивают в нитки</a:t>
            </a:r>
          </a:p>
        </p:txBody>
      </p:sp>
      <p:sp>
        <p:nvSpPr>
          <p:cNvPr id="22532" name="Rectangle 4" descr="Mvc00268"/>
          <p:cNvSpPr>
            <a:spLocks noGrp="1" noChangeAspect="1" noChangeArrowheads="1"/>
          </p:cNvSpPr>
          <p:nvPr isPhoto="1"/>
        </p:nvSpPr>
        <p:spPr bwMode="auto">
          <a:xfrm>
            <a:off x="3492500" y="2492375"/>
            <a:ext cx="5113338" cy="3833813"/>
          </a:xfrm>
          <a:prstGeom prst="rect">
            <a:avLst/>
          </a:prstGeom>
          <a:blipFill dpi="0" rotWithShape="1">
            <a:blip r:embed="rId2"/>
            <a:srcRect/>
            <a:stretch>
              <a:fillRect b="-31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Rectangle 3" descr="indy-wool"/>
          <p:cNvSpPr>
            <a:spLocks noGrp="1" noChangeAspect="1" noChangeArrowheads="1"/>
          </p:cNvSpPr>
          <p:nvPr isPhoto="1"/>
        </p:nvSpPr>
        <p:spPr bwMode="auto">
          <a:xfrm>
            <a:off x="539750" y="1341438"/>
            <a:ext cx="3744913" cy="3744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Раньше шерстяные нитки скручивали вручную, просто используя веретено, или на специальных прялках. </a:t>
            </a:r>
          </a:p>
        </p:txBody>
      </p:sp>
      <p:sp>
        <p:nvSpPr>
          <p:cNvPr id="5123" name="Rectangle 3" descr="24-3"/>
          <p:cNvSpPr>
            <a:spLocks noGrp="1" noChangeAspect="1" noChangeArrowheads="1"/>
          </p:cNvSpPr>
          <p:nvPr isPhoto="1"/>
        </p:nvSpPr>
        <p:spPr bwMode="auto">
          <a:xfrm>
            <a:off x="684213" y="1557338"/>
            <a:ext cx="3154362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16"/>
            </a:stretch>
          </a:blipFill>
          <a:ln>
            <a:noFill/>
          </a:ln>
          <a:effectLst>
            <a:outerShdw dist="15080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Rectangle 4" descr="spinning_wheel"/>
          <p:cNvSpPr>
            <a:spLocks noGrp="1" noChangeAspect="1" noChangeArrowheads="1"/>
          </p:cNvSpPr>
          <p:nvPr isPhoto="1"/>
        </p:nvSpPr>
        <p:spPr bwMode="auto">
          <a:xfrm>
            <a:off x="4500563" y="1628775"/>
            <a:ext cx="4081462" cy="4754563"/>
          </a:xfrm>
          <a:prstGeom prst="rect">
            <a:avLst/>
          </a:prstGeom>
          <a:blipFill dpi="0" rotWithShape="1">
            <a:blip r:embed="rId3"/>
            <a:srcRect/>
            <a:stretch>
              <a:fillRect b="-11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1800"/>
              <a:t>Большинство женщин раньше умели прясть. Помнишь сказку про спящую красавицу, где принцесса уколола пальчик веретеном?</a:t>
            </a:r>
          </a:p>
        </p:txBody>
      </p:sp>
      <p:sp>
        <p:nvSpPr>
          <p:cNvPr id="14339" name="Rectangle 3" descr="flax2"/>
          <p:cNvSpPr>
            <a:spLocks noGrp="1" noChangeAspect="1" noChangeArrowheads="1"/>
          </p:cNvSpPr>
          <p:nvPr isPhoto="1"/>
        </p:nvSpPr>
        <p:spPr bwMode="auto">
          <a:xfrm>
            <a:off x="827088" y="1557338"/>
            <a:ext cx="6069012" cy="4425950"/>
          </a:xfrm>
          <a:prstGeom prst="rect">
            <a:avLst/>
          </a:prstGeom>
          <a:blipFill dpi="0" rotWithShape="1">
            <a:blip r:embed="rId2"/>
            <a:srcRect/>
            <a:stretch>
              <a:fillRect r="-14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73238"/>
            <a:ext cx="592138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В настоящее время используется очень много синтетических тканей. Они бывают самыми разнообразными на ощупь и вид. На специальных заводах получают искусственные нити, а из них делают ткани.</a:t>
            </a:r>
          </a:p>
        </p:txBody>
      </p:sp>
      <p:sp>
        <p:nvSpPr>
          <p:cNvPr id="17411" name="Rectangle 3" descr="FT-carded-wool"/>
          <p:cNvSpPr>
            <a:spLocks noGrp="1" noChangeAspect="1" noChangeArrowheads="1"/>
          </p:cNvSpPr>
          <p:nvPr isPhoto="1"/>
        </p:nvSpPr>
        <p:spPr bwMode="auto">
          <a:xfrm>
            <a:off x="395288" y="1989138"/>
            <a:ext cx="2700337" cy="2584450"/>
          </a:xfrm>
          <a:prstGeom prst="rect">
            <a:avLst/>
          </a:prstGeom>
          <a:blipFill dpi="0" rotWithShape="1">
            <a:blip r:embed="rId2"/>
            <a:srcRect/>
            <a:stretch>
              <a:fillRect r="-59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Rectangle 4" descr="p%20and%20b%20textiles"/>
          <p:cNvSpPr>
            <a:spLocks noGrp="1" noChangeAspect="1" noChangeArrowheads="1"/>
          </p:cNvSpPr>
          <p:nvPr isPhoto="1"/>
        </p:nvSpPr>
        <p:spPr bwMode="auto">
          <a:xfrm>
            <a:off x="3348038" y="1412875"/>
            <a:ext cx="5378450" cy="4754563"/>
          </a:xfrm>
          <a:prstGeom prst="rect">
            <a:avLst/>
          </a:prstGeom>
          <a:blipFill dpi="0" rotWithShape="1">
            <a:blip r:embed="rId3"/>
            <a:srcRect/>
            <a:stretch>
              <a:fillRect r="-10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15250" cy="561975"/>
          </a:xfrm>
        </p:spPr>
        <p:txBody>
          <a:bodyPr/>
          <a:lstStyle/>
          <a:p>
            <a:r>
              <a:rPr lang="ru-RU" sz="1600"/>
              <a:t>Из искусственных тканей шьют самую разную одежду. </a:t>
            </a:r>
            <a:r>
              <a:rPr lang="ru-RU" sz="1800"/>
              <a:t>Искусственные нити так же добавляют к натуральным нитям (хлопку, шерсти).</a:t>
            </a:r>
          </a:p>
        </p:txBody>
      </p:sp>
      <p:sp>
        <p:nvSpPr>
          <p:cNvPr id="43011" name="Rectangle 3" descr="ohbabycoat_splash"/>
          <p:cNvSpPr>
            <a:spLocks noGrp="1" noChangeAspect="1" noChangeArrowheads="1"/>
          </p:cNvSpPr>
          <p:nvPr isPhoto="1"/>
        </p:nvSpPr>
        <p:spPr bwMode="auto">
          <a:xfrm>
            <a:off x="539750" y="1773238"/>
            <a:ext cx="3960813" cy="3155950"/>
          </a:xfrm>
          <a:prstGeom prst="rect">
            <a:avLst/>
          </a:prstGeom>
          <a:blipFill dpi="0" rotWithShape="1">
            <a:blip r:embed="rId2"/>
            <a:srcRect/>
            <a:stretch>
              <a:fillRect r="-1002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2" name="Rectangle 4" descr="9d_2"/>
          <p:cNvSpPr>
            <a:spLocks noGrp="1" noChangeAspect="1" noChangeArrowheads="1"/>
          </p:cNvSpPr>
          <p:nvPr isPhoto="1"/>
        </p:nvSpPr>
        <p:spPr bwMode="auto">
          <a:xfrm>
            <a:off x="4932363" y="4149725"/>
            <a:ext cx="3168650" cy="2238375"/>
          </a:xfrm>
          <a:prstGeom prst="rect">
            <a:avLst/>
          </a:prstGeom>
          <a:blipFill dpi="0" rotWithShape="1">
            <a:blip r:embed="rId3"/>
            <a:srcRect/>
            <a:stretch>
              <a:fillRect b="-6170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3" name="Rectangle 5" descr="Reporter_s_Vest"/>
          <p:cNvSpPr>
            <a:spLocks noGrp="1" noChangeAspect="1" noChangeArrowheads="1"/>
          </p:cNvSpPr>
          <p:nvPr isPhoto="1"/>
        </p:nvSpPr>
        <p:spPr bwMode="auto">
          <a:xfrm>
            <a:off x="5724525" y="1412875"/>
            <a:ext cx="2305050" cy="2220913"/>
          </a:xfrm>
          <a:prstGeom prst="rect">
            <a:avLst/>
          </a:prstGeom>
          <a:blipFill dpi="0" rotWithShape="1">
            <a:blip r:embed="rId4"/>
            <a:srcRect/>
            <a:stretch>
              <a:fillRect b="-3788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 descr="cow"/>
          <p:cNvSpPr>
            <a:spLocks noGrp="1" noChangeAspect="1" noChangeArrowheads="1"/>
          </p:cNvSpPr>
          <p:nvPr isPhoto="1"/>
        </p:nvSpPr>
        <p:spPr bwMode="auto">
          <a:xfrm>
            <a:off x="1116013" y="1268413"/>
            <a:ext cx="3689350" cy="3006725"/>
          </a:xfrm>
          <a:prstGeom prst="rect">
            <a:avLst/>
          </a:prstGeom>
          <a:blipFill dpi="0" rotWithShape="1">
            <a:blip r:embed="rId2"/>
            <a:srcRect/>
            <a:stretch>
              <a:fillRect b="-7850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1800"/>
              <a:t>Некоторая наша обувь и одежда сделана из кожи животных или из искусственного кожзаменителя.</a:t>
            </a:r>
          </a:p>
        </p:txBody>
      </p:sp>
      <p:sp>
        <p:nvSpPr>
          <p:cNvPr id="47107" name="Rectangle 3" descr="timberland_baby_boots"/>
          <p:cNvSpPr>
            <a:spLocks noGrp="1" noChangeAspect="1" noChangeArrowheads="1"/>
          </p:cNvSpPr>
          <p:nvPr isPhoto="1"/>
        </p:nvSpPr>
        <p:spPr bwMode="auto">
          <a:xfrm>
            <a:off x="468313" y="3933825"/>
            <a:ext cx="2160587" cy="2376488"/>
          </a:xfrm>
          <a:prstGeom prst="rect">
            <a:avLst/>
          </a:prstGeom>
          <a:blipFill dpi="0" rotWithShape="1">
            <a:blip r:embed="rId3"/>
            <a:srcRect/>
            <a:stretch>
              <a:fillRect b="-7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0" name="Rectangle 6" descr="NewImg118r1340xzz2"/>
          <p:cNvSpPr>
            <a:spLocks noGrp="1" noChangeAspect="1" noChangeArrowheads="1"/>
          </p:cNvSpPr>
          <p:nvPr isPhoto="1"/>
        </p:nvSpPr>
        <p:spPr bwMode="auto">
          <a:xfrm>
            <a:off x="6227763" y="1196975"/>
            <a:ext cx="2520950" cy="3600450"/>
          </a:xfrm>
          <a:prstGeom prst="rect">
            <a:avLst/>
          </a:prstGeom>
          <a:blipFill dpi="0" rotWithShape="1">
            <a:blip r:embed="rId4"/>
            <a:srcRect/>
            <a:stretch>
              <a:fillRect r="-6794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8" name="Rectangle 4" descr="4748541_o"/>
          <p:cNvSpPr>
            <a:spLocks noGrp="1" noChangeAspect="1" noChangeArrowheads="1"/>
          </p:cNvSpPr>
          <p:nvPr isPhoto="1"/>
        </p:nvSpPr>
        <p:spPr bwMode="auto">
          <a:xfrm>
            <a:off x="3779838" y="3933825"/>
            <a:ext cx="3024187" cy="2406650"/>
          </a:xfrm>
          <a:prstGeom prst="rect">
            <a:avLst/>
          </a:prstGeom>
          <a:blipFill dpi="0" rotWithShape="1">
            <a:blip r:embed="rId5"/>
            <a:srcRect/>
            <a:stretch>
              <a:fillRect b="-331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Посмотрите с ребенком разную одежду и покажите ему хлопковые, шерстяные, льняные, шелковые ткани и ткани из искусственных нитей. </a:t>
            </a:r>
          </a:p>
        </p:txBody>
      </p:sp>
      <p:sp>
        <p:nvSpPr>
          <p:cNvPr id="48131" name="Rectangle 3" descr="textiles-throws"/>
          <p:cNvSpPr>
            <a:spLocks noGrp="1" noChangeAspect="1" noChangeArrowheads="1"/>
          </p:cNvSpPr>
          <p:nvPr isPhoto="1"/>
        </p:nvSpPr>
        <p:spPr bwMode="auto">
          <a:xfrm>
            <a:off x="611188" y="1557338"/>
            <a:ext cx="4322762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10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2" name="Rectangle 4" descr="textiles-of-africa"/>
          <p:cNvSpPr>
            <a:spLocks noGrp="1" noChangeAspect="1" noChangeArrowheads="1"/>
          </p:cNvSpPr>
          <p:nvPr isPhoto="1"/>
        </p:nvSpPr>
        <p:spPr bwMode="auto">
          <a:xfrm rot="16200000">
            <a:off x="4411662" y="2222501"/>
            <a:ext cx="4797425" cy="3467100"/>
          </a:xfrm>
          <a:prstGeom prst="rect">
            <a:avLst/>
          </a:prstGeom>
          <a:blipFill dpi="0" rotWithShape="1">
            <a:blip r:embed="rId3"/>
            <a:srcRect/>
            <a:stretch>
              <a:fillRect r="-66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850900"/>
          </a:xfrm>
        </p:spPr>
        <p:txBody>
          <a:bodyPr/>
          <a:lstStyle/>
          <a:p>
            <a:r>
              <a:rPr lang="ru-RU" sz="1800"/>
              <a:t>Если посмотреть внимательно, то можно увидеть, что ткань состоит из тоненьких ниточек. Лучше всего ниточки можно увидеть на краю ткани, если её разрезать.</a:t>
            </a:r>
          </a:p>
        </p:txBody>
      </p:sp>
      <p:sp>
        <p:nvSpPr>
          <p:cNvPr id="23555" name="Rectangle 3" descr="jeans02"/>
          <p:cNvSpPr>
            <a:spLocks noGrp="1" noChangeAspect="1" noChangeArrowheads="1"/>
          </p:cNvSpPr>
          <p:nvPr isPhoto="1"/>
        </p:nvSpPr>
        <p:spPr bwMode="auto">
          <a:xfrm>
            <a:off x="2193925" y="1646238"/>
            <a:ext cx="4754563" cy="4754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77875"/>
          </a:xfrm>
        </p:spPr>
        <p:txBody>
          <a:bodyPr/>
          <a:lstStyle/>
          <a:p>
            <a:r>
              <a:rPr lang="ru-RU" sz="1800"/>
              <a:t>Футболки или джинсы шьют обычно из хлопковой ткани.</a:t>
            </a:r>
          </a:p>
        </p:txBody>
      </p:sp>
      <p:sp>
        <p:nvSpPr>
          <p:cNvPr id="44038" name="Rectangle 6" descr="Baby-Jeans-mit-Stickerei_181__1469712_20"/>
          <p:cNvSpPr>
            <a:spLocks noGrp="1" noChangeAspect="1" noChangeArrowheads="1"/>
          </p:cNvSpPr>
          <p:nvPr isPhoto="1"/>
        </p:nvSpPr>
        <p:spPr bwMode="auto">
          <a:xfrm>
            <a:off x="684213" y="2565400"/>
            <a:ext cx="3671887" cy="3887788"/>
          </a:xfrm>
          <a:prstGeom prst="rect">
            <a:avLst/>
          </a:prstGeom>
          <a:blipFill dpi="0" rotWithShape="1">
            <a:blip r:embed="rId2"/>
            <a:srcRect/>
            <a:stretch>
              <a:fillRect b="-1774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5" name="Rectangle 3" descr="GIRLD139"/>
          <p:cNvSpPr>
            <a:spLocks noGrp="1" noChangeAspect="1" noChangeArrowheads="1"/>
          </p:cNvSpPr>
          <p:nvPr isPhoto="1"/>
        </p:nvSpPr>
        <p:spPr bwMode="auto">
          <a:xfrm>
            <a:off x="4643438" y="1412875"/>
            <a:ext cx="4173537" cy="3133725"/>
          </a:xfrm>
          <a:prstGeom prst="rect">
            <a:avLst/>
          </a:prstGeom>
          <a:blipFill dpi="0" rotWithShape="1">
            <a:blip r:embed="rId3"/>
            <a:srcRect/>
            <a:stretch>
              <a:fillRect r="-12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Хлопок - это растение.</a:t>
            </a:r>
            <a:br>
              <a:rPr lang="ru-RU" sz="1800"/>
            </a:br>
            <a:r>
              <a:rPr lang="ru-RU" sz="1800"/>
              <a:t> Хлопок можно найти у нас дома - это наша обычная вата.</a:t>
            </a:r>
            <a:br>
              <a:rPr lang="ru-RU" sz="1800"/>
            </a:br>
            <a:endParaRPr lang="ru-RU" sz="1800"/>
          </a:p>
        </p:txBody>
      </p:sp>
      <p:sp>
        <p:nvSpPr>
          <p:cNvPr id="30723" name="Rectangle 3" descr="scan_cotton_bowl"/>
          <p:cNvSpPr>
            <a:spLocks noGrp="1" noChangeAspect="1" noChangeArrowheads="1"/>
          </p:cNvSpPr>
          <p:nvPr isPhoto="1"/>
        </p:nvSpPr>
        <p:spPr bwMode="auto">
          <a:xfrm>
            <a:off x="1042988" y="1628775"/>
            <a:ext cx="7077075" cy="4754563"/>
          </a:xfrm>
          <a:prstGeom prst="rect">
            <a:avLst/>
          </a:prstGeom>
          <a:blipFill dpi="0" rotWithShape="1">
            <a:blip r:embed="rId2"/>
            <a:srcRect/>
            <a:stretch>
              <a:fillRect b="-7"/>
            </a:stretch>
          </a:blipFill>
          <a:ln>
            <a:noFill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Такая белая вата образуется на этом растении. Хлопок собирают, очищают и обрабатывают, а затем скручивают в тоненькие ниточки. Нитки можно покрасить в нужный цвет</a:t>
            </a:r>
          </a:p>
        </p:txBody>
      </p:sp>
      <p:sp>
        <p:nvSpPr>
          <p:cNvPr id="11267" name="Rectangle 3" descr="cotton"/>
          <p:cNvSpPr>
            <a:spLocks noGrp="1" noChangeAspect="1" noChangeArrowheads="1"/>
          </p:cNvSpPr>
          <p:nvPr isPhoto="1"/>
        </p:nvSpPr>
        <p:spPr bwMode="auto">
          <a:xfrm>
            <a:off x="971550" y="1628775"/>
            <a:ext cx="3136900" cy="3403600"/>
          </a:xfrm>
          <a:prstGeom prst="rect">
            <a:avLst/>
          </a:prstGeom>
          <a:blipFill dpi="0" rotWithShape="1">
            <a:blip r:embed="rId2"/>
            <a:srcRect/>
            <a:stretch>
              <a:fillRect r="-2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Rectangle 5" descr="cotton_twist_hank_500"/>
          <p:cNvSpPr>
            <a:spLocks noGrp="1" noChangeAspect="1" noChangeArrowheads="1"/>
          </p:cNvSpPr>
          <p:nvPr isPhoto="1"/>
        </p:nvSpPr>
        <p:spPr bwMode="auto">
          <a:xfrm>
            <a:off x="5003800" y="1557338"/>
            <a:ext cx="2995613" cy="4679950"/>
          </a:xfrm>
          <a:prstGeom prst="rect">
            <a:avLst/>
          </a:prstGeom>
          <a:blipFill dpi="0" rotWithShape="1">
            <a:blip r:embed="rId3"/>
            <a:srcRect/>
            <a:stretch>
              <a:fillRect r="-1235"/>
            </a:stretch>
          </a:blipFill>
          <a:ln>
            <a:noFill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15250" cy="490538"/>
          </a:xfrm>
        </p:spPr>
        <p:txBody>
          <a:bodyPr/>
          <a:lstStyle/>
          <a:p>
            <a:r>
              <a:rPr lang="ru-RU" sz="1800"/>
              <a:t>Это хлопковое поле</a:t>
            </a:r>
          </a:p>
        </p:txBody>
      </p:sp>
      <p:sp>
        <p:nvSpPr>
          <p:cNvPr id="28675" name="Rectangle 3" descr="Open_cotton"/>
          <p:cNvSpPr>
            <a:spLocks noGrp="1" noChangeAspect="1" noChangeArrowheads="1"/>
          </p:cNvSpPr>
          <p:nvPr isPhoto="1"/>
        </p:nvSpPr>
        <p:spPr bwMode="auto">
          <a:xfrm>
            <a:off x="1619250" y="1268413"/>
            <a:ext cx="6245225" cy="4754562"/>
          </a:xfrm>
          <a:prstGeom prst="rect">
            <a:avLst/>
          </a:prstGeom>
          <a:blipFill dpi="0" rotWithShape="1">
            <a:blip r:embed="rId2"/>
            <a:srcRect/>
            <a:stretch>
              <a:fillRect r="-49"/>
            </a:stretch>
          </a:blipFill>
          <a:ln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850900"/>
          </a:xfrm>
        </p:spPr>
        <p:txBody>
          <a:bodyPr/>
          <a:lstStyle/>
          <a:p>
            <a:r>
              <a:rPr lang="ru-RU" sz="1800"/>
              <a:t>Раньше из ниток ткань ткали дома на специальном ткацком станке, а сейчас ткань делают на станках на фабриках</a:t>
            </a:r>
          </a:p>
        </p:txBody>
      </p:sp>
      <p:sp>
        <p:nvSpPr>
          <p:cNvPr id="25603" name="Rectangle 3" descr="loom"/>
          <p:cNvSpPr>
            <a:spLocks noGrp="1" noChangeAspect="1" noChangeArrowheads="1"/>
          </p:cNvSpPr>
          <p:nvPr isPhoto="1"/>
        </p:nvSpPr>
        <p:spPr bwMode="auto">
          <a:xfrm>
            <a:off x="2095500" y="1646238"/>
            <a:ext cx="4953000" cy="4754562"/>
          </a:xfrm>
          <a:prstGeom prst="rect">
            <a:avLst/>
          </a:prstGeom>
          <a:blipFill dpi="0" rotWithShape="1">
            <a:blip r:embed="rId2"/>
            <a:srcRect/>
            <a:stretch>
              <a:fillRect b="-7"/>
            </a:stretch>
          </a:blipFill>
          <a:ln>
            <a:noFill/>
          </a:ln>
          <a:effectLst>
            <a:outerShdw dist="182879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38694"/>
      </p:ext>
    </p:extLst>
  </p:cSld>
  <p:clrMapOvr>
    <a:masterClrMapping/>
  </p:clrMapOvr>
</p:sld>
</file>

<file path=ppt/theme/theme1.xml><?xml version="1.0" encoding="utf-8"?>
<a:theme xmlns:a="http://schemas.openxmlformats.org/drawingml/2006/main" name="из чего сделана наша одежда">
  <a:themeElements>
    <a:clrScheme name="cloth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oth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th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th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th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A812EF-50D5-48EB-B3D3-D92D3465B1CA}"/>
</file>

<file path=customXml/itemProps2.xml><?xml version="1.0" encoding="utf-8"?>
<ds:datastoreItem xmlns:ds="http://schemas.openxmlformats.org/officeDocument/2006/customXml" ds:itemID="{0B950091-DBE9-4E4B-B137-5EE11C5C2E7C}"/>
</file>

<file path=customXml/itemProps3.xml><?xml version="1.0" encoding="utf-8"?>
<ds:datastoreItem xmlns:ds="http://schemas.openxmlformats.org/officeDocument/2006/customXml" ds:itemID="{B2F4E5A0-EEAE-412B-926C-97FCEF2700A1}"/>
</file>

<file path=customXml/itemProps4.xml><?xml version="1.0" encoding="utf-8"?>
<ds:datastoreItem xmlns:ds="http://schemas.openxmlformats.org/officeDocument/2006/customXml" ds:itemID="{84965C7D-EEFF-472B-BB9A-4815723B6AAF}"/>
</file>

<file path=docProps/app.xml><?xml version="1.0" encoding="utf-8"?>
<Properties xmlns="http://schemas.openxmlformats.org/officeDocument/2006/extended-properties" xmlns:vt="http://schemas.openxmlformats.org/officeDocument/2006/docPropsVTypes">
  <Template>из чего сделана наша одежда</Template>
  <TotalTime>7</TotalTime>
  <Words>378</Words>
  <Application>Microsoft Office PowerPoint</Application>
  <PresentationFormat>Экран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 чего сделана наша одежда</vt:lpstr>
      <vt:lpstr>Из чего сделана наша одежда?</vt:lpstr>
      <vt:lpstr>Наша одежда сшита из различных тканей</vt:lpstr>
      <vt:lpstr>Если посмотреть внимательно, то можно увидеть, что ткань состоит из тоненьких ниточек. Лучше всего ниточки можно увидеть на краю ткани, если её разрезать.</vt:lpstr>
      <vt:lpstr>Футболки или джинсы шьют обычно из хлопковой ткани.</vt:lpstr>
      <vt:lpstr>Хлопок - это растение.  Хлопок можно найти у нас дома - это наша обычная вата. </vt:lpstr>
      <vt:lpstr>Такая белая вата образуется на этом растении. Хлопок собирают, очищают и обрабатывают, а затем скручивают в тоненькие ниточки. Нитки можно покрасить в нужный цвет</vt:lpstr>
      <vt:lpstr>Это хлопковое поле</vt:lpstr>
      <vt:lpstr>Раньше из ниток ткань ткали дома на специальном ткацком станке, а сейчас ткань делают на станках на фабриках</vt:lpstr>
      <vt:lpstr>Презентация PowerPoint</vt:lpstr>
      <vt:lpstr>Скатерти на стол и постельное белье часто делают из льняной ткани</vt:lpstr>
      <vt:lpstr>Лен - это тоже растение. Вот как цветет лен.</vt:lpstr>
      <vt:lpstr>Это целое поле льна</vt:lpstr>
      <vt:lpstr>Стебельки льна специальным образом обрабатывают и теребят, а затем тоже скручивают в нитки. Раньше льняные ткани ткали на станках в домах, а теперь на больших фабриках.</vt:lpstr>
      <vt:lpstr>Лен плотная, тяжелая и прочная ткань.  А это другая ткань - шелк. Шелковые ткани очень гладкие, мягкие и тонкие. </vt:lpstr>
      <vt:lpstr>Это потому, что шелковые ниточки получают, раскручивая кокон у бабочки тутового шелкопряда. </vt:lpstr>
      <vt:lpstr>Сначала гусениц тутового шелкопряда разводят на тутовых деревьях, они питаются их листьями. Когда гусеницы обматывают себя коконом, чтобы превратиться в бабочку, эти коконы собирают и раскручивают ниточки.</vt:lpstr>
      <vt:lpstr>Из шелка можно шить красивые платья, платки, занавески</vt:lpstr>
      <vt:lpstr>Мужские костюмы часто делают из шерстяных тканей, а теплую одежду, носки, варежки вяжут из шерстяных ниток</vt:lpstr>
      <vt:lpstr>Шерсть состригают у овец</vt:lpstr>
      <vt:lpstr>Затем её моют, чешут  и скручивают в нитки</vt:lpstr>
      <vt:lpstr>Раньше шерстяные нитки скручивали вручную, просто используя веретено, или на специальных прялках. </vt:lpstr>
      <vt:lpstr>Большинство женщин раньше умели прясть. Помнишь сказку про спящую красавицу, где принцесса уколола пальчик веретеном?</vt:lpstr>
      <vt:lpstr>В настоящее время используется очень много синтетических тканей. Они бывают самыми разнообразными на ощупь и вид. На специальных заводах получают искусственные нити, а из них делают ткани.</vt:lpstr>
      <vt:lpstr>Из искусственных тканей шьют самую разную одежду. Искусственные нити так же добавляют к натуральным нитям (хлопку, шерсти).</vt:lpstr>
      <vt:lpstr>Некоторая наша обувь и одежда сделана из кожи животных или из искусственного кожзаменителя.</vt:lpstr>
      <vt:lpstr>Посмотрите с ребенком разную одежду и покажите ему хлопковые, шерстяные, льняные, шелковые ткани и ткани из искусственных нитей.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сделана наша одежда?</dc:title>
  <dc:creator>Admin</dc:creator>
  <cp:lastModifiedBy>Admin</cp:lastModifiedBy>
  <cp:revision>3</cp:revision>
  <dcterms:created xsi:type="dcterms:W3CDTF">2019-09-18T08:58:59Z</dcterms:created>
  <dcterms:modified xsi:type="dcterms:W3CDTF">2019-09-22T10:57:25Z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</Properties>
</file>