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2" r:id="rId3"/>
    <p:sldId id="270" r:id="rId4"/>
    <p:sldId id="269" r:id="rId5"/>
    <p:sldId id="295" r:id="rId6"/>
    <p:sldId id="263" r:id="rId7"/>
    <p:sldId id="281" r:id="rId8"/>
    <p:sldId id="273" r:id="rId9"/>
    <p:sldId id="275" r:id="rId10"/>
    <p:sldId id="276" r:id="rId11"/>
    <p:sldId id="283" r:id="rId12"/>
    <p:sldId id="296" r:id="rId13"/>
    <p:sldId id="297" r:id="rId14"/>
  </p:sldIdLst>
  <p:sldSz cx="9144000" cy="6858000" type="screen4x3"/>
  <p:notesSz cx="6858000" cy="97107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843" autoAdjust="0"/>
  </p:normalViewPr>
  <p:slideViewPr>
    <p:cSldViewPr>
      <p:cViewPr>
        <p:scale>
          <a:sx n="66" d="100"/>
          <a:sy n="66" d="100"/>
        </p:scale>
        <p:origin x="-1930" y="-7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53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3275"/>
            <a:ext cx="54864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A87865-AAE0-4E0F-9C9B-B79B07CDE66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2D0CE-ED6C-405D-BB9B-19E97A3C17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A82EC-AE16-490A-9990-305CB2FA8C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FA3AD-5B86-486F-9495-1810C9A088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0B131C1-80BA-4F90-B351-BDBF122A2F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4F6EB73-6D7A-4351-BC08-212606B9B7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35FE3-A0C1-4CF5-BF6B-28F7A8085E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0EA5C-32F7-449C-B4AD-1A63F34B91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B3759-1234-4735-991C-8FAC3D4FFE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4CD06-EF95-4A85-AEC1-0048AB6C5F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ECE21-37E4-494C-9261-0871FE0FDC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BDC92-A1E6-4B6E-BA64-A7A0D6C9DE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2487D-7029-44F6-BB70-883C9C0FC2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C7291-B004-4ABF-A2DB-40503EA2D5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EDA5BE-E00D-44BA-830F-2DEE72D233D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3300"/>
                </a:solidFill>
              </a:rPr>
              <a:t/>
            </a:r>
            <a:br>
              <a:rPr lang="ru-RU" sz="6000" b="1" dirty="0" smtClean="0">
                <a:solidFill>
                  <a:srgbClr val="FF3300"/>
                </a:solidFill>
              </a:rPr>
            </a:br>
            <a:r>
              <a:rPr lang="ru-RU" sz="6000" b="1" dirty="0" smtClean="0">
                <a:solidFill>
                  <a:srgbClr val="FF3300"/>
                </a:solidFill>
              </a:rPr>
              <a:t/>
            </a:r>
            <a:br>
              <a:rPr lang="ru-RU" sz="6000" b="1" dirty="0" smtClean="0">
                <a:solidFill>
                  <a:srgbClr val="FF3300"/>
                </a:solidFill>
              </a:rPr>
            </a:br>
            <a:r>
              <a:rPr lang="ru-RU" sz="6000" b="1" dirty="0" smtClean="0">
                <a:solidFill>
                  <a:srgbClr val="FF3300"/>
                </a:solidFill>
              </a:rPr>
              <a:t/>
            </a:r>
            <a:br>
              <a:rPr lang="ru-RU" sz="6000" b="1" dirty="0" smtClean="0">
                <a:solidFill>
                  <a:srgbClr val="FF3300"/>
                </a:solidFill>
              </a:rPr>
            </a:br>
            <a:r>
              <a:rPr lang="ru-RU" sz="6000" b="1" dirty="0" smtClean="0">
                <a:solidFill>
                  <a:srgbClr val="FF3300"/>
                </a:solidFill>
              </a:rPr>
              <a:t/>
            </a:r>
            <a:br>
              <a:rPr lang="ru-RU" sz="6000" b="1" dirty="0" smtClean="0">
                <a:solidFill>
                  <a:srgbClr val="FF3300"/>
                </a:solidFill>
              </a:rPr>
            </a:br>
            <a:r>
              <a:rPr lang="ru-RU" sz="6000" b="1" dirty="0" smtClean="0">
                <a:solidFill>
                  <a:srgbClr val="FF3300"/>
                </a:solidFill>
              </a:rPr>
              <a:t/>
            </a:r>
            <a:br>
              <a:rPr lang="ru-RU" sz="6000" b="1" dirty="0" smtClean="0">
                <a:solidFill>
                  <a:srgbClr val="FF3300"/>
                </a:solidFill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бюджетное дошкольное образовательное учреждение  «детский сад № 12 « Рябинка»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FF3300"/>
                </a:solidFill>
              </a:rPr>
              <a:t>Сказка </a:t>
            </a:r>
            <a:r>
              <a:rPr lang="ru-RU" sz="6000" b="1" dirty="0">
                <a:solidFill>
                  <a:srgbClr val="FF3300"/>
                </a:solidFill>
              </a:rPr>
              <a:t>о короле Прикусе и зубе Мудрике</a:t>
            </a:r>
            <a:r>
              <a:rPr lang="ru-RU" sz="6000" b="1" dirty="0" smtClean="0">
                <a:solidFill>
                  <a:srgbClr val="FF3300"/>
                </a:solidFill>
              </a:rPr>
              <a:t>.</a:t>
            </a:r>
            <a:br>
              <a:rPr lang="ru-RU" sz="6000" b="1" dirty="0" smtClean="0">
                <a:solidFill>
                  <a:srgbClr val="FF3300"/>
                </a:solidFill>
              </a:rPr>
            </a:br>
            <a:endParaRPr lang="ru-RU" sz="6000" b="1" dirty="0">
              <a:solidFill>
                <a:srgbClr val="FF3300"/>
              </a:solidFill>
            </a:endParaRPr>
          </a:p>
        </p:txBody>
      </p:sp>
      <p:pic>
        <p:nvPicPr>
          <p:cNvPr id="23556" name="Picture 4" descr="320456206"/>
          <p:cNvPicPr>
            <a:picLocks noGrp="1" noChangeAspect="1" noChangeArrowheads="1" noCrop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4800600"/>
            <a:ext cx="2625436" cy="1804987"/>
          </a:xfrm>
          <a:noFill/>
          <a:ln/>
        </p:spPr>
      </p:pic>
      <p:sp>
        <p:nvSpPr>
          <p:cNvPr id="7" name="Прямоугольник 6"/>
          <p:cNvSpPr/>
          <p:nvPr/>
        </p:nvSpPr>
        <p:spPr>
          <a:xfrm>
            <a:off x="5105400" y="5181601"/>
            <a:ext cx="381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воспитатель,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Московкина В.Б.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77556E-17 C 0.06024 -0.01736 0.12083 -0.03449 0.18941 -0.06805 C 0.25816 -0.10162 0.39271 -0.15324 0.41146 -0.20139 C 0.43021 -0.24953 0.35747 -0.33078 0.30208 -0.35694 C 0.24653 -0.3831 0.13698 -0.36203 0.07813 -0.35833 C 0.01927 -0.35463 -0.02083 -0.37176 -0.05104 -0.33472 C -0.08142 -0.29768 -0.13142 -0.19815 -0.10312 -0.13611 C -0.07483 -0.07407 0.0316 0.01435 0.11858 0.0375 C 0.2059 0.06065 0.34392 0.0456 0.41979 0.00278 C 0.49566 -0.04004 0.55087 -0.15393 0.57396 -0.21944 C 0.59705 -0.28495 0.5776 -0.33773 0.55833 -0.39028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 descr="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143000"/>
            <a:ext cx="2514600" cy="1743075"/>
          </a:xfrm>
          <a:prstGeom prst="rect">
            <a:avLst/>
          </a:prstGeom>
          <a:noFill/>
        </p:spPr>
      </p:pic>
      <p:pic>
        <p:nvPicPr>
          <p:cNvPr id="59397" name="Picture 5" descr="1010261116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191000"/>
            <a:ext cx="2857500" cy="2247900"/>
          </a:xfrm>
          <a:prstGeom prst="rect">
            <a:avLst/>
          </a:prstGeom>
          <a:noFill/>
        </p:spPr>
      </p:pic>
      <p:pic>
        <p:nvPicPr>
          <p:cNvPr id="59398" name="Picture 6" descr="19706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572000"/>
            <a:ext cx="2495550" cy="2019300"/>
          </a:xfrm>
          <a:prstGeom prst="rect">
            <a:avLst/>
          </a:prstGeom>
          <a:noFill/>
        </p:spPr>
      </p:pic>
      <p:pic>
        <p:nvPicPr>
          <p:cNvPr id="59399" name="Picture 7" descr="60910543_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914400"/>
            <a:ext cx="2819400" cy="2362200"/>
          </a:xfrm>
          <a:prstGeom prst="rect">
            <a:avLst/>
          </a:prstGeom>
          <a:noFill/>
        </p:spPr>
      </p:pic>
      <p:sp>
        <p:nvSpPr>
          <p:cNvPr id="5940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-304800"/>
            <a:ext cx="7772400" cy="1470025"/>
          </a:xfrm>
        </p:spPr>
        <p:txBody>
          <a:bodyPr/>
          <a:lstStyle/>
          <a:p>
            <a:r>
              <a:rPr lang="ru-RU" b="1">
                <a:solidFill>
                  <a:srgbClr val="FF3300"/>
                </a:solidFill>
                <a:latin typeface="Comic Sans MS" pitchFamily="66" charset="0"/>
              </a:rPr>
              <a:t>Зубная паста</a:t>
            </a:r>
          </a:p>
        </p:txBody>
      </p:sp>
      <p:sp>
        <p:nvSpPr>
          <p:cNvPr id="5940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2971800"/>
            <a:ext cx="3276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r>
              <a:rPr lang="ru-RU" sz="4000" b="1">
                <a:solidFill>
                  <a:schemeClr val="accent2"/>
                </a:solidFill>
                <a:latin typeface="Comic Sans MS" pitchFamily="66" charset="0"/>
              </a:rPr>
              <a:t>В старину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9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9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9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611 0.2412 C -0.96597 0.29884 -0.99583 0.35648 -0.9809 0.39259 C -0.96597 0.4287 -0.89514 0.47963 -0.84652 0.45787 C -0.79791 0.43611 -0.7092 0.30092 -0.68923 0.26203 C -0.66927 0.22315 -0.70416 0.23495 -0.72673 0.22453 C -0.7493 0.21412 -0.81284 0.18403 -0.82465 0.19953 C -0.83645 0.21504 -0.80208 0.29815 -0.79757 0.31759 " pathEditMode="relative" rAng="0" ptsTypes="aaaaaaA">
                                      <p:cBhvr>
                                        <p:cTn id="20" dur="2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75 0.32616 C 0.39271 0.39468 0.54791 0.46343 0.65312 0.47338 C 0.75833 0.48334 0.81493 0.41852 0.86875 0.38565 C 0.92257 0.35324 0.96857 0.30463 0.97604 0.27755 C 0.9835 0.25047 0.94687 0.22686 0.91354 0.22338 C 0.88021 0.21991 0.78975 0.21667 0.77586 0.25672 C 0.76232 0.29676 0.7967 0.3801 0.83125 0.46366 " pathEditMode="relative" rAng="0" ptsTypes="aaaaaaA">
                                      <p:cBhvr>
                                        <p:cTn id="24" dur="20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" y="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36 -0.16528 C 0.31719 -0.2382 0.36702 -0.31088 0.38611 -0.35833 C 0.40521 -0.40579 0.41181 -0.41991 0.38195 -0.45 C 0.35209 -0.48009 0.25434 -0.54722 0.20695 -0.53889 C 0.15955 -0.53056 0.1066 -0.44676 0.09757 -0.4 C 0.08854 -0.35324 0.11354 -0.29028 0.15278 -0.25833 C 0.19202 -0.22639 0.28715 -0.19144 0.33299 -0.20833 C 0.37882 -0.22523 0.43143 -0.31806 0.42778 -0.35972 C 0.42413 -0.40139 0.36754 -0.42986 0.31111 -0.45833 " pathEditMode="relative" rAng="0" ptsTypes="aaaaaaaaA">
                                      <p:cBhvr>
                                        <p:cTn id="28" dur="2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-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608 -0.16852 C -0.25903 -0.14954 -0.26198 -0.13033 -0.24879 -0.1588 C -0.23559 -0.18727 -0.18229 -0.2912 -0.17691 -0.33935 C -0.17153 -0.3875 -0.18247 -0.43148 -0.2165 -0.44769 C -0.25052 -0.46389 -0.33525 -0.46134 -0.38108 -0.43658 C -0.42691 -0.41181 -0.47414 -0.33495 -0.4915 -0.29908 C -0.50886 -0.2632 -0.51459 -0.24167 -0.48525 -0.2213 C -0.45591 -0.20093 -0.35243 -0.18403 -0.31545 -0.17685 C -0.27848 -0.16968 -0.29705 -0.1625 -0.26337 -0.17824 C -0.22969 -0.19398 -0.10486 -0.2419 -0.11337 -0.2713 C -0.12188 -0.3007 -0.21823 -0.32778 -0.31441 -0.35463 " pathEditMode="relative" rAng="0" ptsTypes="aaaaaaaaaaA">
                                      <p:cBhvr>
                                        <p:cTn id="32" dur="2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-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2" grpId="0"/>
      <p:bldP spid="5940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219200"/>
          </a:xfrm>
        </p:spPr>
        <p:txBody>
          <a:bodyPr/>
          <a:lstStyle/>
          <a:p>
            <a:r>
              <a:rPr lang="ru-RU" sz="5400" b="1" dirty="0">
                <a:solidFill>
                  <a:srgbClr val="FF3300"/>
                </a:solidFill>
                <a:latin typeface="Comic Sans MS" pitchFamily="66" charset="0"/>
              </a:rPr>
              <a:t>А сейчас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chemeClr val="accent2"/>
                </a:solidFill>
                <a:latin typeface="Comic Sans MS" pitchFamily="66" charset="0"/>
              </a:rPr>
              <a:t>Вкусная, полезная , приятная.</a:t>
            </a:r>
          </a:p>
          <a:p>
            <a:pPr algn="ctr"/>
            <a:r>
              <a:rPr lang="ru-RU" sz="2400" b="1" dirty="0">
                <a:solidFill>
                  <a:schemeClr val="accent2"/>
                </a:solidFill>
                <a:latin typeface="Comic Sans MS" pitchFamily="66" charset="0"/>
              </a:rPr>
              <a:t>Всего 0,5 см пасты(маленькая горошина) спасет зубы от нашествия микробов.</a:t>
            </a:r>
          </a:p>
        </p:txBody>
      </p:sp>
      <p:pic>
        <p:nvPicPr>
          <p:cNvPr id="77828" name="Picture 4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281198"/>
            <a:ext cx="3990975" cy="2719302"/>
          </a:xfrm>
          <a:prstGeom prst="rect">
            <a:avLst/>
          </a:prstGeom>
          <a:noFill/>
        </p:spPr>
      </p:pic>
      <p:pic>
        <p:nvPicPr>
          <p:cNvPr id="77829" name="Picture 5" descr="hygiene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114550"/>
            <a:ext cx="3686175" cy="4743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3542 L -3.33333E-6 0.135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7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7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7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77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77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77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2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rgbClr val="FF3300"/>
                </a:solidFill>
              </a:rPr>
              <a:t>Ребята, мой совет такой, </a:t>
            </a:r>
          </a:p>
          <a:p>
            <a:pPr algn="ctr"/>
            <a:r>
              <a:rPr lang="ru-RU" b="1">
                <a:solidFill>
                  <a:srgbClr val="FF3300"/>
                </a:solidFill>
              </a:rPr>
              <a:t>Чисти зубы, руки мой!!! </a:t>
            </a:r>
          </a:p>
          <a:p>
            <a:pPr algn="ctr"/>
            <a:r>
              <a:rPr lang="ru-RU" b="1">
                <a:solidFill>
                  <a:srgbClr val="FF3300"/>
                </a:solidFill>
              </a:rPr>
              <a:t>О врачах тогда забудешь, </a:t>
            </a:r>
          </a:p>
          <a:p>
            <a:pPr algn="ctr"/>
            <a:r>
              <a:rPr lang="ru-RU" b="1">
                <a:solidFill>
                  <a:srgbClr val="FF3300"/>
                </a:solidFill>
              </a:rPr>
              <a:t>и здоровым всегда будешь!!!</a:t>
            </a:r>
          </a:p>
        </p:txBody>
      </p:sp>
      <p:pic>
        <p:nvPicPr>
          <p:cNvPr id="157703" name="Picture 7" descr="e41ec7129b71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838200"/>
            <a:ext cx="4038600" cy="4876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583 -0.01111 L 0.49583 -0.01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8" name="Picture 4" descr="43644547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458200" cy="670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6" name="Picture 10" descr="Dent_02_tr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590800"/>
            <a:ext cx="1735138" cy="2187575"/>
          </a:xfrm>
        </p:spPr>
      </p:pic>
      <p:pic>
        <p:nvPicPr>
          <p:cNvPr id="19467" name="Picture 11" descr="hygiene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581400"/>
            <a:ext cx="2581275" cy="2600325"/>
          </a:xfrm>
          <a:prstGeom prst="rect">
            <a:avLst/>
          </a:prstGeom>
          <a:noFill/>
        </p:spPr>
      </p:pic>
      <p:pic>
        <p:nvPicPr>
          <p:cNvPr id="19474" name="Picture 18" descr="1297926940gTfd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2971800"/>
            <a:ext cx="1981200" cy="1981200"/>
          </a:xfrm>
          <a:prstGeom prst="rect">
            <a:avLst/>
          </a:prstGeom>
          <a:noFill/>
        </p:spPr>
      </p:pic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914400" y="370269"/>
            <a:ext cx="7467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 некотором зубном царстве, в некотором челюстном государстве </a:t>
            </a:r>
          </a:p>
          <a:p>
            <a:pPr algn="ctr"/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жил-был зубик Мудрик.</a:t>
            </a:r>
          </a:p>
          <a:p>
            <a:pPr algn="ctr"/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Мудрик был младшим сыном короля Прикуса. </a:t>
            </a:r>
          </a:p>
          <a:p>
            <a:pPr algn="ctr"/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 еще были у Мудрика братья — Резцы, </a:t>
            </a:r>
            <a:r>
              <a:rPr lang="ru-RU" sz="24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Клычки</a:t>
            </a:r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Молярики</a:t>
            </a:r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Премолярики</a:t>
            </a:r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9" name="Picture 3" descr="12584906948a5C6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2057400" y="3813048"/>
            <a:ext cx="2438400" cy="2511552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6 -0.09027 C 0.03732 -0.09838 0.02968 -0.09004 0.03646 -0.1 C 0.03836 -0.103 0.04271 -0.10833 0.04271 -0.1081 C 0.04531 -0.11851 0.04132 -0.10463 0.04791 -0.11944 C 0.0533 -0.13171 0.05677 -0.14444 0.06146 -0.15694 C 0.06267 -0.17638 0.06302 -0.17291 0.06666 -0.1875 C 0.06892 -0.21504 0.07343 -0.24166 0.075 -0.26944 C 0.07482 -0.27731 0.07639 -0.33888 0.07187 -0.35694 C 0.071 -0.36041 0.06875 -0.36319 0.06771 -0.36666 C 0.06597 -0.37291 0.06406 -0.37824 0.0625 -0.38472 C 0.05989 -0.39513 0.0493 -0.40648 0.04375 -0.41388 C 0.02847 -0.43425 0.00833 -0.45208 -0.01354 -0.45694 C -0.02952 -0.46967 -0.0507 -0.47361 -0.06875 -0.47777 C -0.08039 -0.48055 -0.09132 -0.48518 -0.10313 -0.4875 C -0.11493 -0.48703 -0.12674 -0.48726 -0.13854 -0.48611 C -0.14757 -0.48518 -0.15608 -0.47199 -0.16354 -0.46527 C -0.16511 -0.46203 -0.16823 -0.46041 -0.16979 -0.45694 C -0.17361 -0.44838 -0.17396 -0.43588 -0.175 -0.42638 C -0.17466 -0.41018 -0.17483 -0.39398 -0.17396 -0.37777 C -0.17379 -0.37569 -0.1724 -0.37407 -0.17188 -0.37222 C -0.16702 -0.35555 -0.1625 -0.34699 -0.15209 -0.33472 C -0.12813 -0.30671 -0.09723 -0.29351 -0.06563 -0.28888 C -0.04879 -0.28263 -0.02952 -0.27754 -0.01354 -0.29027 C -0.0092 -0.29884 -0.0066 -0.30648 -0.00104 -0.31388 C 3.33333E-6 -0.31828 0.00017 -0.31921 0.00208 -0.32361 C 0.0033 -0.32638 0.00625 -0.33194 0.00625 -0.33171 C 0.0092 -0.35625 0.00711 -0.40439 -0.00834 -0.425 C -0.01025 -0.43287 -0.01302 -0.44027 -0.01459 -0.44861 C -0.01424 -0.46111 -0.01424 -0.47361 -0.01354 -0.48611 C -0.01337 -0.49074 -0.01146 -0.5 -0.01146 -0.49976 " pathEditMode="relative" rAng="0" ptsTypes="fffffffffffffffffffffffffffffA">
                                      <p:cBhvr>
                                        <p:cTn id="36" dur="2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23 -0.08264 C -0.06737 -0.09907 -0.06476 -0.1125 -0.06302 -0.12847 C -0.06198 -0.13819 -0.06216 -0.14838 -0.0599 -0.15764 C -0.05799 -0.17893 -0.05886 -0.16504 -0.05886 -0.1993 L -0.16615 -0.35902 L -0.07865 -0.45625 L -0.01927 -0.41875 L 0.01614 -0.35347 L -0.0224 -0.27152 C -0.03073 -0.25393 -0.03629 -0.23356 -0.0474 -0.21875 C -0.04983 -0.21551 -0.05226 -0.22523 -0.05469 -0.22847 C -0.06112 -0.23703 -0.06511 -0.24768 -0.07032 -0.25764 C -0.07101 -0.26041 -0.07153 -0.26319 -0.0724 -0.26597 C -0.07327 -0.26875 -0.07552 -0.2743 -0.07552 -0.27407 L -0.08386 -0.3993 " pathEditMode="relative" rAng="0" ptsTypes="fffAAAAAfffffAA">
                                      <p:cBhvr>
                                        <p:cTn id="40" dur="2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-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146 -0.24005 C -0.10764 -0.25023 -0.09705 -0.25694 -0.08958 -0.26227 C -0.08646 -0.26458 -0.08333 -0.26713 -0.08021 -0.26921 C -0.07847 -0.27037 -0.075 -0.27199 -0.075 -0.27176 L 0.04792 -0.5706 L -0.07604 -0.52477 L -0.04792 -0.36643 L 0.02083 -0.41088 " pathEditMode="relative" rAng="0" ptsTypes="fffAAAAA">
                                      <p:cBhvr>
                                        <p:cTn id="44" dur="2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-16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48 0.34861 C -0.49271 0.34051 -0.48664 0.3419 -0.48021 0.34166 C -0.44619 0.34074 -0.41216 0.34074 -0.37813 0.34028 C -0.37067 0.33703 -0.36112 0.33611 -0.35313 0.33611 C -0.28021 0.33518 -0.2073 0.33518 -0.13438 0.33472 C -0.1257 0.33426 -0.11702 0.33403 -0.10834 0.33333 C -0.09219 0.33194 -0.07553 0.32477 -0.05938 0.32222 C -0.05244 0.31921 -0.04567 0.31759 -0.03855 0.31528 C -0.03091 0.30856 -0.03751 0.31342 -0.0198 0.31111 C -0.00973 0.30972 0.00156 0.30463 0.01145 0.30139 C 0.01666 0.29676 0.01926 0.29699 0.02604 0.29583 C 0.03593 0.28703 0.04999 0.28866 0.06145 0.28449 C 0.07239 0.28102 0.07812 0.26944 0.08749 0.2625 C 0.0927 0.25833 0.09895 0.25764 0.10416 0.25416 C 0.10919 0.25069 0.10919 0.24699 0.11458 0.24166 C 0.12447 0.23148 0.14027 0.20741 0.15104 0.20278 C 0.15885 0.19421 0.16058 0.19143 0.16666 0.1831 C 0.16892 0.18032 0.17499 0.17592 0.17708 0.17338 C 0.18176 0.16828 0.18628 0.16134 0.19062 0.15532 C 0.20069 0.14213 0.20763 0.12477 0.21979 0.11366 C 0.22326 0.09977 0.23593 0.08866 0.2427 0.07778 C 0.24808 0.06875 0.25138 0.05787 0.25624 0.04861 C 0.25989 0.04166 0.26406 0.03472 0.2677 0.02778 C 0.26996 0.01574 0.26683 0.02778 0.27187 0.01805 C 0.27395 0.01389 0.27482 0.0044 0.27604 -2.22222E-6 C 0.27708 -0.00417 0.27951 -0.00764 0.28124 -0.01111 C 0.28298 -0.01991 0.28767 -0.03588 0.29166 -0.04329 C 0.29305 -0.05093 0.29409 -0.05903 0.29583 -0.06667 C 0.29704 -0.07222 0.2993 -0.07778 0.29999 -0.08334 C 0.3026 -0.10417 0.30399 -0.1257 0.30833 -0.14584 C 0.30954 -0.15996 0.3118 -0.17338 0.31249 -0.18773 C 0.31319 -0.20162 0.31458 -0.2294 0.31458 -0.2294 C 0.31492 -0.25371 0.31579 -0.27824 0.31562 -0.30301 C 0.31544 -0.33218 0.32031 -0.44792 0.29166 -0.48611 C 0.28906 -0.49676 0.28246 -0.50209 0.27604 -0.50834 C 0.26718 -0.5169 0.25798 -0.52454 0.24791 -0.53056 C 0.24409 -0.53287 0.23923 -0.53334 0.23541 -0.53611 C 0.22447 -0.54422 0.21249 -0.55209 0.19999 -0.55417 C 0.19444 -0.55672 0.18871 -0.5581 0.18333 -0.56111 C 0.16892 -0.56922 0.1802 -0.56482 0.17083 -0.56806 C 0.16371 -0.57431 0.17274 -0.56713 0.16145 -0.57222 C 0.16024 -0.57269 0.15954 -0.57454 0.15833 -0.575 C 0.14635 -0.57986 0.13211 -0.58172 0.11979 -0.58334 C 0.10711 -0.58889 0.1177 -0.58472 0.08645 -0.5875 C 0.0493 -0.59097 0.01232 -0.59468 -0.02501 -0.59722 C -0.10331 -0.61204 -0.21876 -0.6007 -0.28959 -0.6 C -0.31164 -0.59584 -0.33403 -0.59607 -0.35626 -0.59445 C -0.36719 -0.59259 -0.37761 -0.58982 -0.38855 -0.5875 C -0.3981 -0.58033 -0.40921 -0.57292 -0.4198 -0.56945 C -0.42258 -0.56713 -0.42518 -0.56435 -0.42813 -0.5625 C -0.42935 -0.56158 -0.43108 -0.56204 -0.4323 -0.56111 C -0.44671 -0.55185 -0.43299 -0.5581 -0.44167 -0.55417 C -0.44445 -0.55139 -0.44688 -0.54792 -0.45001 -0.54584 C -0.4514 -0.54514 -0.45296 -0.54422 -0.45417 -0.54329 C -0.45886 -0.53866 -0.46199 -0.53195 -0.46667 -0.52778 C -0.46876 -0.52315 -0.47188 -0.51991 -0.47396 -0.51528 C -0.47744 -0.50741 -0.4757 -0.50463 -0.48021 -0.49861 C -0.48282 -0.48172 -0.47883 -0.50232 -0.48542 -0.48496 C -0.48681 -0.48079 -0.48716 -0.47616 -0.48855 -0.47222 C -0.48907 -0.42871 -0.49532 -0.37153 -0.48438 -0.32778 C -0.48143 -0.30093 -0.47015 -0.28033 -0.46042 -0.25695 C -0.45834 -0.2463 -0.45261 -0.23797 -0.44792 -0.2294 C -0.44185 -0.21759 -0.43629 -0.20278 -0.43126 -0.19028 C -0.42692 -0.17917 -0.42275 -0.16783 -0.41771 -0.15695 C -0.41615 -0.15347 -0.41442 -0.15047 -0.41251 -0.14722 C -0.4106 -0.14398 -0.40799 -0.14097 -0.40626 -0.1375 C -0.38265 -0.08935 -0.41233 -0.14097 -0.38438 -0.09445 C -0.37483 -0.07871 -0.36216 -0.06528 -0.35105 -0.05139 C -0.34133 -0.03912 -0.33334 -0.02755 -0.32188 -0.01806 C -0.31754 -0.01459 -0.31615 -0.01134 -0.31251 -0.00695 C -0.30504 0.00185 -0.29671 0.00972 -0.28751 0.01528 C -0.28212 0.02245 -0.27292 0.02616 -0.26563 0.02916 C -0.25521 0.03819 -0.23317 0.04166 -0.22084 0.04444 C -0.17414 0.04352 -0.12952 0.04004 -0.08334 0.0331 C -0.06407 0.02616 -0.04671 0.01319 -0.03021 -0.00162 C -0.02379 -0.00718 -0.0191 -0.01505 -0.01251 -0.02084 C -0.00591 -0.03565 0.00399 -0.04769 0.01041 -0.0625 C 0.01649 -0.07662 0.02031 -0.09005 0.02395 -0.10556 C 0.02586 -0.11389 0.02812 -0.12222 0.0302 -0.13079 C 0.03211 -0.13797 0.03645 -0.15278 0.03645 -0.15278 C 0.03767 -0.16181 0.03975 -0.17037 0.04166 -0.17917 C 0.04131 -0.19468 0.04201 -0.20972 0.04062 -0.225 C 0.03923 -0.24097 0.02204 -0.26389 0.01354 -0.27084 C 0.00624 -0.27685 0.00069 -0.28658 -0.0073 -0.29167 C -0.02327 -0.30255 -0.04185 -0.30949 -0.05938 -0.3125 C -0.07015 -0.31991 -0.07709 -0.31644 -0.09063 -0.31528 C -0.10782 -0.3 -0.10765 -0.28172 -0.11355 -0.25834 C -0.11268 -0.23033 -0.11928 -0.175 -0.09584 -0.15417 C -0.09081 -0.1588 -0.08594 -0.16435 -0.0823 -0.17084 C -0.07969 -0.18472 -0.08351 -0.16783 -0.07813 -0.18218 C -0.07466 -0.19121 -0.07292 -0.19931 -0.07292 -0.20972 L -6.66667E-6 -2.22222E-6 " pathEditMode="relative" ptsTypes="ffffffffffffffffffffffffffffffffffffffffffffffffffffffffffffffffffffffffffffffffffffffffffAA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 descr="12584906948a5C6D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2362200"/>
            <a:ext cx="3810000" cy="4229100"/>
          </a:xfrm>
          <a:noFill/>
          <a:ln/>
        </p:spPr>
      </p:pic>
      <p:sp>
        <p:nvSpPr>
          <p:cNvPr id="43018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3581400" y="228600"/>
            <a:ext cx="5257800" cy="4525963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2400" b="1" dirty="0">
                <a:solidFill>
                  <a:srgbClr val="FF3300"/>
                </a:solidFill>
              </a:rPr>
              <a:t>Мудрик был самым любимым сыном короля Прикуса, потому </a:t>
            </a:r>
            <a:r>
              <a:rPr lang="ru-RU" sz="2400" b="1" dirty="0" smtClean="0">
                <a:solidFill>
                  <a:srgbClr val="FF3300"/>
                </a:solidFill>
              </a:rPr>
              <a:t>что, родился </a:t>
            </a:r>
            <a:r>
              <a:rPr lang="ru-RU" sz="2400" b="1" dirty="0">
                <a:solidFill>
                  <a:srgbClr val="FF3300"/>
                </a:solidFill>
              </a:rPr>
              <a:t>последним и был не силен здоровьем. Самые вкусные и большие кусочки печенья и пирожных, самые вкусные-превкусные леденцы и карамели король Прикус отправлял Мудрику. Загордился Мудрик, посчитал себя самым главным зубом королевства.</a:t>
            </a:r>
            <a:r>
              <a:rPr lang="ru-RU" sz="2400" dirty="0"/>
              <a:t> </a:t>
            </a:r>
          </a:p>
        </p:txBody>
      </p:sp>
      <p:pic>
        <p:nvPicPr>
          <p:cNvPr id="43012" name="Picture 4" descr="slad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"/>
            <a:ext cx="3073400" cy="2362200"/>
          </a:xfrm>
          <a:prstGeom prst="rect">
            <a:avLst/>
          </a:prstGeom>
          <a:noFill/>
        </p:spPr>
      </p:pic>
      <p:pic>
        <p:nvPicPr>
          <p:cNvPr id="43015" name="Picture 7" descr="466866x8xxflzw7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495800"/>
            <a:ext cx="2541588" cy="2084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48 0.34861 C -0.49271 0.34051 -0.48664 0.3419 -0.48021 0.34166 C -0.44619 0.34074 -0.41216 0.34074 -0.37813 0.34028 C -0.37067 0.33703 -0.36112 0.33611 -0.35313 0.33611 C -0.28021 0.33518 -0.2073 0.33518 -0.13438 0.33472 C -0.1257 0.33426 -0.11702 0.33403 -0.10834 0.33333 C -0.09219 0.33194 -0.07553 0.32477 -0.05938 0.32222 C -0.05244 0.31921 -0.04567 0.31759 -0.03855 0.31528 C -0.03091 0.30856 -0.03751 0.31342 -0.0198 0.31111 C -0.00973 0.30972 0.00156 0.30463 0.01145 0.30139 C 0.01666 0.29676 0.01926 0.29699 0.02604 0.29583 C 0.03593 0.28703 0.04999 0.28866 0.06145 0.28449 C 0.07239 0.28102 0.07812 0.26944 0.08749 0.2625 C 0.0927 0.25833 0.09895 0.25764 0.10416 0.25416 C 0.10919 0.25069 0.10919 0.24699 0.11458 0.24166 C 0.12447 0.23148 0.14027 0.20741 0.15104 0.20278 C 0.15885 0.19421 0.16058 0.19143 0.16666 0.1831 C 0.16892 0.18032 0.17499 0.17592 0.17708 0.17338 C 0.18176 0.16828 0.18628 0.16134 0.19062 0.15532 C 0.20069 0.14213 0.20763 0.12477 0.21979 0.11366 C 0.22326 0.09977 0.23593 0.08866 0.2427 0.07778 C 0.24808 0.06875 0.25138 0.05787 0.25624 0.04861 C 0.25989 0.04166 0.26406 0.03472 0.2677 0.02778 C 0.26996 0.01574 0.26683 0.02778 0.27187 0.01805 C 0.27395 0.01389 0.27482 0.0044 0.27604 -2.22222E-6 C 0.27708 -0.00417 0.27951 -0.00764 0.28124 -0.01111 C 0.28298 -0.01991 0.28767 -0.03588 0.29166 -0.04329 C 0.29305 -0.05093 0.29409 -0.05903 0.29583 -0.06667 C 0.29704 -0.07222 0.2993 -0.07778 0.29999 -0.08334 C 0.3026 -0.10417 0.30399 -0.1257 0.30833 -0.14584 C 0.30954 -0.15996 0.3118 -0.17338 0.31249 -0.18773 C 0.31319 -0.20162 0.31458 -0.2294 0.31458 -0.2294 C 0.31492 -0.25371 0.31579 -0.27824 0.31562 -0.30301 C 0.31544 -0.33218 0.32031 -0.44792 0.29166 -0.48611 C 0.28906 -0.49676 0.28246 -0.50209 0.27604 -0.50834 C 0.26718 -0.5169 0.25798 -0.52454 0.24791 -0.53056 C 0.24409 -0.53287 0.23923 -0.53334 0.23541 -0.53611 C 0.22447 -0.54422 0.21249 -0.55209 0.19999 -0.55417 C 0.19444 -0.55672 0.18871 -0.5581 0.18333 -0.56111 C 0.16892 -0.56922 0.1802 -0.56482 0.17083 -0.56806 C 0.16371 -0.57431 0.17274 -0.56713 0.16145 -0.57222 C 0.16024 -0.57269 0.15954 -0.57454 0.15833 -0.575 C 0.14635 -0.57986 0.13211 -0.58172 0.11979 -0.58334 C 0.10711 -0.58889 0.1177 -0.58472 0.08645 -0.5875 C 0.0493 -0.59097 0.01232 -0.59468 -0.02501 -0.59722 C -0.10331 -0.61204 -0.21876 -0.6007 -0.28959 -0.6 C -0.31164 -0.59584 -0.33403 -0.59607 -0.35626 -0.59445 C -0.36719 -0.59259 -0.37761 -0.58982 -0.38855 -0.5875 C -0.3981 -0.58033 -0.40921 -0.57292 -0.4198 -0.56945 C -0.42258 -0.56713 -0.42518 -0.56435 -0.42813 -0.5625 C -0.42935 -0.56158 -0.43108 -0.56204 -0.4323 -0.56111 C -0.44671 -0.55185 -0.43299 -0.5581 -0.44167 -0.55417 C -0.44445 -0.55139 -0.44688 -0.54792 -0.45001 -0.54584 C -0.4514 -0.54514 -0.45296 -0.54422 -0.45417 -0.54329 C -0.45886 -0.53866 -0.46199 -0.53195 -0.46667 -0.52778 C -0.46876 -0.52315 -0.47188 -0.51991 -0.47396 -0.51528 C -0.47744 -0.50741 -0.4757 -0.50463 -0.48021 -0.49861 C -0.48282 -0.48172 -0.47883 -0.50232 -0.48542 -0.48496 C -0.48681 -0.48079 -0.48716 -0.47616 -0.48855 -0.47222 C -0.48907 -0.42871 -0.49532 -0.37153 -0.48438 -0.32778 C -0.48143 -0.30093 -0.47015 -0.28033 -0.46042 -0.25695 C -0.45834 -0.2463 -0.45261 -0.23797 -0.44792 -0.2294 C -0.44185 -0.21759 -0.43629 -0.20278 -0.43126 -0.19028 C -0.42692 -0.17917 -0.42275 -0.16783 -0.41771 -0.15695 C -0.41615 -0.15347 -0.41442 -0.15047 -0.41251 -0.14722 C -0.4106 -0.14398 -0.40799 -0.14097 -0.40626 -0.1375 C -0.38265 -0.08935 -0.41233 -0.14097 -0.38438 -0.09445 C -0.37483 -0.07871 -0.36216 -0.06528 -0.35105 -0.05139 C -0.34133 -0.03912 -0.33334 -0.02755 -0.32188 -0.01806 C -0.31754 -0.01459 -0.31615 -0.01134 -0.31251 -0.00695 C -0.30504 0.00185 -0.29671 0.00972 -0.28751 0.01528 C -0.28212 0.02245 -0.27292 0.02616 -0.26563 0.02916 C -0.25521 0.03819 -0.23317 0.04166 -0.22084 0.04444 C -0.17414 0.04352 -0.12952 0.04004 -0.08334 0.0331 C -0.06407 0.02616 -0.04671 0.01319 -0.03021 -0.00162 C -0.02379 -0.00718 -0.0191 -0.01505 -0.01251 -0.02084 C -0.00591 -0.03565 0.00399 -0.04769 0.01041 -0.0625 C 0.01649 -0.07662 0.02031 -0.09005 0.02395 -0.10556 C 0.02586 -0.11389 0.02812 -0.12222 0.0302 -0.13079 C 0.03211 -0.13797 0.03645 -0.15278 0.03645 -0.15278 C 0.03767 -0.16181 0.03975 -0.17037 0.04166 -0.17917 C 0.04131 -0.19468 0.04201 -0.20972 0.04062 -0.225 C 0.03923 -0.24097 0.02204 -0.26389 0.01354 -0.27084 C 0.00624 -0.27685 0.00069 -0.28658 -0.0073 -0.29167 C -0.02327 -0.30255 -0.04185 -0.30949 -0.05938 -0.3125 C -0.07015 -0.31991 -0.07709 -0.31644 -0.09063 -0.31528 C -0.10782 -0.3 -0.10765 -0.28172 -0.11355 -0.25834 C -0.11268 -0.23033 -0.11928 -0.175 -0.09584 -0.15417 C -0.09081 -0.1588 -0.08594 -0.16435 -0.0823 -0.17084 C -0.07969 -0.18472 -0.08351 -0.16783 -0.07813 -0.18218 C -0.07466 -0.19121 -0.07292 -0.19931 -0.07292 -0.20972 L -6.66667E-6 -2.22222E-6 " pathEditMode="relative" ptsTypes="ffffffffffffffffffffffffffffffffffffffffffffffffffffffffffffffffffffffffffffffffffffffffffAA">
                                      <p:cBhvr>
                                        <p:cTn id="6" dur="2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1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3400" y="0"/>
            <a:ext cx="9144000" cy="6858000"/>
          </a:xfrm>
          <a:prstGeom prst="rect">
            <a:avLst/>
          </a:prstGeom>
          <a:noFill/>
        </p:spPr>
      </p:pic>
      <p:pic>
        <p:nvPicPr>
          <p:cNvPr id="41991" name="Picture 7" descr="imgma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0"/>
            <a:ext cx="2381250" cy="2724150"/>
          </a:xfrm>
          <a:prstGeom prst="rect">
            <a:avLst/>
          </a:prstGeom>
          <a:noFill/>
        </p:spPr>
      </p:pic>
      <p:pic>
        <p:nvPicPr>
          <p:cNvPr id="41992" name="Picture 8" descr="Teeth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886200"/>
            <a:ext cx="4953000" cy="2971800"/>
          </a:xfrm>
          <a:prstGeom prst="rect">
            <a:avLst/>
          </a:prstGeom>
          <a:noFill/>
        </p:spPr>
      </p:pic>
      <p:pic>
        <p:nvPicPr>
          <p:cNvPr id="41993" name="Picture 9" descr="bad_toot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4724400"/>
            <a:ext cx="2482850" cy="1752600"/>
          </a:xfrm>
          <a:prstGeom prst="rect">
            <a:avLst/>
          </a:prstGeom>
          <a:noFill/>
        </p:spPr>
      </p:pic>
      <p:pic>
        <p:nvPicPr>
          <p:cNvPr id="41994" name="Picture 10" descr="originnal_189b8a53d770e12aec36d0636224d66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81750" y="0"/>
            <a:ext cx="2762250" cy="4391025"/>
          </a:xfrm>
          <a:prstGeom prst="rect">
            <a:avLst/>
          </a:prstGeom>
          <a:noFill/>
        </p:spPr>
      </p:pic>
      <p:sp>
        <p:nvSpPr>
          <p:cNvPr id="41997" name="Rectangle 1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152400"/>
            <a:ext cx="4495800" cy="4144963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2400" b="1">
                <a:solidFill>
                  <a:srgbClr val="FF3300"/>
                </a:solidFill>
                <a:latin typeface="Comic Sans MS" pitchFamily="66" charset="0"/>
              </a:rPr>
              <a:t>. За это невзлюбили его братья и решили проучить. Они подговорили старую неуклюжую зубную щетку, чтобы она не чистила Мудрика, и стали ждать, когда он заболеет кариесом. Они подговорили лихие щипцы, чтобы те пришли и вытащили Мудрика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b="1">
                <a:solidFill>
                  <a:schemeClr val="hlink"/>
                </a:solidFill>
              </a:rPr>
              <a:t>Испугался тогда Мудрик, заплакал, взмолился:  </a:t>
            </a:r>
          </a:p>
          <a:p>
            <a:pPr algn="ctr">
              <a:lnSpc>
                <a:spcPct val="80000"/>
              </a:lnSpc>
            </a:pPr>
            <a:r>
              <a:rPr lang="ru-RU" sz="2400" b="1">
                <a:solidFill>
                  <a:schemeClr val="hlink"/>
                </a:solidFill>
              </a:rPr>
              <a:t>«Ваше нервное величество, ваше эмалевое высочество, отец наш зубной! Заступитесь за меня! Не хочу я болеть кариесом, не хочу быть вырванным лихими щипцами. Хочу быть чистеньким, беленьким и здоровеньким, и я тоже хочу, как и мои братья, пережевывать вкусненькие яблочки, морковочку и капустку». Выслушал король-отец сыночка Мудрика, закручинился. Вот ведь, оказывается, что бывает от любви-то неразумной. Попричитал, заохал король Прикус и указал строго-настрого своим старшим детям, зубцам-удальцам, чтобы приняли они Мудрика в свои ряды и дали ему возможность славно трудиться — перемалывать полезную для зубов пищу. А братья, зубцы-молодцы, только того и ждали. </a:t>
            </a:r>
          </a:p>
        </p:txBody>
      </p:sp>
      <p:pic>
        <p:nvPicPr>
          <p:cNvPr id="112644" name="Picture 4" descr="12903256239c36Ss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71800" y="381000"/>
            <a:ext cx="3343275" cy="1143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ZUB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0"/>
            <a:ext cx="3200400" cy="2962275"/>
          </a:xfrm>
          <a:prstGeom prst="rect">
            <a:avLst/>
          </a:prstGeom>
          <a:noFill/>
        </p:spPr>
      </p:pic>
      <p:pic>
        <p:nvPicPr>
          <p:cNvPr id="21511" name="Picture 7" descr="29de59a1384fa35a06447b49bc15c88c"/>
          <p:cNvPicPr>
            <a:picLocks noGrp="1" noChangeAspect="1" noChangeArrowheads="1" noCrop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66800" y="228600"/>
            <a:ext cx="2362200" cy="2362200"/>
          </a:xfrm>
        </p:spPr>
      </p:pic>
      <p:pic>
        <p:nvPicPr>
          <p:cNvPr id="21513" name="Picture 9" descr="127989226160f77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52400"/>
            <a:ext cx="3467100" cy="3276600"/>
          </a:xfrm>
          <a:prstGeom prst="rect">
            <a:avLst/>
          </a:prstGeo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152400" y="2590800"/>
            <a:ext cx="80708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600" b="1">
                <a:solidFill>
                  <a:srgbClr val="FF3300"/>
                </a:solidFill>
                <a:latin typeface="Comic Sans MS" pitchFamily="66" charset="0"/>
              </a:rPr>
              <a:t>Будь аккуратен, забудь про лень –</a:t>
            </a:r>
          </a:p>
          <a:p>
            <a:r>
              <a:rPr lang="ru-RU" sz="3600" b="1">
                <a:solidFill>
                  <a:srgbClr val="FF3300"/>
                </a:solidFill>
                <a:latin typeface="Comic Sans MS" pitchFamily="66" charset="0"/>
              </a:rPr>
              <a:t> чисти зубы каждый день!</a:t>
            </a:r>
            <a:r>
              <a:rPr lang="ru-RU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886200" y="3844925"/>
            <a:ext cx="510222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solidFill>
                  <a:schemeClr val="accent2"/>
                </a:solidFill>
                <a:latin typeface="Comic Sans MS" pitchFamily="66" charset="0"/>
              </a:rPr>
              <a:t>И Мудрик стал жить-поживать, </a:t>
            </a:r>
          </a:p>
          <a:p>
            <a:pPr algn="ctr"/>
            <a:r>
              <a:rPr lang="ru-RU" sz="2400" b="1">
                <a:solidFill>
                  <a:schemeClr val="accent2"/>
                </a:solidFill>
                <a:latin typeface="Comic Sans MS" pitchFamily="66" charset="0"/>
              </a:rPr>
              <a:t>жевать-пережевывать,</a:t>
            </a:r>
          </a:p>
          <a:p>
            <a:pPr algn="ctr"/>
            <a:r>
              <a:rPr lang="ru-RU" sz="2400" b="1">
                <a:solidFill>
                  <a:schemeClr val="accent2"/>
                </a:solidFill>
                <a:latin typeface="Comic Sans MS" pitchFamily="66" charset="0"/>
              </a:rPr>
              <a:t> кальций</a:t>
            </a:r>
          </a:p>
          <a:p>
            <a:pPr algn="ctr"/>
            <a:r>
              <a:rPr lang="ru-RU" sz="2400" b="1">
                <a:solidFill>
                  <a:schemeClr val="accent2"/>
                </a:solidFill>
                <a:latin typeface="Comic Sans MS" pitchFamily="66" charset="0"/>
              </a:rPr>
              <a:t> с фтором наживать.</a:t>
            </a:r>
          </a:p>
          <a:p>
            <a:pPr algn="ctr"/>
            <a:r>
              <a:rPr lang="ru-RU" sz="2400" b="1">
                <a:solidFill>
                  <a:schemeClr val="accent2"/>
                </a:solidFill>
                <a:latin typeface="Comic Sans MS" pitchFamily="66" charset="0"/>
              </a:rPr>
              <a:t> Вот и сказке конец,</a:t>
            </a:r>
          </a:p>
          <a:p>
            <a:pPr algn="ctr"/>
            <a:r>
              <a:rPr lang="ru-RU" sz="2400" b="1">
                <a:solidFill>
                  <a:schemeClr val="accent2"/>
                </a:solidFill>
                <a:latin typeface="Comic Sans MS" pitchFamily="66" charset="0"/>
              </a:rPr>
              <a:t> а кто слушал, </a:t>
            </a:r>
          </a:p>
          <a:p>
            <a:pPr algn="ctr"/>
            <a:r>
              <a:rPr lang="ru-RU" sz="2400" b="1">
                <a:solidFill>
                  <a:schemeClr val="accent2"/>
                </a:solidFill>
                <a:latin typeface="Comic Sans MS" pitchFamily="66" charset="0"/>
              </a:rPr>
              <a:t>тот хорошо будет ухаживать </a:t>
            </a:r>
          </a:p>
          <a:p>
            <a:pPr algn="ctr"/>
            <a:r>
              <a:rPr lang="ru-RU" sz="2400" b="1">
                <a:solidFill>
                  <a:schemeClr val="accent2"/>
                </a:solidFill>
                <a:latin typeface="Comic Sans MS" pitchFamily="66" charset="0"/>
              </a:rPr>
              <a:t>за всеми зубами.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1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1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1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1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1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1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1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17 0.17361 C 0.12986 0.19675 0.12795 0.23611 0.13958 0.25694 C 0.14132 0.26388 0.14653 0.27083 0.15104 0.275 C 0.15885 0.2905 0.17153 0.29375 0.18438 0.29583 C 0.21094 0.30763 0.24115 0.30231 0.26771 0.29166 C 0.27257 0.28981 0.27795 0.28541 0.28021 0.27916 C 0.28194 0.27453 0.28333 0.26388 0.28333 0.26388 C 0.28299 0.25324 0.28316 0.24259 0.28229 0.23194 C 0.28194 0.22847 0.27882 0.22662 0.27708 0.225 C 0.26753 0.21574 0.25972 0.21597 0.24896 0.21111 C 0.24028 0.21157 0.2316 0.2118 0.22292 0.2125 C 0.20694 0.21388 0.19132 0.22546 0.17813 0.23611 C 0.17483 0.24189 0.17309 0.2456 0.16875 0.25 C 0.1658 0.25648 0.16424 0.26273 0.16146 0.26944 C 0.15972 0.27384 0.15729 0.28333 0.15729 0.28333 C 0.1559 0.30138 0.15486 0.31666 0.1625 0.33194 C 0.16684 0.34074 0.15903 0.33125 0.16563 0.34166 C 0.16892 0.34675 0.17986 0.35115 0.18438 0.35277 C 0.18646 0.35347 0.19063 0.35555 0.19063 0.35555 C 0.19635 0.36319 0.19722 0.3625 0.20625 0.36388 C 0.21719 0.36875 0.22795 0.36851 0.23958 0.36944 C 0.24479 0.3699 0.25 0.37037 0.25521 0.37083 C 0.25903 0.37129 0.26667 0.37222 0.26667 0.37222 " pathEditMode="relative" ptsTypes="ffffffffffffffffffffffA">
                                      <p:cBhvr>
                                        <p:cTn id="63" dur="2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5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ru-RU" sz="2400" b="1">
                <a:solidFill>
                  <a:srgbClr val="FF3300"/>
                </a:solidFill>
                <a:latin typeface="Comic Sans MS" pitchFamily="66" charset="0"/>
              </a:rPr>
              <a:t>На зубах постояннно образуется налёт из микробов и остатков пищи. Частички пищи застревают и между зубами. Поэтому нужно обязательно чистить зубы. Лучше всего делать это два раза в день-утром и вечером.</a:t>
            </a:r>
          </a:p>
          <a:p>
            <a:pPr algn="ctr"/>
            <a:endParaRPr lang="ru-RU" sz="2400" b="1">
              <a:solidFill>
                <a:srgbClr val="FF3300"/>
              </a:solidFill>
              <a:latin typeface="Comic Sans MS" pitchFamily="66" charset="0"/>
            </a:endParaRPr>
          </a:p>
        </p:txBody>
      </p:sp>
      <p:pic>
        <p:nvPicPr>
          <p:cNvPr id="70666" name="Picture 10" descr="e41ec7129b7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762000"/>
            <a:ext cx="4189413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7108" name="Picture 4" descr="01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7109" name="Picture 5" descr="2010-10-11_17-29-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9713" y="1447800"/>
            <a:ext cx="6948487" cy="4648200"/>
          </a:xfrm>
          <a:prstGeom prst="rect">
            <a:avLst/>
          </a:prstGeom>
          <a:noFill/>
        </p:spPr>
      </p:pic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990600" y="381000"/>
            <a:ext cx="7945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3300"/>
                </a:solidFill>
              </a:rPr>
              <a:t>Правильный уход за зубами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3300"/>
                </a:solidFill>
                <a:latin typeface="Comic Sans MS" pitchFamily="66" charset="0"/>
              </a:rPr>
              <a:t>Правила пользования</a:t>
            </a:r>
            <a:r>
              <a:rPr lang="ru-RU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Comic Sans MS" pitchFamily="66" charset="0"/>
              </a:rPr>
              <a:t>Зубную щётку следует менять каждые 3 месяца!</a:t>
            </a:r>
          </a:p>
          <a:p>
            <a:pPr algn="ctr"/>
            <a:r>
              <a:rPr lang="ru-RU" sz="2800" b="1" dirty="0">
                <a:solidFill>
                  <a:schemeClr val="accent2"/>
                </a:solidFill>
                <a:latin typeface="Comic Sans MS" pitchFamily="66" charset="0"/>
              </a:rPr>
              <a:t>Нельзя пользоваться чужой зубной щёткой!</a:t>
            </a:r>
          </a:p>
          <a:p>
            <a:pPr algn="ctr"/>
            <a:r>
              <a:rPr lang="ru-RU" sz="2800" b="1" dirty="0">
                <a:solidFill>
                  <a:schemeClr val="accent2"/>
                </a:solidFill>
                <a:latin typeface="Comic Sans MS" pitchFamily="66" charset="0"/>
              </a:rPr>
              <a:t>Должна храниться в стакане головкой вверх.</a:t>
            </a:r>
          </a:p>
        </p:txBody>
      </p:sp>
      <p:pic>
        <p:nvPicPr>
          <p:cNvPr id="49156" name="Picture 4" descr="hygiene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990600"/>
            <a:ext cx="3305175" cy="4572000"/>
          </a:xfrm>
          <a:prstGeom prst="rect">
            <a:avLst/>
          </a:prstGeom>
          <a:noFill/>
        </p:spPr>
      </p:pic>
      <p:pic>
        <p:nvPicPr>
          <p:cNvPr id="49163" name="Picture 11" descr="1297962333Cqt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124200"/>
            <a:ext cx="18288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6759B786869044AB591B7E98F8FA353" ma:contentTypeVersion="49" ma:contentTypeDescription="Создание документа." ma:contentTypeScope="" ma:versionID="62641ea091e5df03ec4aa4def351814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8E98B8-CB71-4E75-809A-9402D6620617}"/>
</file>

<file path=customXml/itemProps2.xml><?xml version="1.0" encoding="utf-8"?>
<ds:datastoreItem xmlns:ds="http://schemas.openxmlformats.org/officeDocument/2006/customXml" ds:itemID="{42CAE52C-FAA8-411C-BF24-C594C14BD1CE}"/>
</file>

<file path=customXml/itemProps3.xml><?xml version="1.0" encoding="utf-8"?>
<ds:datastoreItem xmlns:ds="http://schemas.openxmlformats.org/officeDocument/2006/customXml" ds:itemID="{425842B7-C916-4709-8198-FA9F3A7F66E6}"/>
</file>

<file path=customXml/itemProps4.xml><?xml version="1.0" encoding="utf-8"?>
<ds:datastoreItem xmlns:ds="http://schemas.openxmlformats.org/officeDocument/2006/customXml" ds:itemID="{519C1754-743C-4513-AE15-6C1C309E8E42}"/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1673</TotalTime>
  <Words>415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     Муниципальное бюджетное дошкольное образовательное учреждение  «детский сад № 12 « Рябинка»  Сказка о короле Прикусе и зубе Мудрике.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Правила пользования </vt:lpstr>
      <vt:lpstr>Зубная паста</vt:lpstr>
      <vt:lpstr>А сейчас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1653065</cp:lastModifiedBy>
  <cp:revision>18</cp:revision>
  <cp:lastPrinted>1601-01-01T00:00:00Z</cp:lastPrinted>
  <dcterms:created xsi:type="dcterms:W3CDTF">1601-01-01T00:00:00Z</dcterms:created>
  <dcterms:modified xsi:type="dcterms:W3CDTF">2024-10-01T15:49:33Z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0x01010056759B786869044AB591B7E98F8FA353</vt:lpwstr>
  </property>
</Properties>
</file>