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56" r:id="rId6"/>
    <p:sldId id="264" r:id="rId7"/>
    <p:sldId id="260" r:id="rId8"/>
    <p:sldId id="261" r:id="rId9"/>
    <p:sldId id="262" r:id="rId10"/>
    <p:sldId id="263" r:id="rId11"/>
    <p:sldId id="257" r:id="rId12"/>
    <p:sldId id="258" r:id="rId13"/>
    <p:sldId id="259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childme.ru/wp-content/uploads/2011/12/krewenie_2012.jpg"/>
          <p:cNvPicPr>
            <a:picLocks noChangeAspect="1" noChangeArrowheads="1"/>
          </p:cNvPicPr>
          <p:nvPr/>
        </p:nvPicPr>
        <p:blipFill>
          <a:blip r:embed="rId2" cstate="print"/>
          <a:srcRect l="330" b="5263"/>
          <a:stretch>
            <a:fillRect/>
          </a:stretch>
        </p:blipFill>
        <p:spPr bwMode="auto">
          <a:xfrm>
            <a:off x="0" y="-28356"/>
            <a:ext cx="9144000" cy="68863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85776"/>
            <a:ext cx="91439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Презентация</a:t>
            </a:r>
          </a:p>
          <a:p>
            <a:pPr algn="ctr"/>
            <a:r>
              <a:rPr lang="ru-RU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тему: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428868"/>
            <a:ext cx="77867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и факты</a:t>
            </a:r>
          </a:p>
          <a:p>
            <a:pPr algn="ctr"/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празднике  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429132"/>
            <a:ext cx="72866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Крещение Господне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4500594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Когда Спаситель вошел во Иордан и принял крещение от Иоанна, произошло соприкосновение Богочеловека с материей. И поныне в день Крещения именно по церковному, старому стилю, когда в храмах освящается вода, она делается нетленной, то есть не портится много лет, даже если ее держать в закрытом сосуде. Это происходит каждый год и только на праздник Крещения по православному, Юлианскому календарю.</a:t>
            </a:r>
          </a:p>
        </p:txBody>
      </p:sp>
      <p:pic>
        <p:nvPicPr>
          <p:cNvPr id="21506" name="Picture 2" descr="http://radiovesti.ru/pics/b/113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-285776"/>
            <a:ext cx="592932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003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этот день, по словам одной из церковных стихир, «освящается всех вод естество», поэтому не только вода в церкви, но и все воды приобретают первозданное свойство нетления. Даже вода из-под крана в этот день становится «крещенской», Великой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Агиасмой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— Святыней, как называется она в Церкви.</a:t>
            </a:r>
          </a:p>
        </p:txBody>
      </p:sp>
      <p:pic>
        <p:nvPicPr>
          <p:cNvPr id="20482" name="Picture 2" descr="http://img1.liveinternet.ru/images/attach/c/10/109/156/109156723_2CZcc0h2AFQ.jpg"/>
          <p:cNvPicPr>
            <a:picLocks noChangeAspect="1" noChangeArrowheads="1"/>
          </p:cNvPicPr>
          <p:nvPr/>
        </p:nvPicPr>
        <p:blipFill>
          <a:blip r:embed="rId2" cstate="print"/>
          <a:srcRect l="2223" t="3175" r="2963" b="3175"/>
          <a:stretch>
            <a:fillRect/>
          </a:stretch>
        </p:blipFill>
        <p:spPr bwMode="auto">
          <a:xfrm>
            <a:off x="0" y="2928934"/>
            <a:ext cx="914400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oditeli.ua/uploads/m_pages/6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71876"/>
          </a:xfrm>
        </p:spPr>
        <p:txBody>
          <a:bodyPr/>
          <a:lstStyle/>
          <a:p>
            <a:pPr indent="0" algn="just">
              <a:buNone/>
            </a:pPr>
            <a:r>
              <a:rPr lang="ru-RU" b="1" dirty="0"/>
              <a:t>Не подверженная присущим обычной воде процессам распада и гниения, по своим физическим свойствам крещенская вода будет стоять нерушимая на протяжении года, а то и большего времени. А на следующий, после Крещения, день все воды снова приобретают свои обычные свойства.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0/425/90425786_da_pribudet_s_vami_sila_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60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великий праздник Православной Церкви. Он называется также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Господь после Крещения выступил на Евангельскую проповедь, показал Себя миру как Спаситель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Мессия.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«Праздником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Светов»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потому, что Бог — это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вечный свет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просвещающий мир.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2" name="Picture 4" descr="http://1-rs.com/uploaded/kreshenie/%D0%9F%D1%80%D0%B0%D0%B7%D0%B4%D0%BD%D0%B8%D0%BA-%D0%9A%D1%80%D0%B5%D1%89%D0%B5%D0%BD%D0%B8%D0%B5-%D0%93%D0%BE%D1%81%D0%BF%D0%BE%D0%B4%D0%BD%D0%B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88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5286412" cy="68580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1" dirty="0">
                <a:solidFill>
                  <a:srgbClr val="7030A0"/>
                </a:solidFill>
              </a:rPr>
              <a:t>Крещение</a:t>
            </a:r>
            <a:r>
              <a:rPr lang="ru-RU" dirty="0">
                <a:solidFill>
                  <a:srgbClr val="7030A0"/>
                </a:solidFill>
              </a:rPr>
              <a:t> - один из главных </a:t>
            </a:r>
            <a:r>
              <a:rPr lang="ru-RU" dirty="0" smtClean="0">
                <a:solidFill>
                  <a:srgbClr val="7030A0"/>
                </a:solidFill>
              </a:rPr>
              <a:t>христианских праздников. </a:t>
            </a:r>
            <a:r>
              <a:rPr lang="ru-RU" b="1" dirty="0" smtClean="0">
                <a:solidFill>
                  <a:srgbClr val="7030A0"/>
                </a:solidFill>
              </a:rPr>
              <a:t>Праздником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Крещения </a:t>
            </a:r>
            <a:r>
              <a:rPr lang="ru-RU" dirty="0" smtClean="0">
                <a:solidFill>
                  <a:srgbClr val="7030A0"/>
                </a:solidFill>
              </a:rPr>
              <a:t>заканчиваются </a:t>
            </a:r>
            <a:r>
              <a:rPr lang="ru-RU" dirty="0">
                <a:solidFill>
                  <a:srgbClr val="7030A0"/>
                </a:solidFill>
              </a:rPr>
              <a:t>Рождественские святки, продолжающиеся с </a:t>
            </a:r>
            <a:r>
              <a:rPr lang="ru-RU" b="1" dirty="0" smtClean="0">
                <a:solidFill>
                  <a:srgbClr val="7030A0"/>
                </a:solidFill>
              </a:rPr>
              <a:t>7 по 19 января. </a:t>
            </a:r>
            <a:r>
              <a:rPr lang="ru-RU" dirty="0" smtClean="0">
                <a:solidFill>
                  <a:srgbClr val="7030A0"/>
                </a:solidFill>
              </a:rPr>
              <a:t>Праздник </a:t>
            </a:r>
            <a:r>
              <a:rPr lang="ru-RU" dirty="0">
                <a:solidFill>
                  <a:srgbClr val="7030A0"/>
                </a:solidFill>
              </a:rPr>
              <a:t>начинается вечером </a:t>
            </a:r>
            <a:endParaRPr lang="ru-RU" dirty="0" smtClean="0">
              <a:solidFill>
                <a:srgbClr val="7030A0"/>
              </a:solidFill>
            </a:endParaRPr>
          </a:p>
          <a:p>
            <a:pPr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18 января </a:t>
            </a:r>
            <a:r>
              <a:rPr lang="ru-RU" dirty="0" smtClean="0">
                <a:solidFill>
                  <a:srgbClr val="7030A0"/>
                </a:solidFill>
              </a:rPr>
              <a:t>когда </a:t>
            </a:r>
            <a:r>
              <a:rPr lang="ru-RU" dirty="0">
                <a:solidFill>
                  <a:srgbClr val="7030A0"/>
                </a:solidFill>
              </a:rPr>
              <a:t>все </a:t>
            </a:r>
            <a:r>
              <a:rPr lang="ru-RU" dirty="0" smtClean="0">
                <a:solidFill>
                  <a:srgbClr val="7030A0"/>
                </a:solidFill>
              </a:rPr>
              <a:t>православные отмечают</a:t>
            </a:r>
            <a:r>
              <a:rPr lang="ru-RU" dirty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pPr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Крещенский </a:t>
            </a:r>
            <a:r>
              <a:rPr lang="ru-RU" b="1" dirty="0">
                <a:solidFill>
                  <a:srgbClr val="7030A0"/>
                </a:solidFill>
              </a:rPr>
              <a:t>Сочельник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386" name="Picture 2" descr="http://bygaga.com.ua/uploads/posts/2013-11/1385664571_krasivie_statusi_na_krechenie-11.jpeg"/>
          <p:cNvPicPr>
            <a:picLocks noChangeAspect="1" noChangeArrowheads="1"/>
          </p:cNvPicPr>
          <p:nvPr/>
        </p:nvPicPr>
        <p:blipFill>
          <a:blip r:embed="rId2" cstate="print"/>
          <a:srcRect l="6452" t="5681" r="9677" b="6818"/>
          <a:stretch>
            <a:fillRect/>
          </a:stretch>
        </p:blipFill>
        <p:spPr bwMode="auto">
          <a:xfrm>
            <a:off x="5000628" y="357166"/>
            <a:ext cx="4143372" cy="585791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4071942"/>
          </a:xfrm>
        </p:spPr>
        <p:txBody>
          <a:bodyPr/>
          <a:lstStyle/>
          <a:p>
            <a:pPr indent="0">
              <a:buNone/>
            </a:pPr>
            <a:r>
              <a:rPr lang="ru-RU" b="1" dirty="0"/>
              <a:t>Крещенский сочельник</a:t>
            </a:r>
            <a:r>
              <a:rPr lang="ru-RU" dirty="0"/>
              <a:t> - это </a:t>
            </a:r>
            <a:r>
              <a:rPr lang="ru-RU" b="1" dirty="0"/>
              <a:t>строгий пост</a:t>
            </a:r>
            <a:r>
              <a:rPr lang="ru-RU" dirty="0"/>
              <a:t>, приготовление перед </a:t>
            </a:r>
            <a:r>
              <a:rPr lang="ru-RU" dirty="0" smtClean="0"/>
              <a:t>большим православным праздником, который </a:t>
            </a:r>
            <a:r>
              <a:rPr lang="ru-RU" dirty="0"/>
              <a:t>называется </a:t>
            </a:r>
            <a:r>
              <a:rPr lang="ru-RU" b="1" dirty="0"/>
              <a:t>Богоявление Господне</a:t>
            </a:r>
            <a:r>
              <a:rPr lang="ru-RU" dirty="0" smtClean="0"/>
              <a:t>.</a:t>
            </a:r>
            <a:r>
              <a:rPr lang="ru-RU" dirty="0"/>
              <a:t> Вся семья, как и перед </a:t>
            </a:r>
            <a:r>
              <a:rPr lang="ru-RU" b="1" dirty="0" smtClean="0"/>
              <a:t>Рождеством </a:t>
            </a:r>
            <a:r>
              <a:rPr lang="ru-RU" dirty="0" smtClean="0"/>
              <a:t>собирается </a:t>
            </a:r>
            <a:r>
              <a:rPr lang="ru-RU" dirty="0"/>
              <a:t>за столом, к которому подаются лишь постные кушанья, из риса, меда и изюма готовится кутья </a:t>
            </a:r>
          </a:p>
        </p:txBody>
      </p:sp>
      <p:pic>
        <p:nvPicPr>
          <p:cNvPr id="15362" name="Picture 2" descr="http://simmama.ru/files/imagecache/poln/rozhdestvenskii-stol.jpg"/>
          <p:cNvPicPr>
            <a:picLocks noChangeAspect="1" noChangeArrowheads="1"/>
          </p:cNvPicPr>
          <p:nvPr/>
        </p:nvPicPr>
        <p:blipFill>
          <a:blip r:embed="rId2" cstate="print"/>
          <a:srcRect l="-2629" t="22396"/>
          <a:stretch>
            <a:fillRect/>
          </a:stretch>
        </p:blipFill>
        <p:spPr bwMode="auto">
          <a:xfrm>
            <a:off x="428596" y="0"/>
            <a:ext cx="8286808" cy="27229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0"/>
            <a:ext cx="5357818" cy="6857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000" dirty="0"/>
              <a:t>В день праздника и в день </a:t>
            </a:r>
            <a:r>
              <a:rPr lang="ru-RU" sz="3000" b="1" dirty="0"/>
              <a:t>Крещенского </a:t>
            </a:r>
            <a:r>
              <a:rPr lang="ru-RU" sz="3000" b="1" dirty="0" smtClean="0"/>
              <a:t>сочельника </a:t>
            </a:r>
            <a:r>
              <a:rPr lang="ru-RU" sz="3000" dirty="0" smtClean="0"/>
              <a:t>совершается </a:t>
            </a:r>
            <a:r>
              <a:rPr lang="ru-RU" sz="3000" dirty="0"/>
              <a:t>Великое водоосвящение. Во дворах храмов тянутся длинные очереди за святой водой. Если человек по каким-либо серьезным причинам не может пойти на службу он может прибегнуть к целительной силе простой воды, взятой из обычного водоема в крещенскую ночь.</a:t>
            </a:r>
          </a:p>
        </p:txBody>
      </p:sp>
      <p:pic>
        <p:nvPicPr>
          <p:cNvPr id="24578" name="Picture 2" descr="http://www.taday.ru/data/2012/01/17/1233369154/4287316265_02f93e4c7a_o.jpg"/>
          <p:cNvPicPr>
            <a:picLocks noChangeAspect="1" noChangeArrowheads="1"/>
          </p:cNvPicPr>
          <p:nvPr/>
        </p:nvPicPr>
        <p:blipFill>
          <a:blip r:embed="rId2" cstate="print"/>
          <a:srcRect l="22078"/>
          <a:stretch>
            <a:fillRect/>
          </a:stretch>
        </p:blipFill>
        <p:spPr bwMode="auto">
          <a:xfrm>
            <a:off x="-428660" y="0"/>
            <a:ext cx="428624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643314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Крещенская 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набирает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особую силу и целебность. Крещенской водой лечат раны, окропляют каждый уголок своего жилья - в доме будет порядок и покой.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сопровождается обрядом выпускания голубей, символизирующего заканчивающиеся праздники, которые нужно выпустить на волю.</a:t>
            </a:r>
          </a:p>
        </p:txBody>
      </p:sp>
      <p:pic>
        <p:nvPicPr>
          <p:cNvPr id="23556" name="Picture 4" descr="http://amurpress.ru/images/IMG_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30718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то время, когда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Предтеча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проповедовал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берегах Иордана и крестил людей,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Иисусу Христу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исполнилось тридцать лет. Он также пришел из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Назарета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реку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Иордан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Иоанну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получить от него крещение. Иоанн же считал себя недостойным крестить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Иисуса Христа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стал удерживать Его, говоря: «мне надобно креститься от Тебя, и Ты ли приходишь ко мне?». </a:t>
            </a:r>
          </a:p>
        </p:txBody>
      </p:sp>
      <p:pic>
        <p:nvPicPr>
          <p:cNvPr id="10244" name="Picture 4" descr="http://inc.kursknet.ru/bapt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786058"/>
            <a:ext cx="9429784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rina-dorih.ru/wp-content/uploads/2011/11/53955684.jpg"/>
          <p:cNvPicPr>
            <a:picLocks noChangeAspect="1" noChangeArrowheads="1"/>
          </p:cNvPicPr>
          <p:nvPr/>
        </p:nvPicPr>
        <p:blipFill>
          <a:blip r:embed="rId2" cstate="print"/>
          <a:srcRect b="1041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864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Иисус сказал ему в ответ: «оставь теперь», то есть не удерживай меня теперь, «потому что так нужно нам исполнить всякую правду» — исполнить все в Законе Божием и показать пример людям.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0"/>
            <a:ext cx="5143536" cy="6858000"/>
          </a:xfrm>
          <a:noFill/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Иоанн повиновался и крестил Иисуса Христа. По совершении крещения, когда Иисус Христос выходил из воды, вдруг разверзлись (раскрылись) над Ним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Иоанн увидел Духа Божия, Который в виде голубя спускался на Иисуса, а с неба был слышен голос Бога Отца: «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 есть Сын Мой возлюбленный, в Котором Мое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благоволение»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1.chitalnya.ru/upload2/236/218958375975489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429124" cy="5500726"/>
          </a:xfrm>
          <a:prstGeom prst="can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C1FFFD"/>
      </a:dk1>
      <a:lt1>
        <a:srgbClr val="DA9EF5"/>
      </a:lt1>
      <a:dk2>
        <a:srgbClr val="C86EF0"/>
      </a:dk2>
      <a:lt2>
        <a:srgbClr val="45FFFA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AD2D31D260D45B2CF91DD84E6E0A5" ma:contentTypeVersion="49" ma:contentTypeDescription="Создание документа." ma:contentTypeScope="" ma:versionID="aa6aba59327b211b46d4157c482bcbc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598175-99E6-47A0-820D-4BF20ED0A1EB}"/>
</file>

<file path=customXml/itemProps2.xml><?xml version="1.0" encoding="utf-8"?>
<ds:datastoreItem xmlns:ds="http://schemas.openxmlformats.org/officeDocument/2006/customXml" ds:itemID="{CD516510-8615-477A-93F0-E7C982C1581F}"/>
</file>

<file path=customXml/itemProps3.xml><?xml version="1.0" encoding="utf-8"?>
<ds:datastoreItem xmlns:ds="http://schemas.openxmlformats.org/officeDocument/2006/customXml" ds:itemID="{001D14DE-3125-4DBD-BC88-BBF2F3BA11DE}"/>
</file>

<file path=customXml/itemProps4.xml><?xml version="1.0" encoding="utf-8"?>
<ds:datastoreItem xmlns:ds="http://schemas.openxmlformats.org/officeDocument/2006/customXml" ds:itemID="{CD757E20-3384-4180-874A-A698CE615D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411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Техническая</vt:lpstr>
      <vt:lpstr>Тема Office</vt:lpstr>
      <vt:lpstr>Трек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Natalie</dc:creator>
  <cp:lastModifiedBy>пк</cp:lastModifiedBy>
  <cp:revision>28</cp:revision>
  <dcterms:created xsi:type="dcterms:W3CDTF">2014-01-19T16:17:33Z</dcterms:created>
  <dcterms:modified xsi:type="dcterms:W3CDTF">2021-04-21T11:58:51Z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0x0101003AEAD2D31D260D45B2CF91DD84E6E0A5</vt:lpwstr>
  </property>
</Properties>
</file>