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13.xml" ContentType="application/vnd.openxmlformats-officedocument.presentationml.slide+xml"/>
  <Override PartName="/ppt/slides/slide39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40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42.xml" ContentType="application/vnd.openxmlformats-officedocument.presentationml.slide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2" r:id="rId5"/>
    <p:sldId id="259" r:id="rId6"/>
    <p:sldId id="273" r:id="rId7"/>
    <p:sldId id="260" r:id="rId8"/>
    <p:sldId id="274" r:id="rId9"/>
    <p:sldId id="261" r:id="rId10"/>
    <p:sldId id="275" r:id="rId11"/>
    <p:sldId id="262" r:id="rId12"/>
    <p:sldId id="276" r:id="rId13"/>
    <p:sldId id="263" r:id="rId14"/>
    <p:sldId id="277" r:id="rId15"/>
    <p:sldId id="264" r:id="rId16"/>
    <p:sldId id="278" r:id="rId17"/>
    <p:sldId id="265" r:id="rId18"/>
    <p:sldId id="279" r:id="rId19"/>
    <p:sldId id="266" r:id="rId20"/>
    <p:sldId id="280" r:id="rId21"/>
    <p:sldId id="267" r:id="rId22"/>
    <p:sldId id="268" r:id="rId23"/>
    <p:sldId id="281" r:id="rId24"/>
    <p:sldId id="269" r:id="rId25"/>
    <p:sldId id="270" r:id="rId26"/>
    <p:sldId id="271" r:id="rId27"/>
    <p:sldId id="282" r:id="rId28"/>
    <p:sldId id="283" r:id="rId29"/>
    <p:sldId id="296" r:id="rId30"/>
    <p:sldId id="297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4667" autoAdjust="0"/>
  </p:normalViewPr>
  <p:slideViewPr>
    <p:cSldViewPr>
      <p:cViewPr varScale="1">
        <p:scale>
          <a:sx n="66" d="100"/>
          <a:sy n="66" d="100"/>
        </p:scale>
        <p:origin x="152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50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customXml" Target="../customXml/item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25.xml"/><Relationship Id="rId18" Type="http://schemas.openxmlformats.org/officeDocument/2006/relationships/slide" Target="slide35.xml"/><Relationship Id="rId3" Type="http://schemas.openxmlformats.org/officeDocument/2006/relationships/slide" Target="slide5.xml"/><Relationship Id="rId21" Type="http://schemas.openxmlformats.org/officeDocument/2006/relationships/slide" Target="slide41.xml"/><Relationship Id="rId7" Type="http://schemas.openxmlformats.org/officeDocument/2006/relationships/slide" Target="slide13.xml"/><Relationship Id="rId12" Type="http://schemas.openxmlformats.org/officeDocument/2006/relationships/slide" Target="slide23.xml"/><Relationship Id="rId17" Type="http://schemas.openxmlformats.org/officeDocument/2006/relationships/slide" Target="slide33.xml"/><Relationship Id="rId2" Type="http://schemas.openxmlformats.org/officeDocument/2006/relationships/slide" Target="slide3.xml"/><Relationship Id="rId16" Type="http://schemas.openxmlformats.org/officeDocument/2006/relationships/slide" Target="slide31.xml"/><Relationship Id="rId20" Type="http://schemas.openxmlformats.org/officeDocument/2006/relationships/slide" Target="slide3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slide" Target="slide21.xml"/><Relationship Id="rId5" Type="http://schemas.openxmlformats.org/officeDocument/2006/relationships/slide" Target="slide9.xml"/><Relationship Id="rId15" Type="http://schemas.openxmlformats.org/officeDocument/2006/relationships/slide" Target="slide29.xml"/><Relationship Id="rId10" Type="http://schemas.openxmlformats.org/officeDocument/2006/relationships/slide" Target="slide19.xml"/><Relationship Id="rId19" Type="http://schemas.openxmlformats.org/officeDocument/2006/relationships/slide" Target="slide37.xml"/><Relationship Id="rId4" Type="http://schemas.openxmlformats.org/officeDocument/2006/relationships/slide" Target="slide7.xml"/><Relationship Id="rId9" Type="http://schemas.openxmlformats.org/officeDocument/2006/relationships/slide" Target="slide17.xml"/><Relationship Id="rId14" Type="http://schemas.openxmlformats.org/officeDocument/2006/relationships/slide" Target="slide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slide" Target="slide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908720"/>
            <a:ext cx="8856984" cy="3600400"/>
          </a:xfrm>
        </p:spPr>
        <p:txBody>
          <a:bodyPr>
            <a:normAutofit/>
          </a:bodyPr>
          <a:lstStyle/>
          <a:p>
            <a:r>
              <a:rPr lang="ru-RU" sz="66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Интерактивная игра:</a:t>
            </a:r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6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«Что я знаю </a:t>
            </a:r>
            <a:br>
              <a:rPr lang="ru-RU" sz="66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66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 волонтёрстве?»</a:t>
            </a:r>
            <a:endParaRPr lang="ru-RU" sz="5400" dirty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61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7504" y="476672"/>
            <a:ext cx="8928992" cy="532859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Ответ</a:t>
            </a:r>
            <a:r>
              <a:rPr lang="ru-RU" sz="6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4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 данном направлении могут работать волонтёры в </a:t>
            </a:r>
            <a:r>
              <a:rPr lang="ru-RU" sz="4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возрасте от 55 лет и </a:t>
            </a:r>
            <a:r>
              <a:rPr lang="ru-RU" sz="4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старше</a:t>
            </a:r>
            <a:endParaRPr lang="ru-RU" sz="46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28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1052736"/>
            <a:ext cx="9144000" cy="322637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Назовите волонтёрское направление:</a:t>
            </a:r>
            <a:br>
              <a:rPr lang="ru-RU" sz="4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помощь сотрудникам МЧС России в устранении лесных пожаров или последствий землетрясений</a:t>
            </a:r>
            <a:endParaRPr lang="ru-RU" sz="40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97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07504" y="476672"/>
            <a:ext cx="8928992" cy="532859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Ответ</a:t>
            </a:r>
            <a:r>
              <a:rPr lang="ru-RU" sz="6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64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Волонтёрство</a:t>
            </a:r>
          </a:p>
          <a:p>
            <a:r>
              <a:rPr lang="ru-RU" sz="64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6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чрезвычайных</a:t>
            </a:r>
            <a:endParaRPr lang="ru-RU" sz="64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64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ситуациях</a:t>
            </a:r>
            <a:endParaRPr lang="ru-RU" sz="6400" b="1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39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29600" cy="3226370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Слово волонтер произошло от французского слова, которое в переводе означает…</a:t>
            </a:r>
            <a:r>
              <a:rPr lang="ru-RU" sz="4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ru-RU" sz="4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1. Помощник</a:t>
            </a:r>
            <a:r>
              <a:rPr lang="ru-RU" sz="4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2. Доброволец</a:t>
            </a:r>
            <a:r>
              <a:rPr lang="ru-RU" sz="4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3. Активист</a:t>
            </a:r>
            <a:endParaRPr lang="ru-RU" sz="48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94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07504" y="1700808"/>
            <a:ext cx="8928992" cy="2952328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Ответ</a:t>
            </a:r>
            <a:r>
              <a:rPr lang="ru-RU" sz="6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6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Слово волонтер произошло от французского </a:t>
            </a:r>
            <a:r>
              <a:rPr lang="ru-RU" sz="6000" b="1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vоlоntаiге</a:t>
            </a:r>
            <a:r>
              <a:rPr lang="ru-RU" sz="6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, которое в свою очередь произошло от латинского </a:t>
            </a:r>
            <a:r>
              <a:rPr lang="ru-RU" sz="6000" b="1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vоluntarius</a:t>
            </a:r>
            <a:r>
              <a:rPr lang="ru-RU" sz="6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, и в дословном переводе означает доброволец, желающий.</a:t>
            </a:r>
          </a:p>
        </p:txBody>
      </p:sp>
    </p:spTree>
    <p:extLst>
      <p:ext uri="{BB962C8B-B14F-4D97-AF65-F5344CB8AC3E}">
        <p14:creationId xmlns:p14="http://schemas.microsoft.com/office/powerpoint/2010/main" val="19585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3960440"/>
          </a:xfrm>
        </p:spPr>
        <p:txBody>
          <a:bodyPr>
            <a:noAutofit/>
          </a:bodyPr>
          <a:lstStyle/>
          <a:p>
            <a:r>
              <a:rPr lang="ru-RU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После Олимпийских и </a:t>
            </a:r>
            <a:r>
              <a:rPr lang="ru-RU" sz="32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Параолимпийских </a:t>
            </a:r>
            <a:r>
              <a:rPr lang="ru-RU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игр в Сочи в 2014 г., где было задействовано около 25 тыс. волонтеров, в России была создана: </a:t>
            </a:r>
            <a:r>
              <a:rPr lang="ru-RU" sz="32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1. Ассоциация </a:t>
            </a:r>
            <a:r>
              <a:rPr lang="ru-RU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волонтерских центров </a:t>
            </a:r>
            <a:r>
              <a:rPr lang="ru-RU" sz="32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2. Добровольческая </a:t>
            </a:r>
            <a:r>
              <a:rPr lang="ru-RU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партия </a:t>
            </a:r>
            <a:r>
              <a:rPr lang="ru-RU" sz="32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3. Олимпийская </a:t>
            </a:r>
            <a:r>
              <a:rPr lang="ru-RU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волонтерская группа </a:t>
            </a:r>
            <a:r>
              <a:rPr lang="ru-RU" sz="32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4. Профсоюз добровольцев</a:t>
            </a:r>
            <a:endParaRPr lang="ru-RU" sz="32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00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7504" y="1700808"/>
            <a:ext cx="8928992" cy="252028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Ответ</a:t>
            </a:r>
            <a:r>
              <a:rPr lang="ru-RU" sz="6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6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Ассоциация волонтерских центров, объединившая уже 55 профильных центров из 30 регионов России.</a:t>
            </a:r>
          </a:p>
        </p:txBody>
      </p:sp>
    </p:spTree>
    <p:extLst>
      <p:ext uri="{BB962C8B-B14F-4D97-AF65-F5344CB8AC3E}">
        <p14:creationId xmlns:p14="http://schemas.microsoft.com/office/powerpoint/2010/main" val="314534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3226370"/>
          </a:xfrm>
        </p:spPr>
        <p:txBody>
          <a:bodyPr>
            <a:noAutofit/>
          </a:bodyPr>
          <a:lstStyle/>
          <a:p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Международный день добровольцев празднуется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1. 8 июня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2. 5 сентября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3. 5 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декабря</a:t>
            </a:r>
          </a:p>
        </p:txBody>
      </p:sp>
    </p:spTree>
    <p:extLst>
      <p:ext uri="{BB962C8B-B14F-4D97-AF65-F5344CB8AC3E}">
        <p14:creationId xmlns:p14="http://schemas.microsoft.com/office/powerpoint/2010/main" val="199448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897" y="1340768"/>
            <a:ext cx="8928992" cy="3888432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Ответ</a:t>
            </a:r>
            <a:r>
              <a:rPr lang="ru-RU" sz="6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6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 1985 году Генеральная Ассамблея ООН предложила правительствам ежегодно отмечать 5 декабря Международный день добровольцев во имя экономического и социального развития.</a:t>
            </a:r>
          </a:p>
        </p:txBody>
      </p:sp>
    </p:spTree>
    <p:extLst>
      <p:ext uri="{BB962C8B-B14F-4D97-AF65-F5344CB8AC3E}">
        <p14:creationId xmlns:p14="http://schemas.microsoft.com/office/powerpoint/2010/main" val="349919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4248472"/>
          </a:xfrm>
        </p:spPr>
        <p:txBody>
          <a:bodyPr>
            <a:normAutofit fontScale="90000"/>
          </a:bodyPr>
          <a:lstStyle/>
          <a:p>
            <a:r>
              <a:rPr lang="ru-RU" sz="4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Какой знак является всемирным символом добровольчества</a:t>
            </a:r>
            <a:r>
              <a:rPr lang="ru-RU" sz="4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ru-RU" sz="4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1. Красный круг</a:t>
            </a:r>
            <a:r>
              <a:rPr lang="ru-RU" sz="4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2. Зеленый треугольник</a:t>
            </a:r>
            <a:r>
              <a:rPr lang="ru-RU" sz="4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3. Красная </a:t>
            </a:r>
            <a:r>
              <a:rPr lang="ru-RU" sz="4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буква «V»</a:t>
            </a:r>
          </a:p>
        </p:txBody>
      </p:sp>
    </p:spTree>
    <p:extLst>
      <p:ext uri="{BB962C8B-B14F-4D97-AF65-F5344CB8AC3E}">
        <p14:creationId xmlns:p14="http://schemas.microsoft.com/office/powerpoint/2010/main" val="78375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2597605"/>
              </p:ext>
            </p:extLst>
          </p:nvPr>
        </p:nvGraphicFramePr>
        <p:xfrm>
          <a:off x="539552" y="836713"/>
          <a:ext cx="7992887" cy="4741985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2464821"/>
                <a:gridCol w="1121077"/>
                <a:gridCol w="1043245"/>
                <a:gridCol w="1131497"/>
                <a:gridCol w="1080120"/>
                <a:gridCol w="1152127"/>
              </a:tblGrid>
              <a:tr h="12645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Тема №1</a:t>
                      </a:r>
                      <a:endParaRPr lang="ru-RU" sz="7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Направления волонтёрства</a:t>
                      </a:r>
                      <a:endParaRPr lang="ru-RU" sz="7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2" action="ppaction://hlinksldjump"/>
                        </a:rPr>
                        <a:t>10 баллов</a:t>
                      </a:r>
                      <a:endParaRPr lang="ru-RU" sz="7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3" action="ppaction://hlinksldjump"/>
                        </a:rPr>
                        <a:t>20 баллов</a:t>
                      </a:r>
                      <a:endParaRPr lang="ru-RU" sz="7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4" action="ppaction://hlinksldjump"/>
                        </a:rPr>
                        <a:t>30 баллов</a:t>
                      </a:r>
                      <a:endParaRPr lang="ru-RU" sz="7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5" action="ppaction://hlinksldjump"/>
                        </a:rPr>
                        <a:t>40 баллов</a:t>
                      </a:r>
                      <a:endParaRPr lang="ru-RU" sz="7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6" action="ppaction://hlinksldjump"/>
                        </a:rPr>
                        <a:t>50 баллов</a:t>
                      </a:r>
                      <a:endParaRPr lang="ru-RU" sz="7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9483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Тема № 2</a:t>
                      </a:r>
                      <a:endParaRPr lang="ru-RU" sz="7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История волонтёрства</a:t>
                      </a:r>
                      <a:endParaRPr lang="ru-RU" sz="7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7" action="ppaction://hlinksldjump"/>
                        </a:rPr>
                        <a:t>10 баллов</a:t>
                      </a:r>
                      <a:endParaRPr lang="ru-RU" sz="7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8" action="ppaction://hlinksldjump"/>
                        </a:rPr>
                        <a:t>20 баллов</a:t>
                      </a:r>
                      <a:endParaRPr lang="ru-RU" sz="7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9" action="ppaction://hlinksldjump"/>
                        </a:rPr>
                        <a:t>30 баллов</a:t>
                      </a:r>
                      <a:endParaRPr lang="ru-RU" sz="7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10" action="ppaction://hlinksldjump"/>
                        </a:rPr>
                        <a:t>40 баллов</a:t>
                      </a:r>
                      <a:endParaRPr lang="ru-RU" sz="7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11" action="ppaction://hlinksldjump"/>
                        </a:rPr>
                        <a:t>50 баллов</a:t>
                      </a:r>
                      <a:endParaRPr lang="ru-RU" sz="7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2645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Тема №3</a:t>
                      </a:r>
                      <a:endParaRPr lang="ru-RU" sz="7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Правила </a:t>
                      </a:r>
                      <a:r>
                        <a:rPr lang="ru-RU" sz="17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волонтёра</a:t>
                      </a:r>
                      <a:endParaRPr lang="ru-RU" sz="7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12" action="ppaction://hlinksldjump"/>
                        </a:rPr>
                        <a:t>10 баллов</a:t>
                      </a:r>
                      <a:endParaRPr lang="ru-RU" sz="7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13" action="ppaction://hlinksldjump"/>
                        </a:rPr>
                        <a:t>20 баллов</a:t>
                      </a:r>
                      <a:endParaRPr lang="ru-RU" sz="7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14" action="ppaction://hlinksldjump"/>
                        </a:rPr>
                        <a:t>30 баллов</a:t>
                      </a:r>
                      <a:endParaRPr lang="ru-RU" sz="7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15" action="ppaction://hlinksldjump"/>
                        </a:rPr>
                        <a:t>40 баллов</a:t>
                      </a:r>
                      <a:endParaRPr lang="ru-RU" sz="7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16" action="ppaction://hlinksldjump"/>
                        </a:rPr>
                        <a:t>50 баллов</a:t>
                      </a:r>
                      <a:endParaRPr lang="ru-RU" sz="7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2645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Тема №4</a:t>
                      </a:r>
                      <a:endParaRPr lang="ru-RU" sz="7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Практика превыше </a:t>
                      </a:r>
                      <a:r>
                        <a:rPr lang="ru-RU" sz="17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всего!</a:t>
                      </a:r>
                      <a:endParaRPr lang="ru-RU" sz="7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17" action="ppaction://hlinksldjump"/>
                        </a:rPr>
                        <a:t>10 баллов</a:t>
                      </a:r>
                      <a:endParaRPr lang="ru-RU" sz="7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18" action="ppaction://hlinksldjump"/>
                        </a:rPr>
                        <a:t>20 баллов</a:t>
                      </a:r>
                      <a:endParaRPr lang="ru-RU" sz="7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19" action="ppaction://hlinksldjump"/>
                        </a:rPr>
                        <a:t>30 баллов</a:t>
                      </a:r>
                      <a:endParaRPr lang="ru-RU" sz="7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20" action="ppaction://hlinksldjump"/>
                        </a:rPr>
                        <a:t>40 баллов</a:t>
                      </a:r>
                      <a:endParaRPr lang="ru-RU" sz="7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21" action="ppaction://hlinksldjump"/>
                        </a:rPr>
                        <a:t>50 баллов</a:t>
                      </a:r>
                      <a:endParaRPr lang="ru-RU" sz="7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429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9067" y="836712"/>
            <a:ext cx="9137103" cy="5112568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Ответ</a:t>
            </a:r>
            <a:r>
              <a:rPr lang="ru-RU" sz="6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6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Во Всеобщей Декларации добровольчества, принятой в январе 2001 года отмечается: «Признать красную букву "V" как всемирный символ добровольчества».</a:t>
            </a:r>
          </a:p>
        </p:txBody>
      </p:sp>
    </p:spTree>
    <p:extLst>
      <p:ext uri="{BB962C8B-B14F-4D97-AF65-F5344CB8AC3E}">
        <p14:creationId xmlns:p14="http://schemas.microsoft.com/office/powerpoint/2010/main" val="203954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1628800"/>
            <a:ext cx="8229600" cy="3226370"/>
          </a:xfrm>
        </p:spPr>
        <p:txBody>
          <a:bodyPr>
            <a:noAutofit/>
          </a:bodyPr>
          <a:lstStyle/>
          <a:p>
            <a:r>
              <a:rPr lang="ru-RU" sz="3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Какая самая известная гуманитарная организация, осуществляет свою деятельность во всём мире, исходя из принципа нейтральности и беспристрастности?</a:t>
            </a:r>
            <a:br>
              <a:rPr lang="ru-RU" sz="3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1. Волонтеры ООН</a:t>
            </a:r>
            <a:r>
              <a:rPr lang="ru-RU" sz="3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2. Красный крест</a:t>
            </a:r>
            <a:r>
              <a:rPr lang="ru-RU" sz="3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3. Армия </a:t>
            </a:r>
            <a:r>
              <a:rPr lang="ru-RU" sz="3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спасения</a:t>
            </a:r>
          </a:p>
        </p:txBody>
      </p:sp>
    </p:spTree>
    <p:extLst>
      <p:ext uri="{BB962C8B-B14F-4D97-AF65-F5344CB8AC3E}">
        <p14:creationId xmlns:p14="http://schemas.microsoft.com/office/powerpoint/2010/main" val="105150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9067" y="836712"/>
            <a:ext cx="9137103" cy="5112568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Ответ</a:t>
            </a:r>
            <a:r>
              <a:rPr lang="ru-RU" sz="6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6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«Красный крест» предоставляет защиту и оказывает помощь пострадавшим в вооружённых конфликтах и внутренних беспорядках.</a:t>
            </a:r>
          </a:p>
          <a:p>
            <a:endParaRPr lang="ru-RU" sz="60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Представительства организации, где в общей сложности работают более 12 тысяч человек, расположены почти в 80 странах мира.</a:t>
            </a:r>
          </a:p>
        </p:txBody>
      </p:sp>
    </p:spTree>
    <p:extLst>
      <p:ext uri="{BB962C8B-B14F-4D97-AF65-F5344CB8AC3E}">
        <p14:creationId xmlns:p14="http://schemas.microsoft.com/office/powerpoint/2010/main" val="41691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67544" y="1844824"/>
            <a:ext cx="8229600" cy="322637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Кто может стать волонтером?</a:t>
            </a:r>
          </a:p>
          <a:p>
            <a:endParaRPr lang="ru-RU" sz="48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1. любой </a:t>
            </a:r>
            <a:r>
              <a:rPr lang="ru-RU" sz="4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человек от 14 </a:t>
            </a:r>
            <a:r>
              <a:rPr lang="ru-RU" sz="4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лет</a:t>
            </a:r>
            <a:endParaRPr lang="ru-RU" sz="48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2. совершеннолетний гражданин</a:t>
            </a:r>
            <a:endParaRPr lang="ru-RU" sz="48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3. человек </a:t>
            </a:r>
            <a:r>
              <a:rPr lang="ru-RU" sz="4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любого возраста</a:t>
            </a:r>
          </a:p>
        </p:txBody>
      </p:sp>
    </p:spTree>
    <p:extLst>
      <p:ext uri="{BB962C8B-B14F-4D97-AF65-F5344CB8AC3E}">
        <p14:creationId xmlns:p14="http://schemas.microsoft.com/office/powerpoint/2010/main" val="111660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1833" y="1268760"/>
            <a:ext cx="9137103" cy="3456384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Ответ</a:t>
            </a:r>
            <a:r>
              <a:rPr lang="ru-RU" sz="6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6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Можно быть самостоятельным волонтером с 14 лет. До этого возраста вы можете принимать участие в волонтерских мероприятиях вместе с одним из родителей.</a:t>
            </a:r>
          </a:p>
        </p:txBody>
      </p:sp>
    </p:spTree>
    <p:extLst>
      <p:ext uri="{BB962C8B-B14F-4D97-AF65-F5344CB8AC3E}">
        <p14:creationId xmlns:p14="http://schemas.microsoft.com/office/powerpoint/2010/main" val="39295283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544" y="1484784"/>
            <a:ext cx="8229600" cy="322637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 какой документ фиксируется деятельность волонтёра?</a:t>
            </a:r>
          </a:p>
          <a:p>
            <a:endParaRPr lang="ru-RU" sz="48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1. Паспорт</a:t>
            </a:r>
            <a:endParaRPr lang="ru-RU" sz="48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2. Трудовая книжка</a:t>
            </a:r>
            <a:endParaRPr lang="ru-RU" sz="48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3. Личная </a:t>
            </a:r>
            <a:r>
              <a:rPr lang="ru-RU" sz="4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книжка волонтёра</a:t>
            </a:r>
          </a:p>
        </p:txBody>
      </p:sp>
    </p:spTree>
    <p:extLst>
      <p:ext uri="{BB962C8B-B14F-4D97-AF65-F5344CB8AC3E}">
        <p14:creationId xmlns:p14="http://schemas.microsoft.com/office/powerpoint/2010/main" val="25174784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1124744"/>
            <a:ext cx="9137103" cy="3456384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Ответ</a:t>
            </a:r>
            <a:r>
              <a:rPr lang="ru-RU" sz="6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6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Личная книжка волонтёра предназначена для учета волонтёрской деятельности и содержит сведения о «трудовом» стаже добровольца, его поощрениях и дополнительной подготовке</a:t>
            </a:r>
            <a:r>
              <a:rPr lang="ru-RU" sz="6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endParaRPr lang="ru-RU" sz="60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5746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67544" y="1484784"/>
            <a:ext cx="8229600" cy="374441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НАЗОВИ ОБЯЗАТЕЛЬНОЕ КАЧЕСТВО ВОЛОНТЕРА:</a:t>
            </a:r>
          </a:p>
          <a:p>
            <a:endParaRPr lang="ru-RU" sz="2800" b="1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Волонтёр понимает </a:t>
            </a:r>
            <a:r>
              <a:rPr lang="ru-RU" sz="2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всю важность поручения и </a:t>
            </a:r>
            <a:r>
              <a:rPr lang="ru-RU" sz="2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то, что </a:t>
            </a:r>
            <a:r>
              <a:rPr lang="ru-RU" sz="2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 него надеются, ему доверяют определённую часть работы. В</a:t>
            </a:r>
          </a:p>
          <a:p>
            <a:r>
              <a:rPr lang="ru-RU" sz="2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соответствии с этим он делает всё, чтобы не подвести.</a:t>
            </a:r>
          </a:p>
        </p:txBody>
      </p:sp>
    </p:spTree>
    <p:extLst>
      <p:ext uri="{BB962C8B-B14F-4D97-AF65-F5344CB8AC3E}">
        <p14:creationId xmlns:p14="http://schemas.microsoft.com/office/powerpoint/2010/main" val="22183675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1124744"/>
            <a:ext cx="9137103" cy="453650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Ответ</a:t>
            </a:r>
            <a:r>
              <a:rPr lang="ru-RU" sz="6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6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ОТВЕТСТВЕННОСТЬ</a:t>
            </a:r>
            <a:endParaRPr lang="ru-RU" sz="60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3211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67544" y="1484784"/>
            <a:ext cx="8229600" cy="322637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Назовите п</a:t>
            </a:r>
            <a:r>
              <a:rPr lang="ru-RU" sz="4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ризнаки </a:t>
            </a:r>
            <a:r>
              <a:rPr lang="ru-RU" sz="4800" b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эмоционального </a:t>
            </a:r>
            <a:r>
              <a:rPr lang="ru-RU" sz="4800" b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выгорания и 5 </a:t>
            </a:r>
            <a:r>
              <a:rPr lang="ru-RU" sz="4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эффективных способов избежать выгорания, занимаясь долгое время </a:t>
            </a:r>
            <a:r>
              <a:rPr lang="ru-RU" sz="4800" b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волонтёрской </a:t>
            </a:r>
            <a:r>
              <a:rPr lang="ru-RU" sz="4800" b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деятельностью.</a:t>
            </a:r>
            <a:endParaRPr lang="ru-RU" sz="48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892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84784"/>
            <a:ext cx="8964488" cy="2808312"/>
          </a:xfrm>
        </p:spPr>
        <p:txBody>
          <a:bodyPr>
            <a:noAutofit/>
          </a:bodyPr>
          <a:lstStyle/>
          <a:p>
            <a:r>
              <a:rPr lang="ru-RU" sz="4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Назовите, какое движение в пионерии стало основой для волонтёрской деятельности??</a:t>
            </a:r>
            <a:br>
              <a:rPr lang="ru-RU" sz="4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1. «Тимуровское </a:t>
            </a:r>
            <a:r>
              <a:rPr lang="ru-RU" sz="4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движение</a:t>
            </a:r>
            <a:r>
              <a:rPr lang="ru-RU" sz="4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4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2. «Скаутское </a:t>
            </a:r>
            <a:r>
              <a:rPr lang="ru-RU" sz="4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движение</a:t>
            </a:r>
            <a:r>
              <a:rPr lang="ru-RU" sz="4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4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3. «Юные </a:t>
            </a:r>
            <a:r>
              <a:rPr lang="ru-RU" sz="4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инспекторы дорожного движения»</a:t>
            </a:r>
          </a:p>
        </p:txBody>
      </p:sp>
    </p:spTree>
    <p:extLst>
      <p:ext uri="{BB962C8B-B14F-4D97-AF65-F5344CB8AC3E}">
        <p14:creationId xmlns:p14="http://schemas.microsoft.com/office/powerpoint/2010/main" val="378304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9137103" cy="623731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6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Ответ</a:t>
            </a:r>
            <a:r>
              <a:rPr lang="ru-RU" sz="6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6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усталость</a:t>
            </a:r>
            <a:r>
              <a:rPr lang="ru-RU" sz="24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, нарушение сна, </a:t>
            </a:r>
            <a:r>
              <a:rPr lang="ru-RU" sz="2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головокружение, цинизм</a:t>
            </a:r>
            <a:r>
              <a:rPr lang="ru-RU" sz="24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, черствость, агрессивность, </a:t>
            </a:r>
            <a:r>
              <a:rPr lang="ru-RU" sz="2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раздражительность, </a:t>
            </a:r>
            <a:r>
              <a:rPr lang="ru-RU" sz="24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резкость в оценках, нежелание сотрудничать, тревожность, трудности с концентрацией внимания</a:t>
            </a:r>
            <a:r>
              <a:rPr lang="ru-RU" sz="2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невнимание к собственным потребностям и нуждам, разочарование в деятельности, падение интереса к </a:t>
            </a:r>
            <a:r>
              <a:rPr lang="ru-RU" sz="2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деятельности.</a:t>
            </a:r>
          </a:p>
          <a:p>
            <a:pPr marL="342900" indent="-342900" algn="just">
              <a:buAutoNum type="arabicPeriod"/>
            </a:pPr>
            <a:r>
              <a:rPr lang="ru-RU" sz="2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Внимательно </a:t>
            </a:r>
            <a:r>
              <a:rPr lang="ru-RU" sz="24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следить за своим психологическим</a:t>
            </a:r>
            <a:r>
              <a:rPr lang="ru-RU" sz="2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физическим, эмоциональным </a:t>
            </a:r>
            <a:r>
              <a:rPr lang="ru-RU" sz="24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состоянием</a:t>
            </a:r>
            <a:r>
              <a:rPr lang="ru-RU" sz="2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ru-RU" sz="2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 </a:t>
            </a:r>
            <a:r>
              <a:rPr lang="ru-RU" sz="24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оценивать свои силы и возможности</a:t>
            </a:r>
            <a:r>
              <a:rPr lang="ru-RU" sz="2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ru-RU" sz="2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Уделять </a:t>
            </a:r>
            <a:r>
              <a:rPr lang="ru-RU" sz="24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время самому себе, находить время для восстановления</a:t>
            </a:r>
            <a:r>
              <a:rPr lang="ru-RU" sz="2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ru-RU" sz="2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Иметь </a:t>
            </a:r>
            <a:r>
              <a:rPr lang="ru-RU" sz="24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осуществлять свое право на чередование </a:t>
            </a:r>
            <a:r>
              <a:rPr lang="ru-RU" sz="2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</a:p>
          <a:p>
            <a:pPr marL="342900" indent="-342900" algn="just">
              <a:buAutoNum type="arabicPeriod"/>
            </a:pPr>
            <a:r>
              <a:rPr lang="ru-RU" sz="2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 </a:t>
            </a:r>
            <a:r>
              <a:rPr lang="ru-RU" sz="24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имеет право принять решение о приостановлении своей </a:t>
            </a:r>
            <a:r>
              <a:rPr lang="ru-RU" sz="2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деятельности, взять перерыв, чтобы отдохнуть, набраться сил, пересмотреть </a:t>
            </a:r>
            <a:r>
              <a:rPr lang="ru-RU" sz="24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свои взгляды на свою </a:t>
            </a:r>
            <a:r>
              <a:rPr lang="ru-RU" sz="2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деятельность, или </a:t>
            </a:r>
            <a:r>
              <a:rPr lang="ru-RU" sz="24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же, перейти в другой вид волонтерской помощи.</a:t>
            </a:r>
            <a:endParaRPr lang="ru-RU" sz="2400" b="1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1800" b="1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18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3009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67544" y="1484784"/>
            <a:ext cx="8229600" cy="322637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Закон регламентирующий волонтёрскую (добровольческую) деятельность?</a:t>
            </a:r>
            <a:endParaRPr lang="ru-RU" sz="48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1175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1124744"/>
            <a:ext cx="9137103" cy="388843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Ответ</a:t>
            </a:r>
            <a:r>
              <a:rPr lang="ru-RU" sz="4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6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Федеральный закон от 11.08.1995 </a:t>
            </a:r>
            <a:endParaRPr lang="ru-RU" sz="3600" b="1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3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135-ФЗ </a:t>
            </a:r>
            <a:endParaRPr lang="ru-RU" sz="3600" b="1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 благотворительной деятельности и добровольчестве (волонтерстве</a:t>
            </a:r>
            <a:r>
              <a:rPr lang="ru-RU" sz="3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)».</a:t>
            </a:r>
          </a:p>
        </p:txBody>
      </p:sp>
    </p:spTree>
    <p:extLst>
      <p:ext uri="{BB962C8B-B14F-4D97-AF65-F5344CB8AC3E}">
        <p14:creationId xmlns:p14="http://schemas.microsoft.com/office/powerpoint/2010/main" val="3868838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67544" y="1628800"/>
            <a:ext cx="8229600" cy="381642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u="sng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Твоё практическое задание:</a:t>
            </a:r>
          </a:p>
          <a:p>
            <a:r>
              <a:rPr lang="ru-RU" sz="4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Посмотри на всех присутствующих очень внимательно и каждому скажи какая часть тела у него самая красивая</a:t>
            </a:r>
            <a:endParaRPr lang="ru-RU" sz="48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493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1124744"/>
            <a:ext cx="9137103" cy="453650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Ответ</a:t>
            </a:r>
            <a:r>
              <a:rPr lang="ru-RU" sz="6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ru-RU" sz="6000" b="1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6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ТЫ – МОЛОДЕЦ!</a:t>
            </a:r>
            <a:endParaRPr lang="ru-RU" sz="36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81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95536" y="1772816"/>
            <a:ext cx="8229600" cy="322637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Назовите 10 причин стать волонтёром!</a:t>
            </a:r>
            <a:endParaRPr lang="ru-RU" sz="66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5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1124744"/>
            <a:ext cx="9137103" cy="453650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Ответ</a:t>
            </a:r>
            <a:r>
              <a:rPr lang="ru-RU" sz="6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ru-RU" sz="6000" b="1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6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ТЫ – СУПЕР!</a:t>
            </a:r>
            <a:endParaRPr lang="ru-RU" sz="66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19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1268760"/>
            <a:ext cx="9036496" cy="403244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Всей командой играем в глухой телефон!</a:t>
            </a:r>
          </a:p>
          <a:p>
            <a:r>
              <a:rPr lang="ru-RU" sz="6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Слова подскажет ведущий!</a:t>
            </a:r>
            <a:endParaRPr lang="ru-RU" sz="60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03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1124744"/>
            <a:ext cx="9137103" cy="453650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Ответ</a:t>
            </a:r>
            <a:r>
              <a:rPr lang="ru-RU" sz="6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6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Красавчики! </a:t>
            </a:r>
          </a:p>
          <a:p>
            <a:r>
              <a:rPr lang="ru-RU" sz="6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У вас почти идеальный слух!</a:t>
            </a:r>
          </a:p>
        </p:txBody>
      </p:sp>
    </p:spTree>
    <p:extLst>
      <p:ext uri="{BB962C8B-B14F-4D97-AF65-F5344CB8AC3E}">
        <p14:creationId xmlns:p14="http://schemas.microsoft.com/office/powerpoint/2010/main" val="2772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95536" y="1556792"/>
            <a:ext cx="8229600" cy="322637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Всей командой танцуйте макарену!</a:t>
            </a:r>
            <a:endParaRPr lang="ru-RU" sz="72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16832"/>
            <a:ext cx="8229600" cy="2074242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Ответ: </a:t>
            </a:r>
            <a:r>
              <a:rPr lang="ru-RU" sz="4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ТИМУРОВСКОЕ ДВИЖЕНИЕ возникло в СССР среди пионеров и школьников в нач. 1940-х гг. под влиянием повести А. П. Гайдара "Тимур и его команда". Тимуровцы оказывали помощь семьям военнослужащих и ветеранам, а также престарелым, детсадам, ухаживали за могилами погибших воинов и т. п</a:t>
            </a:r>
            <a:r>
              <a:rPr lang="ru-RU" sz="4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456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-2434" y="260648"/>
            <a:ext cx="9137103" cy="525658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Ответ</a:t>
            </a:r>
            <a:r>
              <a:rPr lang="ru-RU" sz="6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l"/>
            <a:endParaRPr lang="ru-RU" sz="32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Gente De Zona feat. Los Del Rio - Mas Macarena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5625" y="1772816"/>
            <a:ext cx="1960984" cy="196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1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95536" y="476672"/>
            <a:ext cx="8229600" cy="381642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ТАНЕЦ!</a:t>
            </a:r>
          </a:p>
          <a:p>
            <a:endParaRPr lang="ru-RU" sz="4800" b="1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Танец Я банан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108" y="1484784"/>
            <a:ext cx="8668455" cy="487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8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1052736"/>
            <a:ext cx="9137103" cy="381642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Ответ</a:t>
            </a:r>
            <a:r>
              <a:rPr lang="ru-RU" sz="6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6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Никогда не бойся делать сложный выбор! Иногда это очень весело!</a:t>
            </a:r>
          </a:p>
        </p:txBody>
      </p:sp>
    </p:spTree>
    <p:extLst>
      <p:ext uri="{BB962C8B-B14F-4D97-AF65-F5344CB8AC3E}">
        <p14:creationId xmlns:p14="http://schemas.microsoft.com/office/powerpoint/2010/main" val="23647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29600" cy="322637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Назовите 4 основных направления в социальном волонтёрстве</a:t>
            </a:r>
            <a:endParaRPr lang="ru-RU" sz="48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96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504" y="1052736"/>
            <a:ext cx="8928992" cy="4752528"/>
          </a:xfrm>
        </p:spPr>
        <p:txBody>
          <a:bodyPr>
            <a:normAutofit fontScale="90000"/>
          </a:bodyPr>
          <a:lstStyle/>
          <a:p>
            <a:r>
              <a:rPr lang="ru-RU" sz="4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Ответ</a:t>
            </a:r>
            <a:r>
              <a:rPr lang="ru-RU" sz="4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4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1. Помощь пожилым и ветеранам;</a:t>
            </a:r>
            <a:br>
              <a:rPr lang="ru-RU" sz="4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2. Помощь детям разной категории;</a:t>
            </a:r>
            <a:br>
              <a:rPr lang="ru-RU" sz="4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3. Профилактическая работа;</a:t>
            </a:r>
            <a:br>
              <a:rPr lang="ru-RU" sz="4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4. Работа с людьми, имеющими особые потребности;</a:t>
            </a:r>
            <a:endParaRPr lang="ru-RU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1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6774" y="1196752"/>
            <a:ext cx="9009721" cy="32263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Дайте определение событийного волонтёрства?</a:t>
            </a:r>
            <a:endParaRPr lang="ru-RU" sz="50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12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15008" y="1196752"/>
            <a:ext cx="8928992" cy="4176464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Ответ</a:t>
            </a:r>
            <a:r>
              <a:rPr lang="ru-RU" sz="6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6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7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волонтерская (добровольческая) деятельность,</a:t>
            </a:r>
          </a:p>
          <a:p>
            <a:r>
              <a:rPr lang="ru-RU" sz="7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направленная на помощь в организации и проведении крупных значимых</a:t>
            </a:r>
          </a:p>
          <a:p>
            <a:r>
              <a:rPr lang="ru-RU" sz="7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событий местного, регионального, федерального и международного уровней</a:t>
            </a:r>
          </a:p>
          <a:p>
            <a:r>
              <a:rPr lang="ru-RU" sz="7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(помощь на конференциях, съездах, форумах, праздниках, концертах и т.д.).</a:t>
            </a:r>
          </a:p>
          <a:p>
            <a:endParaRPr lang="ru-RU" sz="60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32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1520" y="1484784"/>
            <a:ext cx="8517632" cy="3226370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Серебряное волонтёрство.</a:t>
            </a:r>
            <a:br>
              <a:rPr lang="ru-RU" sz="4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Назовите основную отличительную черту данного направления волонтёрства.</a:t>
            </a:r>
            <a:br>
              <a:rPr lang="ru-RU" sz="4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8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27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spe:Receivers xmlns:spe="http://schemas.microsoft.com/sharepoint/event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497471E8EE621E4993B09F1295CAF34E" ma:contentTypeVersion="50" ma:contentTypeDescription="Создание документа." ma:contentTypeScope="" ma:versionID="fcbc75269b11f8b9925bc90facbaf1b3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093b4cf649d4be2f76cd338fa02d6b27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14C8EE-FFC0-4839-A17A-F18C783D0F1D}"/>
</file>

<file path=customXml/itemProps2.xml><?xml version="1.0" encoding="utf-8"?>
<ds:datastoreItem xmlns:ds="http://schemas.openxmlformats.org/officeDocument/2006/customXml" ds:itemID="{917912A3-7F2D-4BED-8EA4-F6C12A0E093D}"/>
</file>

<file path=customXml/itemProps3.xml><?xml version="1.0" encoding="utf-8"?>
<ds:datastoreItem xmlns:ds="http://schemas.openxmlformats.org/officeDocument/2006/customXml" ds:itemID="{0A276B9D-7452-41B1-8978-E427F5AE1090}"/>
</file>

<file path=customXml/itemProps4.xml><?xml version="1.0" encoding="utf-8"?>
<ds:datastoreItem xmlns:ds="http://schemas.openxmlformats.org/officeDocument/2006/customXml" ds:itemID="{4F9B68AE-858D-49ED-9A05-984A300D8494}"/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384</Words>
  <Application>Microsoft Office PowerPoint</Application>
  <PresentationFormat>Экран (4:3)</PresentationFormat>
  <Paragraphs>106</Paragraphs>
  <Slides>42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7" baseType="lpstr">
      <vt:lpstr>Arial</vt:lpstr>
      <vt:lpstr>Calibri</vt:lpstr>
      <vt:lpstr>Times New Roman</vt:lpstr>
      <vt:lpstr>Wingdings</vt:lpstr>
      <vt:lpstr>Тема Office</vt:lpstr>
      <vt:lpstr>Интерактивная игра: «Что я знаю  о волонтёрстве?»</vt:lpstr>
      <vt:lpstr>Презентация PowerPoint</vt:lpstr>
      <vt:lpstr>Назовите, какое движение в пионерии стало основой для волонтёрской деятельности?? 1. «Тимуровское движение» 2. «Скаутское движение» 3. «Юные инспекторы дорожного движения»</vt:lpstr>
      <vt:lpstr>Ответ:  ТИМУРОВСКОЕ ДВИЖЕНИЕ возникло в СССР среди пионеров и школьников в нач. 1940-х гг. под влиянием повести А. П. Гайдара "Тимур и его команда". Тимуровцы оказывали помощь семьям военнослужащих и ветеранам, а также престарелым, детсадам, ухаживали за могилами погибших воинов и т. п.</vt:lpstr>
      <vt:lpstr>Назовите 4 основных направления в социальном волонтёрстве</vt:lpstr>
      <vt:lpstr>Ответ: 1. Помощь пожилым и ветеранам; 2. Помощь детям разной категории; 3. Профилактическая работа; 4. Работа с людьми, имеющими особые потребности;</vt:lpstr>
      <vt:lpstr>Презентация PowerPoint</vt:lpstr>
      <vt:lpstr>Презентация PowerPoint</vt:lpstr>
      <vt:lpstr>Серебряное волонтёрство. Назовите основную отличительную черту данного направления волонтёрства. </vt:lpstr>
      <vt:lpstr>Презентация PowerPoint</vt:lpstr>
      <vt:lpstr>Назовите волонтёрское направление: помощь сотрудникам МЧС России в устранении лесных пожаров или последствий землетрясений</vt:lpstr>
      <vt:lpstr>Презентация PowerPoint</vt:lpstr>
      <vt:lpstr>Слово волонтер произошло от французского слова, которое в переводе означает…? 1. Помощник 2. Доброволец 3. Активист</vt:lpstr>
      <vt:lpstr>Презентация PowerPoint</vt:lpstr>
      <vt:lpstr>После Олимпийских и Параолимпийских игр в Сочи в 2014 г., где было задействовано около 25 тыс. волонтеров, в России была создана:  1. Ассоциация волонтерских центров  2. Добровольческая партия  3. Олимпийская волонтерская группа  4. Профсоюз добровольцев</vt:lpstr>
      <vt:lpstr>Презентация PowerPoint</vt:lpstr>
      <vt:lpstr>Международный день добровольцев празднуется: 1. 8 июня 2. 5 сентября 3. 5 декабря</vt:lpstr>
      <vt:lpstr>Презентация PowerPoint</vt:lpstr>
      <vt:lpstr>Какой знак является всемирным символом добровольчества?  1. Красный круг 2. Зеленый треугольник 3. Красная буква «V»</vt:lpstr>
      <vt:lpstr>Презентация PowerPoint</vt:lpstr>
      <vt:lpstr>Какая самая известная гуманитарная организация, осуществляет свою деятельность во всём мире, исходя из принципа нейтральности и беспристрастности?  1. Волонтеры ООН 2. Красный крест 3. Армия спасения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Интеллектуальная игра «Азбука безопасности»</dc:title>
  <cp:lastModifiedBy>Виктор</cp:lastModifiedBy>
  <cp:revision>28</cp:revision>
  <dcterms:modified xsi:type="dcterms:W3CDTF">2022-02-17T06:36:01Z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0x010100497471E8EE621E4993B09F1295CAF34E</vt:lpwstr>
  </property>
</Properties>
</file>