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61" r:id="rId3"/>
    <p:sldId id="257" r:id="rId4"/>
    <p:sldId id="262" r:id="rId5"/>
    <p:sldId id="258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80808"/>
    <a:srgbClr val="F6A8F8"/>
    <a:srgbClr val="00CC00"/>
    <a:srgbClr val="FF3300"/>
    <a:srgbClr val="0000CC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912" autoAdjust="0"/>
    <p:restoredTop sz="94660"/>
  </p:normalViewPr>
  <p:slideViewPr>
    <p:cSldViewPr>
      <p:cViewPr>
        <p:scale>
          <a:sx n="66" d="100"/>
          <a:sy n="66" d="100"/>
        </p:scale>
        <p:origin x="-1422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1D23-7592-4055-8F9B-BB3E828BB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4F672-58EA-402B-95A4-0355514A1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295D-0276-4D5D-B43D-661D8F6EA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8B9B-6FB7-4C28-B545-F16086DD6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C0202-ECCD-49D6-890A-CDB407C05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0A9E5D-593F-4C6A-BA35-C68407FAF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B1A03-586B-48BD-BF46-1EF45C021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3B10-939B-4BFA-A8B9-9CDEDD8DA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9C5BD-02A6-45CC-BBF3-599F0C453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3B5ECA-D6F9-4877-8D5E-B4F7B6C76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7798-4822-4DE0-B41A-3EA9D5138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02FA98-103B-49E7-8FDF-E82205121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33B101-BBB0-401E-8BB0-B9C308F46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E0A9A68C-88D1-4CA0-98CB-67F189607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64" r:id="rId4"/>
    <p:sldLayoutId id="2147483765" r:id="rId5"/>
    <p:sldLayoutId id="2147483774" r:id="rId6"/>
    <p:sldLayoutId id="2147483766" r:id="rId7"/>
    <p:sldLayoutId id="2147483775" r:id="rId8"/>
    <p:sldLayoutId id="2147483776" r:id="rId9"/>
    <p:sldLayoutId id="2147483767" r:id="rId10"/>
    <p:sldLayoutId id="2147483768" r:id="rId11"/>
    <p:sldLayoutId id="2147483769" r:id="rId12"/>
    <p:sldLayoutId id="214748377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96975"/>
            <a:ext cx="9144000" cy="936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990033"/>
                </a:solidFill>
                <a:latin typeface="Times New Roman" pitchFamily="18" charset="0"/>
              </a:rPr>
              <a:t/>
            </a:r>
            <a:br>
              <a:rPr lang="ru-RU" sz="4000" b="1" dirty="0" smtClean="0">
                <a:solidFill>
                  <a:srgbClr val="990033"/>
                </a:solidFill>
                <a:latin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</a:rPr>
              <a:t>Вопросы, которые ставит </a:t>
            </a:r>
            <a:r>
              <a:rPr lang="ru-RU" sz="6000" b="1" dirty="0" smtClean="0">
                <a:latin typeface="Times New Roman" pitchFamily="18" charset="0"/>
              </a:rPr>
              <a:t>жизнь.</a:t>
            </a:r>
            <a:endParaRPr lang="ru-RU" sz="4000" b="1" dirty="0" smtClean="0">
              <a:latin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50825" y="260350"/>
            <a:ext cx="2159000" cy="60483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3300"/>
                </a:solidFill>
                <a:latin typeface="Times New Roman" pitchFamily="18" charset="0"/>
              </a:rPr>
              <a:t>Сколько?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 rot="1158654">
            <a:off x="4054475" y="268288"/>
            <a:ext cx="1727200" cy="646112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latin typeface="Times New Roman" pitchFamily="18" charset="0"/>
              </a:rPr>
              <a:t>Когда?</a:t>
            </a:r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179388" y="2133600"/>
            <a:ext cx="8642350" cy="207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Текстовые   задачи -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 rot="-1160632">
            <a:off x="2560638" y="660400"/>
            <a:ext cx="1223962" cy="669925"/>
          </a:xfrm>
          <a:prstGeom prst="rect">
            <a:avLst/>
          </a:prstGeom>
          <a:solidFill>
            <a:srgbClr val="F6A8F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latin typeface="Times New Roman" pitchFamily="18" charset="0"/>
              </a:rPr>
              <a:t>Где?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 rot="-451045">
            <a:off x="6156325" y="188913"/>
            <a:ext cx="2232025" cy="787400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FF3300"/>
                </a:solidFill>
                <a:latin typeface="Times New Roman" pitchFamily="18" charset="0"/>
              </a:rPr>
              <a:t>Почём?</a:t>
            </a: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971550" y="4076700"/>
            <a:ext cx="7348538" cy="2601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жизненные  </a:t>
            </a:r>
          </a:p>
          <a:p>
            <a:pPr algn="ctr"/>
            <a:r>
              <a:rPr lang="ru-RU" sz="6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задачи</a:t>
            </a:r>
          </a:p>
        </p:txBody>
      </p:sp>
      <p:grpSp>
        <p:nvGrpSpPr>
          <p:cNvPr id="8201" name="Группа 11"/>
          <p:cNvGrpSpPr>
            <a:grpSpLocks/>
          </p:cNvGrpSpPr>
          <p:nvPr/>
        </p:nvGrpSpPr>
        <p:grpSpPr bwMode="auto">
          <a:xfrm>
            <a:off x="6875463" y="5876925"/>
            <a:ext cx="1368425" cy="765175"/>
            <a:chOff x="6876256" y="5877272"/>
            <a:chExt cx="1368152" cy="764704"/>
          </a:xfrm>
        </p:grpSpPr>
        <p:sp>
          <p:nvSpPr>
            <p:cNvPr id="9" name="Стрелка вправо 8"/>
            <p:cNvSpPr/>
            <p:nvPr/>
          </p:nvSpPr>
          <p:spPr>
            <a:xfrm>
              <a:off x="6876256" y="5877272"/>
              <a:ext cx="1368152" cy="7647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TextBox 9">
              <a:hlinkClick r:id="rId2" action="ppaction://hlinksldjump"/>
            </p:cNvPr>
            <p:cNvSpPr txBox="1"/>
            <p:nvPr/>
          </p:nvSpPr>
          <p:spPr>
            <a:xfrm>
              <a:off x="6876256" y="6093296"/>
              <a:ext cx="1296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u="sng" dirty="0">
                  <a:ln>
                    <a:solidFill>
                      <a:schemeClr val="tx1"/>
                    </a:solidFill>
                  </a:ln>
                  <a:latin typeface="Arial" charset="0"/>
                  <a:hlinkClick r:id="rId2" action="ppaction://hlinksldjump"/>
                </a:rPr>
                <a:t>ВПЕРЕД</a:t>
              </a:r>
              <a:endParaRPr lang="ru-RU" u="sng" dirty="0">
                <a:ln>
                  <a:solidFill>
                    <a:schemeClr val="tx1"/>
                  </a:solidFill>
                </a:ln>
                <a:latin typeface="Arial" charset="0"/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8" grpId="0" animBg="1"/>
      <p:bldP spid="2061" grpId="0" animBg="1"/>
      <p:bldP spid="2064" grpId="0" animBg="1"/>
      <p:bldP spid="2066" grpId="0" animBg="1"/>
      <p:bldP spid="2067" grpId="0" animBg="1"/>
      <p:bldP spid="20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28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990033"/>
                </a:solidFill>
                <a:latin typeface="Times New Roman" pitchFamily="18" charset="0"/>
              </a:rPr>
              <a:t>Элективный  курс «Текстовые задачи» </a:t>
            </a:r>
            <a:br>
              <a:rPr lang="ru-RU" sz="2800" b="1" dirty="0" smtClean="0">
                <a:solidFill>
                  <a:srgbClr val="990033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990033"/>
                </a:solidFill>
                <a:latin typeface="Times New Roman" pitchFamily="18" charset="0"/>
              </a:rPr>
              <a:t>в 2013-2014 </a:t>
            </a:r>
            <a:r>
              <a:rPr lang="ru-RU" sz="2800" b="1" dirty="0" err="1" smtClean="0">
                <a:solidFill>
                  <a:srgbClr val="990033"/>
                </a:solidFill>
                <a:latin typeface="Times New Roman" pitchFamily="18" charset="0"/>
              </a:rPr>
              <a:t>уч</a:t>
            </a:r>
            <a:r>
              <a:rPr lang="ru-RU" sz="2800" b="1" dirty="0" smtClean="0">
                <a:solidFill>
                  <a:srgbClr val="990033"/>
                </a:solidFill>
                <a:latin typeface="Times New Roman" pitchFamily="18" charset="0"/>
              </a:rPr>
              <a:t>. году будет вести</a:t>
            </a:r>
            <a:r>
              <a:rPr lang="en-US" sz="4000" b="1" dirty="0" smtClean="0">
                <a:solidFill>
                  <a:srgbClr val="990033"/>
                </a:solidFill>
                <a:latin typeface="Times New Roman" pitchFamily="18" charset="0"/>
              </a:rPr>
              <a:t/>
            </a:r>
            <a:br>
              <a:rPr lang="en-US" sz="4000" b="1" dirty="0" smtClean="0">
                <a:solidFill>
                  <a:srgbClr val="990033"/>
                </a:solidFill>
                <a:latin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</a:rPr>
              <a:t>Шумилова Ирина Николаевна </a:t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990033"/>
                </a:solidFill>
                <a:latin typeface="Times New Roman" pitchFamily="18" charset="0"/>
              </a:rPr>
              <a:t>(учитель математики высшей категории)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2133600"/>
            <a:ext cx="4716462" cy="377666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/>
              <a:t>Образование: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 Костромской Государственный Педагогический</a:t>
            </a:r>
            <a:r>
              <a:rPr lang="ru-RU" b="1" dirty="0" smtClean="0"/>
              <a:t> </a:t>
            </a:r>
            <a:r>
              <a:rPr lang="ru-RU" dirty="0" smtClean="0"/>
              <a:t>Институт им. Н. А. Некрасова по специальности «Математика и Физика» с присвоением квалификации учитель математики и физики</a:t>
            </a:r>
            <a:r>
              <a:rPr lang="ru-RU" sz="2800" dirty="0" smtClean="0"/>
              <a:t>.</a:t>
            </a:r>
            <a:endParaRPr lang="ru-RU" sz="3600" b="1" dirty="0" smtClean="0">
              <a:solidFill>
                <a:srgbClr val="990033"/>
              </a:solidFill>
              <a:latin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latin typeface="Times New Roman" pitchFamily="18" charset="0"/>
              </a:rPr>
              <a:t>Стаж   педагогической работы: </a:t>
            </a:r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</a:rPr>
              <a:t>29 лет.</a:t>
            </a:r>
          </a:p>
        </p:txBody>
      </p:sp>
      <p:pic>
        <p:nvPicPr>
          <p:cNvPr id="4101" name="Picture 5" descr="E:\Ирина Николаевна фото\IMG_9928.jpg"/>
          <p:cNvPicPr>
            <a:picLocks noChangeAspect="1" noChangeArrowheads="1"/>
          </p:cNvPicPr>
          <p:nvPr/>
        </p:nvPicPr>
        <p:blipFill>
          <a:blip r:embed="rId2"/>
          <a:srcRect l="4253" t="14058"/>
          <a:stretch>
            <a:fillRect/>
          </a:stretch>
        </p:blipFill>
        <p:spPr bwMode="auto">
          <a:xfrm>
            <a:off x="468313" y="2060575"/>
            <a:ext cx="3382962" cy="4557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9221" name="Группа 11"/>
          <p:cNvGrpSpPr>
            <a:grpSpLocks/>
          </p:cNvGrpSpPr>
          <p:nvPr/>
        </p:nvGrpSpPr>
        <p:grpSpPr bwMode="auto">
          <a:xfrm>
            <a:off x="6875463" y="5876925"/>
            <a:ext cx="1368425" cy="765175"/>
            <a:chOff x="6876256" y="5877272"/>
            <a:chExt cx="1368152" cy="764704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6876256" y="5877272"/>
              <a:ext cx="1368152" cy="7647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TextBox 13">
              <a:hlinkClick r:id="rId3" action="ppaction://hlinksldjump"/>
            </p:cNvPr>
            <p:cNvSpPr txBox="1"/>
            <p:nvPr/>
          </p:nvSpPr>
          <p:spPr>
            <a:xfrm>
              <a:off x="6876256" y="6093296"/>
              <a:ext cx="1296144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u="sng" dirty="0">
                  <a:ln>
                    <a:solidFill>
                      <a:schemeClr val="tx1"/>
                    </a:solidFill>
                  </a:ln>
                  <a:latin typeface="Arial" charset="0"/>
                  <a:hlinkClick r:id="rId4" action="ppaction://hlinksldjump"/>
                </a:rPr>
                <a:t>ВПЕРЕД</a:t>
              </a:r>
              <a:endParaRPr lang="ru-RU" u="sng" dirty="0">
                <a:ln>
                  <a:solidFill>
                    <a:schemeClr val="tx1"/>
                  </a:solidFill>
                </a:ln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540875" cy="14843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 smtClean="0"/>
              <a:t>Элективный курс для 10 – 11 классов  </a:t>
            </a:r>
            <a:br>
              <a:rPr lang="ru-RU" sz="3200" b="1" dirty="0" smtClean="0"/>
            </a:br>
            <a:r>
              <a:rPr lang="ru-RU" sz="3200" b="1" dirty="0" smtClean="0"/>
              <a:t>«Текстовые задачи»</a:t>
            </a:r>
            <a:br>
              <a:rPr lang="ru-RU" sz="3200" b="1" dirty="0" smtClean="0"/>
            </a:br>
            <a:r>
              <a:rPr lang="ru-RU" sz="3200" b="1" dirty="0" smtClean="0"/>
              <a:t>призван решить следующие задачи: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68413"/>
            <a:ext cx="9144000" cy="494188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ru-RU" sz="24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ru-RU" sz="2400" smtClean="0"/>
              <a:t>систематизировать  ранее  полученные    знания  по  решению  текстовых  задач и подготовить учащихся к экзаменам;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smtClean="0"/>
              <a:t>научить   применять     математические   знания в решении повседневных жизненных задач, встречающихся  в  окружающей  нас  среде и в решении задач выбранного профиля;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smtClean="0"/>
              <a:t>познакомить    учащихся    с    различными   типами  задач, особенностями    методики   их  решения;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smtClean="0"/>
              <a:t>научить  учащихся  решать  задачи  с  применением  графических  и  геометрических  способов;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smtClean="0"/>
              <a:t>развивать   и    укреплять   межпредметные связи с другими школьными дисциплинами.</a:t>
            </a:r>
          </a:p>
        </p:txBody>
      </p:sp>
      <p:grpSp>
        <p:nvGrpSpPr>
          <p:cNvPr id="10244" name="Группа 6"/>
          <p:cNvGrpSpPr>
            <a:grpSpLocks/>
          </p:cNvGrpSpPr>
          <p:nvPr/>
        </p:nvGrpSpPr>
        <p:grpSpPr bwMode="auto">
          <a:xfrm>
            <a:off x="6732588" y="6092825"/>
            <a:ext cx="1368425" cy="765175"/>
            <a:chOff x="6876256" y="5877272"/>
            <a:chExt cx="1368152" cy="764704"/>
          </a:xfrm>
        </p:grpSpPr>
        <p:sp>
          <p:nvSpPr>
            <p:cNvPr id="8" name="Стрелка вправо 7"/>
            <p:cNvSpPr/>
            <p:nvPr/>
          </p:nvSpPr>
          <p:spPr>
            <a:xfrm>
              <a:off x="6876256" y="5877272"/>
              <a:ext cx="1368152" cy="7647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TextBox 8">
              <a:hlinkClick r:id="rId2" action="ppaction://hlinksldjump"/>
            </p:cNvPr>
            <p:cNvSpPr txBox="1"/>
            <p:nvPr/>
          </p:nvSpPr>
          <p:spPr>
            <a:xfrm>
              <a:off x="6876256" y="6093296"/>
              <a:ext cx="1296144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u="sng" dirty="0">
                  <a:ln>
                    <a:solidFill>
                      <a:schemeClr val="tx1"/>
                    </a:solidFill>
                  </a:ln>
                  <a:latin typeface="Arial" charset="0"/>
                  <a:hlinkClick r:id="rId3" action="ppaction://hlinksldjump"/>
                </a:rPr>
                <a:t>ВПЕРЕД</a:t>
              </a:r>
              <a:endParaRPr lang="ru-RU" u="sng" dirty="0">
                <a:ln>
                  <a:solidFill>
                    <a:schemeClr val="tx1"/>
                  </a:solidFill>
                </a:ln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229600" cy="7826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Содержание курса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765175"/>
            <a:ext cx="8434388" cy="5832475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движение: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Движение на встречу</a:t>
            </a:r>
            <a:endParaRPr lang="ru-RU" sz="2000" i="1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Движение вдогонку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Движение по окружности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Движение по воде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Средняя скорость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Движение протяженных тел</a:t>
            </a:r>
            <a:r>
              <a:rPr lang="ru-RU" sz="2000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производительность: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работу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бассейны и трубы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проценты, концентрацию, части, доли: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на концентрацию, смеси, сплавы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Банковские задачи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Арифметическая прогрессия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dirty="0" smtClean="0"/>
              <a:t>                                      </a:t>
            </a:r>
            <a:r>
              <a:rPr lang="ru-RU" sz="3200" u="sng" dirty="0" smtClean="0"/>
              <a:t>(17 часов)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i="1" u="sng" dirty="0"/>
          </a:p>
        </p:txBody>
      </p:sp>
      <p:grpSp>
        <p:nvGrpSpPr>
          <p:cNvPr id="11268" name="Группа 3"/>
          <p:cNvGrpSpPr>
            <a:grpSpLocks/>
          </p:cNvGrpSpPr>
          <p:nvPr/>
        </p:nvGrpSpPr>
        <p:grpSpPr bwMode="auto">
          <a:xfrm>
            <a:off x="6732588" y="5876925"/>
            <a:ext cx="1368425" cy="765175"/>
            <a:chOff x="6876256" y="5877272"/>
            <a:chExt cx="1368152" cy="764704"/>
          </a:xfrm>
        </p:grpSpPr>
        <p:sp>
          <p:nvSpPr>
            <p:cNvPr id="5" name="Стрелка вправо 4"/>
            <p:cNvSpPr/>
            <p:nvPr/>
          </p:nvSpPr>
          <p:spPr>
            <a:xfrm>
              <a:off x="6876256" y="5877272"/>
              <a:ext cx="1368152" cy="7647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TextBox 5">
              <a:hlinkClick r:id="rId2" action="ppaction://hlinksldjump"/>
            </p:cNvPr>
            <p:cNvSpPr txBox="1"/>
            <p:nvPr/>
          </p:nvSpPr>
          <p:spPr>
            <a:xfrm>
              <a:off x="6876256" y="6093296"/>
              <a:ext cx="1296144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u="sng" dirty="0">
                  <a:ln>
                    <a:solidFill>
                      <a:schemeClr val="tx1"/>
                    </a:solidFill>
                  </a:ln>
                  <a:solidFill>
                    <a:srgbClr val="080808"/>
                  </a:solidFill>
                  <a:latin typeface="Arial" charset="0"/>
                  <a:hlinkClick r:id="rId3" action="ppaction://hlinksldjump"/>
                </a:rPr>
                <a:t>ВПЕРЕД</a:t>
              </a:r>
              <a:endParaRPr lang="ru-RU" u="sng" dirty="0">
                <a:ln>
                  <a:solidFill>
                    <a:schemeClr val="tx1"/>
                  </a:solidFill>
                </a:ln>
                <a:solidFill>
                  <a:srgbClr val="080808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5843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err="1" smtClean="0"/>
              <a:t>Учебно</a:t>
            </a:r>
            <a:r>
              <a:rPr lang="ru-RU" sz="3600" b="1" dirty="0" smtClean="0"/>
              <a:t> – методическая база </a:t>
            </a:r>
            <a:br>
              <a:rPr lang="ru-RU" sz="3600" b="1" dirty="0" smtClean="0"/>
            </a:br>
            <a:r>
              <a:rPr lang="ru-RU" sz="3600" b="1" dirty="0" smtClean="0"/>
              <a:t>элективного курса</a:t>
            </a:r>
            <a:br>
              <a:rPr lang="ru-RU" sz="3600" b="1" dirty="0" smtClean="0"/>
            </a:br>
            <a:r>
              <a:rPr lang="ru-RU" sz="3600" b="1" dirty="0" smtClean="0"/>
              <a:t> «Текстовые задачи»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16113"/>
            <a:ext cx="9144000" cy="4525962"/>
          </a:xfrm>
        </p:spPr>
        <p:txBody>
          <a:bodyPr/>
          <a:lstStyle/>
          <a:p>
            <a:pPr eaLnBrk="1" hangingPunct="1"/>
            <a:r>
              <a:rPr lang="ru-RU" sz="2800" smtClean="0"/>
              <a:t>Авторская обзорная презентация элективного курса «Текстовые задачи».</a:t>
            </a:r>
          </a:p>
          <a:p>
            <a:pPr eaLnBrk="1" hangingPunct="1"/>
            <a:r>
              <a:rPr lang="ru-RU" sz="2800" smtClean="0"/>
              <a:t>Авторская программа элективного курса «Текстовые задачи».</a:t>
            </a:r>
          </a:p>
          <a:p>
            <a:pPr eaLnBrk="1" hangingPunct="1"/>
            <a:r>
              <a:rPr lang="ru-RU" sz="2800" smtClean="0"/>
              <a:t>Авторские методические разработки проведения занятий элективного курса «Текстовые задачи».</a:t>
            </a:r>
          </a:p>
          <a:p>
            <a:pPr eaLnBrk="1" hangingPunct="1"/>
            <a:r>
              <a:rPr lang="ru-RU" sz="2800" smtClean="0"/>
              <a:t>Подборка текстовых задач из материалов ЕГЭ, выпускных и вступительных экзаменов для отработки навыков решения текстовых задач.</a:t>
            </a:r>
          </a:p>
        </p:txBody>
      </p:sp>
      <p:grpSp>
        <p:nvGrpSpPr>
          <p:cNvPr id="12292" name="Группа 3"/>
          <p:cNvGrpSpPr>
            <a:grpSpLocks/>
          </p:cNvGrpSpPr>
          <p:nvPr/>
        </p:nvGrpSpPr>
        <p:grpSpPr bwMode="auto">
          <a:xfrm>
            <a:off x="6588125" y="6092825"/>
            <a:ext cx="1368425" cy="765175"/>
            <a:chOff x="6876256" y="5877272"/>
            <a:chExt cx="1368152" cy="764704"/>
          </a:xfrm>
        </p:grpSpPr>
        <p:sp>
          <p:nvSpPr>
            <p:cNvPr id="5" name="Стрелка вправо 4"/>
            <p:cNvSpPr/>
            <p:nvPr/>
          </p:nvSpPr>
          <p:spPr>
            <a:xfrm>
              <a:off x="6876256" y="5877272"/>
              <a:ext cx="1368152" cy="7647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TextBox 5">
              <a:hlinkClick r:id="rId2" action="ppaction://hlinksldjump"/>
            </p:cNvPr>
            <p:cNvSpPr txBox="1"/>
            <p:nvPr/>
          </p:nvSpPr>
          <p:spPr>
            <a:xfrm>
              <a:off x="6876256" y="6093296"/>
              <a:ext cx="1296144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u="sng" dirty="0">
                  <a:ln>
                    <a:solidFill>
                      <a:schemeClr val="tx1"/>
                    </a:solidFill>
                  </a:ln>
                  <a:latin typeface="Arial" charset="0"/>
                  <a:hlinkClick r:id="rId2" action="ppaction://hlinksldjump"/>
                </a:rPr>
                <a:t>ВПЕРЕД</a:t>
              </a:r>
              <a:endParaRPr lang="ru-RU" u="sng" dirty="0">
                <a:ln>
                  <a:solidFill>
                    <a:schemeClr val="tx1"/>
                  </a:solidFill>
                </a:ln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773238"/>
            <a:ext cx="7467600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6000" smtClean="0">
                <a:solidFill>
                  <a:schemeClr val="tx2"/>
                </a:solidFill>
              </a:rPr>
              <a:t> Спасибо за внимание!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AWJJH2MPE6E2-1176382600-24</_dlc_DocId>
    <_dlc_DocIdUrl xmlns="4a252ca3-5a62-4c1c-90a6-29f4710e47f8">
      <Url>http://edu-sps.koiro.local/Sharya/cpo/_layouts/15/DocIdRedir.aspx?ID=AWJJH2MPE6E2-1176382600-24</Url>
      <Description>AWJJH2MPE6E2-1176382600-24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3C992DCC5AE9144A17D291A7E8F936F" ma:contentTypeVersion="49" ma:contentTypeDescription="Создание документа." ma:contentTypeScope="" ma:versionID="3c6859a75fab8d13a331f6a25bdbf1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71B003A-FCA9-4AD4-A5D8-B03FCECE2A59}"/>
</file>

<file path=customXml/itemProps2.xml><?xml version="1.0" encoding="utf-8"?>
<ds:datastoreItem xmlns:ds="http://schemas.openxmlformats.org/officeDocument/2006/customXml" ds:itemID="{148AE965-B272-4E56-8ED1-6C97BB360A3B}"/>
</file>

<file path=customXml/itemProps3.xml><?xml version="1.0" encoding="utf-8"?>
<ds:datastoreItem xmlns:ds="http://schemas.openxmlformats.org/officeDocument/2006/customXml" ds:itemID="{46956C69-1C4D-43BB-B393-39049EF36D20}"/>
</file>

<file path=customXml/itemProps4.xml><?xml version="1.0" encoding="utf-8"?>
<ds:datastoreItem xmlns:ds="http://schemas.openxmlformats.org/officeDocument/2006/customXml" ds:itemID="{BE2DC91B-5A38-448E-ABD3-E62D57AD0F03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252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Century Schoolbook</vt:lpstr>
      <vt:lpstr>Wingdings</vt:lpstr>
      <vt:lpstr>Wingdings 2</vt:lpstr>
      <vt:lpstr>Calibri</vt:lpstr>
      <vt:lpstr>Times New Roman</vt:lpstr>
      <vt:lpstr>Эркер</vt:lpstr>
      <vt:lpstr> Вопросы, которые ставит жизнь.</vt:lpstr>
      <vt:lpstr>Элективный  курс «Текстовые задачи»  в 2013-2014 уч. году будет вести Шумилова Ирина Николаевна  (учитель математики высшей категории)</vt:lpstr>
      <vt:lpstr> Элективный курс для 10 – 11 классов   «Текстовые задачи» призван решить следующие задачи: </vt:lpstr>
      <vt:lpstr>Содержание курса</vt:lpstr>
      <vt:lpstr>Учебно – методическая база  элективного курса  «Текстовые задачи»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Сколько? Где? Когда? Почём?</dc:title>
  <dc:creator>www.PHILka.RU</dc:creator>
  <cp:lastModifiedBy>comp10</cp:lastModifiedBy>
  <cp:revision>28</cp:revision>
  <dcterms:created xsi:type="dcterms:W3CDTF">2009-04-27T12:58:41Z</dcterms:created>
  <dcterms:modified xsi:type="dcterms:W3CDTF">2013-09-10T11:07:38Z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0x01010073C992DCC5AE9144A17D291A7E8F936F</vt:lpwstr>
  </property>
  <property fmtid="{D5CDD505-2E9C-101B-9397-08002B2CF9AE}" pid="3" name="_dlc_DocIdItemGuid">
    <vt:lpwstr>407fe74c-4fe3-42e7-b2e8-56718a15e9c8</vt:lpwstr>
  </property>
</Properties>
</file>