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72" r:id="rId4"/>
    <p:sldId id="273" r:id="rId5"/>
    <p:sldId id="267" r:id="rId6"/>
    <p:sldId id="259" r:id="rId7"/>
    <p:sldId id="269" r:id="rId8"/>
    <p:sldId id="263" r:id="rId9"/>
    <p:sldId id="274" r:id="rId10"/>
    <p:sldId id="275" r:id="rId11"/>
    <p:sldId id="276" r:id="rId12"/>
    <p:sldId id="277" r:id="rId13"/>
    <p:sldId id="264" r:id="rId14"/>
    <p:sldId id="278" r:id="rId15"/>
    <p:sldId id="279" r:id="rId16"/>
    <p:sldId id="265" r:id="rId17"/>
    <p:sldId id="261" r:id="rId18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70000"/>
      </a:lnSpc>
      <a:spcBef>
        <a:spcPct val="50000"/>
      </a:spcBef>
      <a:spcAft>
        <a:spcPct val="0"/>
      </a:spcAft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lnSpc>
        <a:spcPct val="70000"/>
      </a:lnSpc>
      <a:spcBef>
        <a:spcPct val="50000"/>
      </a:spcBef>
      <a:spcAft>
        <a:spcPct val="0"/>
      </a:spcAft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lnSpc>
        <a:spcPct val="70000"/>
      </a:lnSpc>
      <a:spcBef>
        <a:spcPct val="50000"/>
      </a:spcBef>
      <a:spcAft>
        <a:spcPct val="0"/>
      </a:spcAft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lnSpc>
        <a:spcPct val="70000"/>
      </a:lnSpc>
      <a:spcBef>
        <a:spcPct val="50000"/>
      </a:spcBef>
      <a:spcAft>
        <a:spcPct val="0"/>
      </a:spcAft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lnSpc>
        <a:spcPct val="70000"/>
      </a:lnSpc>
      <a:spcBef>
        <a:spcPct val="50000"/>
      </a:spcBef>
      <a:spcAft>
        <a:spcPct val="0"/>
      </a:spcAft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7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EDED24-C88A-4178-9188-180BE3D68482}" type="datetimeFigureOut">
              <a:rPr lang="ru-RU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808AA21-A77B-46DA-8EA2-38281E7A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5298B27-A025-479A-B34D-FE817CD6A6FF}" type="datetimeFigureOut">
              <a:rPr lang="ru-RU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9900B1C-B744-4589-BC8D-D6A5F187D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0031E4-57EE-4AED-8AE1-1E1962623D4A}" type="datetimeFigureOut">
              <a:rPr lang="ru-RU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4066F-6E9F-404C-A475-053E73186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mc_sharya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214563" y="549275"/>
            <a:ext cx="6716712" cy="45942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Педагогический класс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(10-11 классы) 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очная форма обучения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сетевое взаимодействие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МУ «Информационно-методический центр»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городского округа г. Шарья 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Костромской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357188" y="214313"/>
            <a:ext cx="7215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i="0">
                <a:solidFill>
                  <a:srgbClr val="C00000"/>
                </a:solidFill>
                <a:cs typeface="Times New Roman" pitchFamily="18" charset="0"/>
              </a:rPr>
              <a:t>Участие в областной олимпиаде по педагогике</a:t>
            </a:r>
          </a:p>
        </p:txBody>
      </p:sp>
      <p:pic>
        <p:nvPicPr>
          <p:cNvPr id="15363" name="Picture 2" descr="C:\Users\1\Documents\Лена\педкласс\олимпиады\фото олимп\IMG_1733.JPG"/>
          <p:cNvPicPr>
            <a:picLocks noChangeAspect="1" noChangeArrowheads="1"/>
          </p:cNvPicPr>
          <p:nvPr/>
        </p:nvPicPr>
        <p:blipFill>
          <a:blip r:embed="rId2"/>
          <a:srcRect l="17567" t="11487"/>
          <a:stretch>
            <a:fillRect/>
          </a:stretch>
        </p:blipFill>
        <p:spPr bwMode="auto">
          <a:xfrm>
            <a:off x="1714500" y="1143000"/>
            <a:ext cx="51435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" y="4857750"/>
            <a:ext cx="8358188" cy="9286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400" i="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Пидченко</a:t>
            </a:r>
            <a:r>
              <a:rPr lang="ru-RU" sz="24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 П., </a:t>
            </a:r>
            <a:r>
              <a:rPr lang="ru-RU" sz="2400" i="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Присмотрова</a:t>
            </a:r>
            <a:r>
              <a:rPr lang="ru-RU" sz="24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 К., Кудрина О., </a:t>
            </a:r>
            <a:r>
              <a:rPr lang="ru-RU" sz="2400" i="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Агаева</a:t>
            </a:r>
            <a:r>
              <a:rPr lang="ru-RU" sz="24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 Г., 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4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призеры </a:t>
            </a:r>
            <a:r>
              <a:rPr lang="ru-RU" sz="24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олимпиады </a:t>
            </a:r>
            <a:r>
              <a:rPr lang="ru-RU" sz="24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2012 года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71500" y="428625"/>
            <a:ext cx="4000500" cy="1714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областной олимпиаде по педагогике</a:t>
            </a:r>
            <a:endParaRPr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57188" y="4143375"/>
            <a:ext cx="4071937" cy="92868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sz="2400" b="1">
                <a:latin typeface="Times New Roman" pitchFamily="18" charset="0"/>
                <a:cs typeface="Times New Roman" pitchFamily="18" charset="0"/>
              </a:rPr>
              <a:t>Почтоева Оксана, призёр олимпиады 2013 года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Users\1\Documents\Лена\педкласс\фото\социальный проект\IMG_5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071563"/>
            <a:ext cx="35274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IMG_5462.JP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12241" r="12241"/>
          <a:stretch>
            <a:fillRect/>
          </a:stretch>
        </p:blipFill>
        <p:spPr>
          <a:xfrm>
            <a:off x="4786313" y="1428750"/>
            <a:ext cx="4071937" cy="4043363"/>
          </a:xfrm>
          <a:solidFill>
            <a:schemeClr val="bg1"/>
          </a:solidFill>
        </p:spPr>
      </p:pic>
      <p:pic>
        <p:nvPicPr>
          <p:cNvPr id="17411" name="Рисунок 5" descr="IMG_5436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891" r="12891"/>
          <a:stretch>
            <a:fillRect/>
          </a:stretch>
        </p:blipFill>
        <p:spPr>
          <a:xfrm>
            <a:off x="428625" y="1428750"/>
            <a:ext cx="4000500" cy="4043363"/>
          </a:xfrm>
          <a:solidFill>
            <a:schemeClr val="bg1"/>
          </a:solidFill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7188" y="214313"/>
            <a:ext cx="7929562" cy="1000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педкласса разрабатывают и реализуют социально-значимые проекты</a:t>
            </a:r>
            <a:endParaRPr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571500" y="214313"/>
            <a:ext cx="8004175" cy="647700"/>
          </a:xfrm>
        </p:spPr>
        <p:txBody>
          <a:bodyPr/>
          <a:lstStyle/>
          <a:p>
            <a:r>
              <a:rPr lang="ru-RU" sz="3200" b="1" smtClean="0">
                <a:solidFill>
                  <a:srgbClr val="CC0000"/>
                </a:solidFill>
                <a:latin typeface="Times New Roman" pitchFamily="18" charset="0"/>
              </a:rPr>
              <a:t>Результат обучения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928688"/>
            <a:ext cx="8715375" cy="5286375"/>
          </a:xfrm>
        </p:spPr>
        <p:txBody>
          <a:bodyPr/>
          <a:lstStyle/>
          <a:p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</a:rPr>
              <a:t>Выпускной экзамен в 11 классе  в форме защиты  творческих работ</a:t>
            </a:r>
          </a:p>
          <a:p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</a:rPr>
              <a:t>Получение свидетельства  об окончании  педагогического  класса</a:t>
            </a:r>
            <a:endParaRPr lang="ru-RU" sz="2800" b="1" i="1" smtClean="0">
              <a:solidFill>
                <a:schemeClr val="tx2"/>
              </a:solidFill>
              <a:latin typeface="Segoe"/>
            </a:endParaRPr>
          </a:p>
          <a:p>
            <a:endParaRPr lang="ru-RU" i="1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mtClean="0">
              <a:latin typeface="Segoe"/>
            </a:endParaRPr>
          </a:p>
        </p:txBody>
      </p:sp>
      <p:pic>
        <p:nvPicPr>
          <p:cNvPr id="18436" name="Picture 6" descr="C:\Users\1\Documents\Лена\педкласс\экзамен педкласса 2011\фото экзамен\2013\IMG_5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428875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:\Users\1\Documents\Лена\педкласс\экзамен педкласса 2011\фото экзамен\2012\IMG_3653.JPG"/>
          <p:cNvPicPr>
            <a:picLocks noChangeAspect="1" noChangeArrowheads="1"/>
          </p:cNvPicPr>
          <p:nvPr/>
        </p:nvPicPr>
        <p:blipFill>
          <a:blip r:embed="rId3"/>
          <a:srcRect t="8057" r="11868" b="5341"/>
          <a:stretch>
            <a:fillRect/>
          </a:stretch>
        </p:blipFill>
        <p:spPr bwMode="auto">
          <a:xfrm>
            <a:off x="428625" y="2928938"/>
            <a:ext cx="41687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42938" y="1285875"/>
            <a:ext cx="8215312" cy="3143250"/>
          </a:xfrm>
        </p:spPr>
        <p:txBody>
          <a:bodyPr/>
          <a:lstStyle/>
          <a:p>
            <a:pPr algn="l">
              <a:buFontTx/>
              <a:buChar char="-"/>
              <a:defRPr/>
            </a:pPr>
            <a:r>
              <a:rPr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любого курса по выбору (педагогика, психология)</a:t>
            </a:r>
          </a:p>
          <a:p>
            <a:pPr algn="l">
              <a:buFontTx/>
              <a:buChar char="-"/>
              <a:defRPr/>
            </a:pPr>
            <a:r>
              <a:rPr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дача зачёта по данному курсу</a:t>
            </a:r>
          </a:p>
          <a:p>
            <a:pPr algn="l">
              <a:defRPr/>
            </a:pPr>
            <a:r>
              <a:rPr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Получение сертификата о посещении данного курса</a:t>
            </a:r>
            <a:endParaRPr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00063" y="500063"/>
            <a:ext cx="7000875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Возможности  профильного курса</a:t>
            </a:r>
            <a:endParaRPr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57188" y="857250"/>
            <a:ext cx="8286750" cy="492918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на педагогические специальности поступают </a:t>
            </a:r>
          </a:p>
          <a:p>
            <a:pPr>
              <a:defRPr/>
            </a:pP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30 до 50% учащихся педкласса</a:t>
            </a:r>
          </a:p>
          <a:p>
            <a:pPr>
              <a:defRPr/>
            </a:pPr>
            <a:endParaRPr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sz="33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поступления учащихся 2011-2013 гг.</a:t>
            </a:r>
          </a:p>
          <a:p>
            <a:pPr algn="just">
              <a:defRPr/>
            </a:pPr>
            <a:r>
              <a:rPr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Лебедева Т.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(МБОУ СОШ №21) 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студентка Ярославского педагогического института им. К.Д.Ушинского, факультета дошкольная дефектология;</a:t>
            </a:r>
          </a:p>
          <a:p>
            <a:pPr algn="just">
              <a:defRPr/>
            </a:pPr>
            <a:r>
              <a:rPr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Пидченко П.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(МБОУ СОШ №21) 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студентка Ярославского университета им. Демидова, факультета психологии;</a:t>
            </a:r>
          </a:p>
          <a:p>
            <a:pPr algn="just">
              <a:defRPr/>
            </a:pPr>
            <a:r>
              <a:rPr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Рогачева И.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(МБОУ СОШ №21) 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студентка Нижегородского Лингвистического Университета им. Добролюбова , факультета  иностранных языков;</a:t>
            </a:r>
          </a:p>
          <a:p>
            <a:pPr algn="just">
              <a:defRPr/>
            </a:pPr>
            <a:r>
              <a:rPr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Меликян Э.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(МБОУ СОШ №4) 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студентка Педагогического универститета им. А.И.Герцена (С.-Петербург),  психолого-педагогического факультета клинической психологии и психологической помощи</a:t>
            </a:r>
            <a:endParaRPr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85813" y="214313"/>
            <a:ext cx="6357937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Немного статистики</a:t>
            </a:r>
            <a:endParaRPr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000125"/>
            <a:ext cx="8361363" cy="485775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b="1" i="1" smtClean="0">
                <a:solidFill>
                  <a:schemeClr val="tx2"/>
                </a:solidFill>
                <a:latin typeface="Segoe"/>
              </a:rPr>
              <a:t>КГУ имени Н.А.Некрасова :</a:t>
            </a:r>
          </a:p>
          <a:p>
            <a:pPr>
              <a:buFontTx/>
              <a:buChar char="-"/>
            </a:pPr>
            <a:r>
              <a:rPr lang="ru-RU" sz="2400" b="1" i="1" smtClean="0">
                <a:solidFill>
                  <a:schemeClr val="tx2"/>
                </a:solidFill>
                <a:latin typeface="Segoe"/>
              </a:rPr>
              <a:t>Организация семинаров для руководителей педагогических классов области;</a:t>
            </a:r>
          </a:p>
          <a:p>
            <a:pPr>
              <a:buFontTx/>
              <a:buChar char="-"/>
            </a:pPr>
            <a:r>
              <a:rPr lang="ru-RU" sz="2400" b="1" i="1" smtClean="0">
                <a:solidFill>
                  <a:schemeClr val="tx2"/>
                </a:solidFill>
                <a:latin typeface="Segoe"/>
              </a:rPr>
              <a:t>Организация и проведение олимпиады по педагогике;</a:t>
            </a:r>
          </a:p>
          <a:p>
            <a:pPr>
              <a:buFontTx/>
              <a:buChar char="-"/>
            </a:pPr>
            <a:r>
              <a:rPr lang="ru-RU" sz="2400" b="1" i="1" smtClean="0">
                <a:solidFill>
                  <a:schemeClr val="tx2"/>
                </a:solidFill>
                <a:latin typeface="Segoe"/>
              </a:rPr>
              <a:t>Обеспечение льгот выпускникам педагогических классов при </a:t>
            </a: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</a:rPr>
              <a:t>поступлении в КГУ на направление «</a:t>
            </a:r>
            <a:r>
              <a:rPr lang="ru-RU" sz="2800" b="1" i="1" u="sng" smtClean="0">
                <a:solidFill>
                  <a:schemeClr val="tx2"/>
                </a:solidFill>
                <a:latin typeface="Times New Roman" pitchFamily="18" charset="0"/>
              </a:rPr>
              <a:t>Педагогическое  образование» </a:t>
            </a: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</a:rPr>
              <a:t>(бесплатный контракт; первоочередное зачисление при одинаковом количестве баллов по ЕГЭ).</a:t>
            </a:r>
          </a:p>
          <a:p>
            <a:pPr>
              <a:buFont typeface="Arial" pitchFamily="34" charset="0"/>
              <a:buNone/>
            </a:pPr>
            <a:endParaRPr lang="ru-RU" i="1" smtClean="0">
              <a:solidFill>
                <a:schemeClr val="tx2"/>
              </a:solidFill>
              <a:latin typeface="Segoe"/>
            </a:endParaRP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642938" y="28575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i="0">
                <a:solidFill>
                  <a:srgbClr val="CC0000"/>
                </a:solidFill>
              </a:rPr>
              <a:t>Социальный партнёр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71750" y="1500188"/>
            <a:ext cx="6286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i="0">
                <a:solidFill>
                  <a:srgbClr val="C00000"/>
                </a:solidFill>
              </a:rPr>
              <a:t>Приглашаем к сотрудничеству</a:t>
            </a:r>
            <a:r>
              <a:rPr lang="ru-RU" sz="2800" i="0">
                <a:solidFill>
                  <a:srgbClr val="C00000"/>
                </a:solidFill>
              </a:rPr>
              <a:t/>
            </a:r>
            <a:br>
              <a:rPr lang="ru-RU" sz="2800" i="0">
                <a:solidFill>
                  <a:srgbClr val="C00000"/>
                </a:solidFill>
              </a:rPr>
            </a:br>
            <a:r>
              <a:rPr lang="ru-RU" sz="2800" i="0">
                <a:solidFill>
                  <a:srgbClr val="CC3300"/>
                </a:solidFill>
              </a:rPr>
              <a:t/>
            </a:r>
            <a:br>
              <a:rPr lang="ru-RU" sz="2800" i="0">
                <a:solidFill>
                  <a:srgbClr val="CC3300"/>
                </a:solidFill>
              </a:rPr>
            </a:br>
            <a:r>
              <a:rPr lang="ru-RU" sz="2800" i="0"/>
              <a:t>наш адрес</a:t>
            </a:r>
            <a:r>
              <a:rPr lang="ru-RU" sz="2800" b="0" i="0"/>
              <a:t>: </a:t>
            </a:r>
            <a:r>
              <a:rPr lang="ru-RU" sz="2800"/>
              <a:t> </a:t>
            </a:r>
            <a:r>
              <a:rPr lang="ru-RU" sz="2800" b="0" i="0"/>
              <a:t>ул. Полярников, д.4</a:t>
            </a:r>
            <a:br>
              <a:rPr lang="ru-RU" sz="2800" b="0" i="0"/>
            </a:br>
            <a:r>
              <a:rPr lang="ru-RU" sz="2800" i="0"/>
              <a:t>Телефон</a:t>
            </a:r>
            <a:r>
              <a:rPr lang="ru-RU" sz="2800" b="0" i="0"/>
              <a:t>: (49 449) 5-33-21, 5-33-19</a:t>
            </a:r>
            <a:br>
              <a:rPr lang="ru-RU" sz="2800" b="0" i="0"/>
            </a:br>
            <a:r>
              <a:rPr lang="ru-RU" sz="2800" i="0"/>
              <a:t>E-mail</a:t>
            </a:r>
            <a:r>
              <a:rPr lang="ru-RU" sz="2800" b="0" i="0"/>
              <a:t>: </a:t>
            </a:r>
            <a:r>
              <a:rPr lang="ru-RU" sz="2800" b="0" i="0" u="sng">
                <a:hlinkClick r:id="rId3"/>
              </a:rPr>
              <a:t>imc_sharya@mail.ru</a:t>
            </a:r>
            <a:endParaRPr lang="ru-RU" sz="2800" b="0" i="0" u="sng"/>
          </a:p>
          <a:p>
            <a:pPr>
              <a:lnSpc>
                <a:spcPct val="100000"/>
              </a:lnSpc>
            </a:pPr>
            <a:r>
              <a:rPr lang="ru-RU" sz="2800" i="0">
                <a:solidFill>
                  <a:srgbClr val="C00000"/>
                </a:solidFill>
              </a:rPr>
              <a:t>Занятия проводятся в </a:t>
            </a:r>
          </a:p>
          <a:p>
            <a:pPr>
              <a:lnSpc>
                <a:spcPct val="100000"/>
              </a:lnSpc>
            </a:pPr>
            <a:r>
              <a:rPr lang="ru-RU" sz="2800" i="0">
                <a:solidFill>
                  <a:srgbClr val="C00000"/>
                </a:solidFill>
              </a:rPr>
              <a:t>МБОУ СОШ №21</a:t>
            </a:r>
            <a:r>
              <a:rPr lang="ru-RU" sz="2800"/>
              <a:t/>
            </a:r>
            <a:br>
              <a:rPr lang="ru-RU" sz="2800"/>
            </a:br>
            <a:endParaRPr lang="ru-RU" sz="28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357188" y="1000125"/>
            <a:ext cx="7993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00000"/>
              </a:lnSpc>
              <a:spcBef>
                <a:spcPct val="0"/>
              </a:spcBef>
            </a:pPr>
            <a:endParaRPr lang="ru-RU" sz="2800"/>
          </a:p>
          <a:p>
            <a:pPr marL="609600" indent="-609600">
              <a:lnSpc>
                <a:spcPct val="100000"/>
              </a:lnSpc>
              <a:spcBef>
                <a:spcPct val="0"/>
              </a:spcBef>
            </a:pPr>
            <a:r>
              <a:rPr lang="ru-RU" sz="2800"/>
              <a:t>Тех, кто серьёзно готовится к выбору профессии педагога,  менеджера и других  профессий типа «человек-человек», будущих родителей, всех, кто желает добиться успеха в жизни,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</a:pPr>
            <a:r>
              <a:rPr lang="ru-RU" sz="2800"/>
              <a:t>приглашаем в педагогический класс.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</a:pPr>
            <a:endParaRPr lang="ru-RU" sz="2800"/>
          </a:p>
          <a:p>
            <a:pPr marL="609600" indent="-609600">
              <a:lnSpc>
                <a:spcPct val="100000"/>
              </a:lnSpc>
              <a:spcBef>
                <a:spcPct val="0"/>
              </a:spcBef>
            </a:pPr>
            <a:endParaRPr lang="ru-RU"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4929188"/>
          </a:xfrm>
        </p:spPr>
        <p:txBody>
          <a:bodyPr anchor="t"/>
          <a:lstStyle/>
          <a:p>
            <a:pPr algn="l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Педкласс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дополнительное образование через систему психолого-педагогических элективных курсов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Педкласс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составляющая часть социально-гуманитарного профиля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Педкласс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допрофессиональная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 по направлению педагогическое образование (введение в профессию)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572500" cy="5210175"/>
          </a:xfrm>
        </p:spPr>
        <p:txBody>
          <a:bodyPr anchor="t"/>
          <a:lstStyle/>
          <a:p>
            <a:pPr algn="l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Задачи: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Дать старшеклассникам информацию о работе педагогов в различных образовательных учреждениях, мотивировать на выбор педагогической профессии</a:t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Формировать и развивать эффективное взаимодействие в команде</a:t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Формировать и развивать способности к самостоятельному обучению</a:t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Формировать индивидуальные маршруты</a:t>
            </a:r>
            <a:endParaRPr lang="ru-RU" sz="2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42938" y="214313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i="0">
                <a:solidFill>
                  <a:srgbClr val="CC0000"/>
                </a:solidFill>
              </a:rPr>
              <a:t>Проект  учебного плана</a:t>
            </a:r>
            <a:endParaRPr lang="ru-RU" sz="2800" b="0" i="0">
              <a:solidFill>
                <a:srgbClr val="CC0000"/>
              </a:solidFill>
            </a:endParaRPr>
          </a:p>
        </p:txBody>
      </p:sp>
      <p:graphicFrame>
        <p:nvGraphicFramePr>
          <p:cNvPr id="36933" name="Group 69"/>
          <p:cNvGraphicFramePr>
            <a:graphicFrameLocks noGrp="1"/>
          </p:cNvGraphicFramePr>
          <p:nvPr>
            <p:ph idx="4294967295"/>
          </p:nvPr>
        </p:nvGraphicFramePr>
        <p:xfrm>
          <a:off x="214313" y="857250"/>
          <a:ext cx="8643967" cy="4687084"/>
        </p:xfrm>
        <a:graphic>
          <a:graphicData uri="http://schemas.openxmlformats.org/drawingml/2006/table">
            <a:tbl>
              <a:tblPr/>
              <a:tblGrid>
                <a:gridCol w="3825987"/>
                <a:gridCol w="2531965"/>
                <a:gridCol w="2286015"/>
              </a:tblGrid>
              <a:tr h="636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Учебные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Ознакомительная практика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Основы психологии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Основы педагогики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9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Подготовка экзаменационной работы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Педагогическая практика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за 2 года обучения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468313" y="33337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i="0">
                <a:solidFill>
                  <a:srgbClr val="CC0000"/>
                </a:solidFill>
              </a:rPr>
              <a:t>Основы психологии (</a:t>
            </a:r>
            <a:r>
              <a:rPr lang="ru-RU" sz="2800" b="0" i="0">
                <a:solidFill>
                  <a:srgbClr val="CC0000"/>
                </a:solidFill>
              </a:rPr>
              <a:t>1 час в неделю)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995738" y="1285875"/>
            <a:ext cx="4648200" cy="43037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Личность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Характер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Способности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Темперамент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Внимание 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Память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Чувства и эмоции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Психология общения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Конфликт и выход из него</a:t>
            </a:r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447675" y="2058988"/>
            <a:ext cx="32607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395288" y="1700213"/>
            <a:ext cx="3384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285750" y="3786188"/>
            <a:ext cx="3313113" cy="22653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600"/>
              <a:t>Нейц</a:t>
            </a:r>
          </a:p>
          <a:p>
            <a:pPr>
              <a:spcBef>
                <a:spcPct val="0"/>
              </a:spcBef>
            </a:pPr>
            <a:r>
              <a:rPr lang="ru-RU" sz="2600"/>
              <a:t>Наталья Юрьевна</a:t>
            </a:r>
            <a:r>
              <a:rPr lang="ru-RU" sz="2800"/>
              <a:t>,</a:t>
            </a:r>
          </a:p>
          <a:p>
            <a:r>
              <a:rPr lang="ru-RU" sz="2200"/>
              <a:t>педагог-психолог</a:t>
            </a:r>
          </a:p>
          <a:p>
            <a:pPr>
              <a:spcBef>
                <a:spcPct val="0"/>
              </a:spcBef>
            </a:pPr>
            <a:r>
              <a:rPr lang="ru-RU" sz="2200"/>
              <a:t>МОУ «Центра диагностики и консультирования</a:t>
            </a:r>
          </a:p>
          <a:p>
            <a:pPr>
              <a:spcBef>
                <a:spcPct val="0"/>
              </a:spcBef>
            </a:pPr>
            <a:r>
              <a:rPr lang="ru-RU" sz="2200"/>
              <a:t>городского округа город Шарья»</a:t>
            </a:r>
          </a:p>
        </p:txBody>
      </p:sp>
      <p:pic>
        <p:nvPicPr>
          <p:cNvPr id="11271" name="Picture 7" descr="C:\Users\1\Desktop\IMG_1617.JPG"/>
          <p:cNvPicPr>
            <a:picLocks noChangeAspect="1" noChangeArrowheads="1"/>
          </p:cNvPicPr>
          <p:nvPr/>
        </p:nvPicPr>
        <p:blipFill>
          <a:blip r:embed="rId3"/>
          <a:srcRect l="5660" t="4300" b="11855"/>
          <a:stretch>
            <a:fillRect/>
          </a:stretch>
        </p:blipFill>
        <p:spPr bwMode="auto">
          <a:xfrm>
            <a:off x="642938" y="857250"/>
            <a:ext cx="2381250" cy="27860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88" y="214313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i="0">
                <a:solidFill>
                  <a:srgbClr val="CC0000"/>
                </a:solidFill>
              </a:rPr>
              <a:t>Основы педагогики (</a:t>
            </a:r>
            <a:r>
              <a:rPr lang="ru-RU" sz="2800" b="0" i="0">
                <a:solidFill>
                  <a:srgbClr val="CC0000"/>
                </a:solidFill>
              </a:rPr>
              <a:t>1 час в неделю)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143375" y="1643063"/>
            <a:ext cx="4319588" cy="314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Введение в педагогическую профессию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Методика воспитательной работы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Дидактика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История педагогики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/>
              <a:t>Мастерская учителя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7675" y="2058988"/>
            <a:ext cx="32607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3384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85750" y="3643313"/>
            <a:ext cx="3384550" cy="23510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600"/>
              <a:t>Муржухина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600"/>
              <a:t>Елена Васильевна,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200"/>
              <a:t>учитель истории и обществознания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200"/>
              <a:t>МБОУ СОШ №21</a:t>
            </a:r>
          </a:p>
          <a:p>
            <a:endParaRPr lang="ru-RU" sz="2400"/>
          </a:p>
        </p:txBody>
      </p:sp>
      <p:pic>
        <p:nvPicPr>
          <p:cNvPr id="12295" name="Picture 7" descr="C:\Users\1\Desktop\IMG_2938.JPG"/>
          <p:cNvPicPr>
            <a:picLocks noChangeAspect="1" noChangeArrowheads="1"/>
          </p:cNvPicPr>
          <p:nvPr/>
        </p:nvPicPr>
        <p:blipFill>
          <a:blip r:embed="rId3"/>
          <a:srcRect r="6704"/>
          <a:stretch>
            <a:fillRect/>
          </a:stretch>
        </p:blipFill>
        <p:spPr bwMode="auto">
          <a:xfrm>
            <a:off x="785813" y="1000125"/>
            <a:ext cx="2428875" cy="25796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143000"/>
            <a:ext cx="8688387" cy="46593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600" b="1" i="1" smtClean="0">
                <a:solidFill>
                  <a:schemeClr val="tx2"/>
                </a:solidFill>
                <a:latin typeface="Times New Roman" pitchFamily="18" charset="0"/>
              </a:rPr>
              <a:t>помощник классного руководителя</a:t>
            </a:r>
          </a:p>
          <a:p>
            <a:pPr>
              <a:spcBef>
                <a:spcPct val="0"/>
              </a:spcBef>
            </a:pPr>
            <a:r>
              <a:rPr lang="ru-RU" sz="2600" b="1" i="1" smtClean="0">
                <a:solidFill>
                  <a:schemeClr val="tx2"/>
                </a:solidFill>
                <a:latin typeface="Times New Roman" pitchFamily="18" charset="0"/>
              </a:rPr>
              <a:t>вожатый летнего пришкольного лагеря</a:t>
            </a:r>
          </a:p>
          <a:p>
            <a:pPr>
              <a:spcBef>
                <a:spcPct val="0"/>
              </a:spcBef>
            </a:pPr>
            <a:r>
              <a:rPr lang="ru-RU" sz="2600" b="1" i="1" smtClean="0">
                <a:solidFill>
                  <a:schemeClr val="tx2"/>
                </a:solidFill>
                <a:latin typeface="Times New Roman" pitchFamily="18" charset="0"/>
              </a:rPr>
              <a:t>организатор школьных дел</a:t>
            </a:r>
          </a:p>
          <a:p>
            <a:endParaRPr lang="ru-RU" sz="2800" i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214313"/>
            <a:ext cx="6480175" cy="714375"/>
          </a:xfrm>
        </p:spPr>
        <p:txBody>
          <a:bodyPr/>
          <a:lstStyle/>
          <a:p>
            <a:r>
              <a:rPr lang="ru-RU" b="1" smtClean="0">
                <a:solidFill>
                  <a:srgbClr val="CC0000"/>
                </a:solidFill>
                <a:latin typeface="Times New Roman" pitchFamily="18" charset="0"/>
              </a:rPr>
              <a:t>Педагогическая практика</a:t>
            </a:r>
          </a:p>
        </p:txBody>
      </p:sp>
      <p:pic>
        <p:nvPicPr>
          <p:cNvPr id="13316" name="Picture 6" descr="C:\Users\1\Documents\Лена\педкласс\летний лагерь\лето 2012\IMG_3887.JPG"/>
          <p:cNvPicPr>
            <a:picLocks noChangeAspect="1" noChangeArrowheads="1"/>
          </p:cNvPicPr>
          <p:nvPr/>
        </p:nvPicPr>
        <p:blipFill>
          <a:blip r:embed="rId2"/>
          <a:srcRect l="4341" t="10417" b="4167"/>
          <a:stretch>
            <a:fillRect/>
          </a:stretch>
        </p:blipFill>
        <p:spPr bwMode="auto">
          <a:xfrm>
            <a:off x="285750" y="2500313"/>
            <a:ext cx="4479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1\Documents\Лена\педкласс\фото\лагерь 2013\IMG_5625.JPG"/>
          <p:cNvPicPr>
            <a:picLocks noChangeAspect="1" noChangeArrowheads="1"/>
          </p:cNvPicPr>
          <p:nvPr/>
        </p:nvPicPr>
        <p:blipFill>
          <a:blip r:embed="rId3" cstate="print"/>
          <a:srcRect r="6706"/>
          <a:stretch>
            <a:fillRect/>
          </a:stretch>
        </p:blipFill>
        <p:spPr bwMode="auto">
          <a:xfrm>
            <a:off x="5000625" y="2500313"/>
            <a:ext cx="37147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313" y="214313"/>
            <a:ext cx="7143750" cy="928687"/>
          </a:xfrm>
          <a:prstGeom prst="rect">
            <a:avLst/>
          </a:prstGeom>
        </p:spPr>
        <p:txBody>
          <a:bodyPr anchor="b"/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sz="3600" b="0" i="0" dirty="0">
              <a:solidFill>
                <a:srgbClr val="C00000"/>
              </a:solidFill>
              <a:ea typeface="+mj-ea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sz="3600" b="0" i="0" dirty="0">
              <a:solidFill>
                <a:srgbClr val="C00000"/>
              </a:solidFill>
              <a:ea typeface="+mj-ea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sz="3600" b="0" i="0" dirty="0">
              <a:solidFill>
                <a:srgbClr val="C00000"/>
              </a:solidFill>
              <a:ea typeface="+mj-ea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800" i="0" dirty="0">
                <a:solidFill>
                  <a:srgbClr val="C00000"/>
                </a:solidFill>
                <a:ea typeface="+mj-ea"/>
                <a:cs typeface="Times New Roman" pitchFamily="18" charset="0"/>
              </a:rPr>
              <a:t>Участие в областной олимпиаде по педагогике</a:t>
            </a:r>
          </a:p>
        </p:txBody>
      </p:sp>
      <p:pic>
        <p:nvPicPr>
          <p:cNvPr id="14339" name="Picture 3" descr="x_6ecc4b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0" descr="x_32ba0a02.jp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>
            <a:off x="357188" y="785813"/>
            <a:ext cx="2428875" cy="3551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14938" y="4572000"/>
            <a:ext cx="3429000" cy="13573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anchor="b"/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2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Хохлова Мария, 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2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студентка института психологии и педагогики КГУ им. Н.А.Некрасова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438" y="4857750"/>
            <a:ext cx="2357437" cy="1214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sz="1800" b="0" i="0" dirty="0">
              <a:solidFill>
                <a:schemeClr val="tx1"/>
              </a:solidFill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3" y="4357688"/>
            <a:ext cx="4643437" cy="142875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anchor="b">
            <a:normAutofit lnSpcReduction="10000"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200" i="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Олиярник</a:t>
            </a:r>
            <a:r>
              <a:rPr lang="ru-RU" sz="2200" i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 Юлия, студентка института педагогики и психологии КГУ им. Н.А.Некрасова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коль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AWJJH2MPE6E2-1176382600-27</_dlc_DocId>
    <_dlc_DocIdUrl xmlns="4a252ca3-5a62-4c1c-90a6-29f4710e47f8">
      <Url>http://edu-sps.koiro.local/Sharya/cpo/_layouts/15/DocIdRedir.aspx?ID=AWJJH2MPE6E2-1176382600-27</Url>
      <Description>AWJJH2MPE6E2-1176382600-27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3C992DCC5AE9144A17D291A7E8F936F" ma:contentTypeVersion="49" ma:contentTypeDescription="Создание документа." ma:contentTypeScope="" ma:versionID="3c6859a75fab8d13a331f6a25bdbf19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C220489-C15E-464F-8D78-C08DC256BB08}"/>
</file>

<file path=customXml/itemProps2.xml><?xml version="1.0" encoding="utf-8"?>
<ds:datastoreItem xmlns:ds="http://schemas.openxmlformats.org/officeDocument/2006/customXml" ds:itemID="{CE463F2A-88D8-401C-AEA9-6745A6B8EB48}"/>
</file>

<file path=customXml/itemProps3.xml><?xml version="1.0" encoding="utf-8"?>
<ds:datastoreItem xmlns:ds="http://schemas.openxmlformats.org/officeDocument/2006/customXml" ds:itemID="{5143C14E-B7BF-40FE-BD49-80CEC69AE213}"/>
</file>

<file path=customXml/itemProps4.xml><?xml version="1.0" encoding="utf-8"?>
<ds:datastoreItem xmlns:ds="http://schemas.openxmlformats.org/officeDocument/2006/customXml" ds:itemID="{01B5E8EC-D352-4096-86B1-CBE82D690476}"/>
</file>

<file path=docProps/app.xml><?xml version="1.0" encoding="utf-8"?>
<Properties xmlns="http://schemas.openxmlformats.org/officeDocument/2006/extended-properties" xmlns:vt="http://schemas.openxmlformats.org/officeDocument/2006/docPropsVTypes">
  <Template>Школьный фотоальбом</Template>
  <TotalTime>432</TotalTime>
  <Words>453</Words>
  <Application>Microsoft Office PowerPoint</Application>
  <PresentationFormat>Экран (4:3)</PresentationFormat>
  <Paragraphs>94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Segoe Script</vt:lpstr>
      <vt:lpstr>Segoe</vt:lpstr>
      <vt:lpstr>Calibri</vt:lpstr>
      <vt:lpstr>Школьный фотоальбом</vt:lpstr>
      <vt:lpstr>Педагогический класс (10-11 классы)   очная форма обучения сетевое взаимодействие  МУ «Информационно-методический центр» городского округа г. Шарья  Костромской области</vt:lpstr>
      <vt:lpstr>Слайд 2</vt:lpstr>
      <vt:lpstr>  Педкласс – это дополнительное образование через систему психолого-педагогических элективных курсов  Педкласс – это составляющая часть социально-гуманитарного профиля  Педкласс – это допрофессиональная подготовка по направлению педагогическое образование (введение в профессию)</vt:lpstr>
      <vt:lpstr>                                           Задачи: 1. Дать старшеклассникам информацию о работе педагогов в различных образовательных учреждениях, мотивировать на выбор педагогической профессии  2. Формировать и развивать эффективное взаимодействие в команде  3. Формировать и развивать способности к самостоятельному обучению  4. Формировать индивидуальные маршруты</vt:lpstr>
      <vt:lpstr>Слайд 5</vt:lpstr>
      <vt:lpstr>Слайд 6</vt:lpstr>
      <vt:lpstr>Слайд 7</vt:lpstr>
      <vt:lpstr>Педагогическая практика</vt:lpstr>
      <vt:lpstr>Слайд 9</vt:lpstr>
      <vt:lpstr>Слайд 10</vt:lpstr>
      <vt:lpstr>Слайд 11</vt:lpstr>
      <vt:lpstr>Слайд 12</vt:lpstr>
      <vt:lpstr>Результат обучения</vt:lpstr>
      <vt:lpstr>Слайд 14</vt:lpstr>
      <vt:lpstr>Слайд 15</vt:lpstr>
      <vt:lpstr>Слайд 16</vt:lpstr>
      <vt:lpstr>Слайд 17</vt:lpstr>
    </vt:vector>
  </TitlesOfParts>
  <Company>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subject>Фотоальбом</dc:subject>
  <dc:creator>Xb</dc:creator>
  <cp:keywords>Фотоальбом</cp:keywords>
  <dc:description>Корпорация Майкрософт</dc:description>
  <cp:lastModifiedBy>comp10</cp:lastModifiedBy>
  <cp:revision>46</cp:revision>
  <dcterms:created xsi:type="dcterms:W3CDTF">2009-05-20T10:07:24Z</dcterms:created>
  <dcterms:modified xsi:type="dcterms:W3CDTF">2013-09-12T07:29:35Z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  <property fmtid="{D5CDD505-2E9C-101B-9397-08002B2CF9AE}" pid="3" name="ContentTypeId">
    <vt:lpwstr>0x01010073C992DCC5AE9144A17D291A7E8F936F</vt:lpwstr>
  </property>
  <property fmtid="{D5CDD505-2E9C-101B-9397-08002B2CF9AE}" pid="4" name="_dlc_DocIdItemGuid">
    <vt:lpwstr>bd610ce1-aa18-4043-a814-7066e6832894</vt:lpwstr>
  </property>
</Properties>
</file>