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9" r:id="rId5"/>
    <p:sldId id="260" r:id="rId6"/>
    <p:sldId id="263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39" autoAdjust="0"/>
    <p:restoredTop sz="94660"/>
  </p:normalViewPr>
  <p:slideViewPr>
    <p:cSldViewPr>
      <p:cViewPr varScale="1">
        <p:scale>
          <a:sx n="46" d="100"/>
          <a:sy n="46" d="100"/>
        </p:scale>
        <p:origin x="-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F0B2-6C5D-44E2-BAF5-31D19C2E8223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B0B1-A975-4531-B4EC-7277AE76BED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F0B2-6C5D-44E2-BAF5-31D19C2E8223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B0B1-A975-4531-B4EC-7277AE76BE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F0B2-6C5D-44E2-BAF5-31D19C2E8223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B0B1-A975-4531-B4EC-7277AE76BE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F0B2-6C5D-44E2-BAF5-31D19C2E8223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B0B1-A975-4531-B4EC-7277AE76BE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F0B2-6C5D-44E2-BAF5-31D19C2E8223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B0B1-A975-4531-B4EC-7277AE76BED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F0B2-6C5D-44E2-BAF5-31D19C2E8223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B0B1-A975-4531-B4EC-7277AE76BE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F0B2-6C5D-44E2-BAF5-31D19C2E8223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B0B1-A975-4531-B4EC-7277AE76BE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F0B2-6C5D-44E2-BAF5-31D19C2E8223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B0B1-A975-4531-B4EC-7277AE76BE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F0B2-6C5D-44E2-BAF5-31D19C2E8223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B0B1-A975-4531-B4EC-7277AE76BE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F0B2-6C5D-44E2-BAF5-31D19C2E8223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B0B1-A975-4531-B4EC-7277AE76BE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F0B2-6C5D-44E2-BAF5-31D19C2E8223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EC3B0B1-A975-4531-B4EC-7277AE76BED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BEF0B2-6C5D-44E2-BAF5-31D19C2E8223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EC3B0B1-A975-4531-B4EC-7277AE76BED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Элективный курс </a:t>
            </a:r>
            <a:br>
              <a:rPr lang="ru-RU" dirty="0" smtClean="0"/>
            </a:br>
            <a:r>
              <a:rPr lang="ru-RU" dirty="0" smtClean="0"/>
              <a:t>по обществознанию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«Человек и общество»</a:t>
            </a:r>
          </a:p>
          <a:p>
            <a:pPr algn="ctr"/>
            <a:r>
              <a:rPr lang="ru-RU" sz="3200" b="1" dirty="0"/>
              <a:t>д</a:t>
            </a:r>
            <a:r>
              <a:rPr lang="ru-RU" sz="3200" b="1" dirty="0" smtClean="0"/>
              <a:t>ля учащихся 11 –</a:t>
            </a:r>
            <a:r>
              <a:rPr lang="ru-RU" sz="3200" b="1" dirty="0" err="1" smtClean="0"/>
              <a:t>х</a:t>
            </a:r>
            <a:r>
              <a:rPr lang="ru-RU" sz="3200" b="1" dirty="0" smtClean="0"/>
              <a:t> классов</a:t>
            </a:r>
            <a:endParaRPr lang="ru-RU" sz="3200" b="1" dirty="0"/>
          </a:p>
        </p:txBody>
      </p:sp>
      <p:pic>
        <p:nvPicPr>
          <p:cNvPr id="4" name="Picture 4" descr="ss0"/>
          <p:cNvPicPr>
            <a:picLocks noChangeAspect="1" noChangeArrowheads="1"/>
          </p:cNvPicPr>
          <p:nvPr/>
        </p:nvPicPr>
        <p:blipFill>
          <a:blip r:embed="rId2"/>
          <a:srcRect t="30118" r="8858" b="5905"/>
          <a:stretch>
            <a:fillRect/>
          </a:stretch>
        </p:blipFill>
        <p:spPr bwMode="auto">
          <a:xfrm>
            <a:off x="6769488" y="4357694"/>
            <a:ext cx="2374512" cy="2500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438912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  <a:buNone/>
            </a:pPr>
            <a:r>
              <a:rPr lang="ru-RU" sz="3200" u="sng" dirty="0" smtClean="0">
                <a:solidFill>
                  <a:schemeClr val="accent1">
                    <a:lumMod val="75000"/>
                  </a:schemeClr>
                </a:solidFill>
              </a:rPr>
              <a:t>Автор и руководитель курса</a:t>
            </a:r>
          </a:p>
          <a:p>
            <a:pPr>
              <a:lnSpc>
                <a:spcPct val="200000"/>
              </a:lnSpc>
              <a:buNone/>
            </a:pPr>
            <a:r>
              <a:rPr lang="ru-RU" sz="3200" dirty="0" err="1" smtClean="0"/>
              <a:t>Зезина</a:t>
            </a:r>
            <a:r>
              <a:rPr lang="ru-RU" sz="3200" dirty="0" smtClean="0"/>
              <a:t> Надежда Александровна, учитель истории и обществознания МБОУ Гимназия №3, высшая кв. категория</a:t>
            </a:r>
          </a:p>
          <a:p>
            <a:pPr>
              <a:lnSpc>
                <a:spcPct val="200000"/>
              </a:lnSpc>
              <a:buNone/>
            </a:pPr>
            <a:r>
              <a:rPr lang="ru-RU" sz="3200" u="sng" dirty="0" smtClean="0">
                <a:solidFill>
                  <a:schemeClr val="accent1">
                    <a:lumMod val="75000"/>
                  </a:schemeClr>
                </a:solidFill>
              </a:rPr>
              <a:t>Количество часов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ru-RU" sz="3200" dirty="0" smtClean="0"/>
              <a:t>36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28604"/>
            <a:ext cx="9144000" cy="64293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u="sng" dirty="0" smtClean="0"/>
              <a:t>Цель курса</a:t>
            </a:r>
            <a:r>
              <a:rPr lang="ru-RU" sz="2400" dirty="0" smtClean="0"/>
              <a:t> – овладение системой знаний, формирующих целостную картину мира и жизни человека в нем, а также навыками, обеспечивающими адаптацию к условиям динамично развивающегося современного общества.</a:t>
            </a:r>
          </a:p>
          <a:p>
            <a:pPr>
              <a:buNone/>
            </a:pPr>
            <a:r>
              <a:rPr lang="ru-RU" sz="2400" b="1" u="sng" dirty="0" smtClean="0"/>
              <a:t>Задачи курса:</a:t>
            </a:r>
            <a:endParaRPr lang="ru-RU" sz="2400" dirty="0" smtClean="0"/>
          </a:p>
          <a:p>
            <a:r>
              <a:rPr lang="ru-RU" sz="2400" dirty="0" smtClean="0"/>
              <a:t>        развитие умения рассматривать события и явления в жизни общества, пользуясь приемами системного подхода, доказательно формулировать свое отношение к актуальным проблемам современного мира,</a:t>
            </a:r>
          </a:p>
          <a:p>
            <a:r>
              <a:rPr lang="ru-RU" sz="2400" dirty="0" smtClean="0"/>
              <a:t>        освоение старшеклассниками ключевых социальных компетентностей, подготовка к сознательному участию в гражданской жизни.</a:t>
            </a:r>
          </a:p>
          <a:p>
            <a:r>
              <a:rPr lang="ru-RU" sz="2400" dirty="0" smtClean="0"/>
              <a:t>        совершенствование умений самостоятельно получать, анализировать, систематизировать, творчески перерабатывать социальную информацию,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928802"/>
            <a:ext cx="8329642" cy="462601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/>
              <a:t>Обществознание – учебный предмет, ядром которого является совокупность научных знаний о человеке и обществе. Базовыми  для обществоведческого образования являются науки, изучающие общество: экономика, социология, политология, </a:t>
            </a:r>
            <a:r>
              <a:rPr lang="ru-RU" dirty="0" err="1"/>
              <a:t>культурология</a:t>
            </a:r>
            <a:r>
              <a:rPr lang="ru-RU" dirty="0"/>
              <a:t>, философия, правоведение, а так же элементы филологии, истории, географии. Обществознание – это интегральная учебная дисциплина, ее предметное поле охватывают знания теоретического, методологического, эмпирического, ценностного характера.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4414" y="1071546"/>
            <a:ext cx="6858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Обществознание – это интересно!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428868"/>
            <a:ext cx="8229600" cy="3786214"/>
          </a:xfrm>
        </p:spPr>
        <p:txBody>
          <a:bodyPr/>
          <a:lstStyle/>
          <a:p>
            <a:pPr algn="ctr">
              <a:buNone/>
            </a:pPr>
            <a:r>
              <a:rPr lang="ru-RU" dirty="0"/>
              <a:t>Углубленное изучение этих проблем позволит </a:t>
            </a:r>
            <a:r>
              <a:rPr lang="ru-RU" dirty="0" smtClean="0"/>
              <a:t>вам </a:t>
            </a:r>
            <a:r>
              <a:rPr lang="ru-RU" dirty="0"/>
              <a:t>лучше понять, кто мы, в каком обществе мы живем, в каком направлении меняется общество, каковы критерии справедливости, добра и истины, в чем смысл индивидуальной жизни, какова специфика социально – экономических и политико-правых отношений в современной России.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28728" y="1357298"/>
            <a:ext cx="61134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Обществознание – это полезно!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63266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Ожидаемые результаты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64347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углубление знаний учащихся по предметному полю обществознание, </a:t>
            </a:r>
          </a:p>
          <a:p>
            <a:pPr lvl="0"/>
            <a:r>
              <a:rPr lang="ru-RU" dirty="0" smtClean="0"/>
              <a:t>получение социальной информации из разнообразных (в том числе правовых и экономических)   источников, осмысление представленных в них различных подходов и точек зрения ,</a:t>
            </a:r>
          </a:p>
          <a:p>
            <a:pPr lvl="0"/>
            <a:r>
              <a:rPr lang="ru-RU" dirty="0" smtClean="0"/>
              <a:t>формирование </a:t>
            </a:r>
            <a:r>
              <a:rPr lang="ru-RU" dirty="0" smtClean="0"/>
              <a:t>умения работы с различными видами   документов, дополнительной справочной   литературой, статистическими материалами, периодической печатью,</a:t>
            </a:r>
          </a:p>
          <a:p>
            <a:pPr lvl="0"/>
            <a:r>
              <a:rPr lang="ru-RU" dirty="0" smtClean="0"/>
              <a:t>формирование умений учащихся использования информационно – коммуникационные технологии в обучении</a:t>
            </a:r>
          </a:p>
          <a:p>
            <a:pPr lvl="0"/>
            <a:r>
              <a:rPr lang="ru-RU" dirty="0" smtClean="0"/>
              <a:t>отработка таких умений и навыков как сравнение, систематизация и анализ информации, аргументированность и доказательность </a:t>
            </a:r>
            <a:r>
              <a:rPr lang="ru-RU" dirty="0" smtClean="0"/>
              <a:t>ответа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О выпускниках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571744"/>
            <a:ext cx="8229600" cy="327947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Элективный курс преподается в Центре Профильного обучения с 2007 года</a:t>
            </a:r>
          </a:p>
          <a:p>
            <a:pPr algn="ctr">
              <a:buNone/>
            </a:pPr>
            <a:r>
              <a:rPr lang="ru-RU" dirty="0" smtClean="0"/>
              <a:t>За это время  его выпускниками стало около 200 учащихся, многие из них успешно сдали ЕГЭ по обществознанию и выбрали для себя профессию, связанную с социально-гуманитарной предметной областью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19221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Приходите в Центр профильного обучения изучать обществознание – будет интересно и полезно!!!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4" descr="ss0"/>
          <p:cNvPicPr>
            <a:picLocks noChangeAspect="1" noChangeArrowheads="1"/>
          </p:cNvPicPr>
          <p:nvPr/>
        </p:nvPicPr>
        <p:blipFill>
          <a:blip r:embed="rId2"/>
          <a:srcRect t="30118" r="8858" b="5905"/>
          <a:stretch>
            <a:fillRect/>
          </a:stretch>
        </p:blipFill>
        <p:spPr bwMode="auto">
          <a:xfrm>
            <a:off x="6429388" y="4000504"/>
            <a:ext cx="2374512" cy="2500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3C992DCC5AE9144A17D291A7E8F936F" ma:contentTypeVersion="49" ma:contentTypeDescription="Создание документа." ma:contentTypeScope="" ma:versionID="3c6859a75fab8d13a331f6a25bdbf190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AWJJH2MPE6E2-1176382600-26</_dlc_DocId>
    <_dlc_DocIdUrl xmlns="4a252ca3-5a62-4c1c-90a6-29f4710e47f8">
      <Url>http://edu-sps.koiro.local/Sharya/cpo/_layouts/15/DocIdRedir.aspx?ID=AWJJH2MPE6E2-1176382600-26</Url>
      <Description>AWJJH2MPE6E2-1176382600-26</Description>
    </_dlc_DocIdUrl>
  </documentManagement>
</p:properties>
</file>

<file path=customXml/itemProps1.xml><?xml version="1.0" encoding="utf-8"?>
<ds:datastoreItem xmlns:ds="http://schemas.openxmlformats.org/officeDocument/2006/customXml" ds:itemID="{114D0D68-B1E3-4282-ABA4-40D5AFF8E7FE}"/>
</file>

<file path=customXml/itemProps2.xml><?xml version="1.0" encoding="utf-8"?>
<ds:datastoreItem xmlns:ds="http://schemas.openxmlformats.org/officeDocument/2006/customXml" ds:itemID="{306A487C-B57C-48E5-8719-3BAA76010AC6}"/>
</file>

<file path=customXml/itemProps3.xml><?xml version="1.0" encoding="utf-8"?>
<ds:datastoreItem xmlns:ds="http://schemas.openxmlformats.org/officeDocument/2006/customXml" ds:itemID="{A1D320E8-0D3E-493B-B825-C067DA951C20}"/>
</file>

<file path=customXml/itemProps4.xml><?xml version="1.0" encoding="utf-8"?>
<ds:datastoreItem xmlns:ds="http://schemas.openxmlformats.org/officeDocument/2006/customXml" ds:itemID="{6C87C04C-046C-4F0F-A757-9A151A110BB0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110</TotalTime>
  <Words>265</Words>
  <Application>Microsoft Office PowerPoint</Application>
  <PresentationFormat>Экран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Элективный курс  по обществознанию</vt:lpstr>
      <vt:lpstr>Слайд 2</vt:lpstr>
      <vt:lpstr>Слайд 3</vt:lpstr>
      <vt:lpstr>Слайд 4</vt:lpstr>
      <vt:lpstr>Слайд 5</vt:lpstr>
      <vt:lpstr>Ожидаемые результаты</vt:lpstr>
      <vt:lpstr>О выпускниках</vt:lpstr>
      <vt:lpstr>Слайд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Элективный курс  по обществознанию</dc:title>
  <dc:creator>1</dc:creator>
  <cp:lastModifiedBy>1</cp:lastModifiedBy>
  <cp:revision>1</cp:revision>
  <dcterms:created xsi:type="dcterms:W3CDTF">2013-09-12T05:18:20Z</dcterms:created>
  <dcterms:modified xsi:type="dcterms:W3CDTF">2013-09-12T07:08:59Z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0x01010073C992DCC5AE9144A17D291A7E8F936F</vt:lpwstr>
  </property>
  <property fmtid="{D5CDD505-2E9C-101B-9397-08002B2CF9AE}" pid="3" name="_dlc_DocIdItemGuid">
    <vt:lpwstr>1b4d3eeb-3cd9-4ebc-b64d-8ffdb146187e</vt:lpwstr>
  </property>
</Properties>
</file>