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8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8" r:id="rId3"/>
    <p:sldId id="308" r:id="rId4"/>
    <p:sldId id="309" r:id="rId5"/>
    <p:sldId id="304" r:id="rId6"/>
    <p:sldId id="311" r:id="rId7"/>
    <p:sldId id="312" r:id="rId8"/>
    <p:sldId id="313" r:id="rId9"/>
    <p:sldId id="316" r:id="rId10"/>
    <p:sldId id="314" r:id="rId11"/>
  </p:sldIdLst>
  <p:sldSz cx="9144000" cy="6858000" type="screen4x3"/>
  <p:notesSz cx="6858000" cy="9710738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6600CC"/>
    <a:srgbClr val="9999FF"/>
    <a:srgbClr val="AB2FFF"/>
    <a:srgbClr val="EECDFF"/>
    <a:srgbClr val="DA8FFF"/>
    <a:srgbClr val="D7AFFF"/>
    <a:srgbClr val="9900FF"/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8" y="-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Relationship Id="rId22" Type="http://schemas.openxmlformats.org/officeDocument/2006/relationships/customXml" Target="../customXml/item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D4A03EA-34BF-4077-B2B7-9E4340C23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3275"/>
            <a:ext cx="54864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F2B1EAE-25B2-4AE9-864A-6EC2AFE45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73C18-1E1B-4026-8C18-C57ECE536017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BFE29-B5AB-46DF-8DE8-7741C1DB6ABA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E91D1-7F2E-491F-8963-A8843993FB45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F75073-FAC5-4E8C-8C6B-E14EAEF70EC5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3B1DC5-49AE-4A86-AF7B-E20102CE4A6B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FA5E6-8FA0-457B-8349-4DC0BF59A0C1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7A1B81-2A60-4E75-8111-3D714AC5758F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53B6D-97CE-4EA7-B48B-8FDF159F338A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D3AD30-D954-41BE-A5E1-AD23B688E6F5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E1C624-FBC0-49A8-A2F4-4117E1D918F1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736A3-4180-4CCB-9460-16F612DDB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7EB52-6E9B-4862-B56A-E834AFCDF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40C4-A3F5-4811-BED7-48F6648DE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FABC1-5DBA-43EB-8409-7B2520039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2EBEB-E46D-4C10-A3B8-93A574DA0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86B2A-85C9-433A-9CC6-937AE393F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1D84D-6102-4702-9D85-5CE6CCC97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0B9DE-47C4-4ED7-8E58-E543B9775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6A1C7-5D59-4D27-861E-E0712875C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B4428-C4A7-46E9-88A6-E8A7DF19F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C22C1-CE59-4FE6-AA15-96021C0FDA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1AD69-F7C7-4B25-9079-C78E69338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A3C3524-A42E-4D5D-944B-1BC8E8575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</p:sldLayoutIdLst>
  <p:transition>
    <p:pull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ortal44.ru/Sharya/cpo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hyperlink" Target="http://distsyst.ru/sha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ortal44.ru/Sharya/cp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hyperlink" Target="http://distsyst.ru/sha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cmp.r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/>
        </p:nvSpPr>
        <p:spPr bwMode="auto">
          <a:xfrm>
            <a:off x="0" y="2060575"/>
            <a:ext cx="1763713" cy="503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1835150" y="1196975"/>
            <a:ext cx="144463" cy="2087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076" name="Picture 4" descr="лог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0"/>
            <a:ext cx="15843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Oval 8"/>
          <p:cNvSpPr>
            <a:spLocks noChangeArrowheads="1"/>
          </p:cNvSpPr>
          <p:nvPr/>
        </p:nvSpPr>
        <p:spPr bwMode="auto">
          <a:xfrm>
            <a:off x="250825" y="1557338"/>
            <a:ext cx="3384550" cy="3313112"/>
          </a:xfrm>
          <a:prstGeom prst="ellipse">
            <a:avLst/>
          </a:prstGeom>
          <a:solidFill>
            <a:srgbClr val="D7AFFF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195513" y="2205038"/>
            <a:ext cx="6121400" cy="2089150"/>
          </a:xfrm>
          <a:prstGeom prst="rect">
            <a:avLst/>
          </a:prstGeom>
          <a:gradFill rotWithShape="1">
            <a:gsLst>
              <a:gs pos="0">
                <a:srgbClr val="D7AFF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205038"/>
            <a:ext cx="8604250" cy="19129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Комбинированный курс</a:t>
            </a:r>
            <a:b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«Информатика – будущему абитуриенту»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188913"/>
            <a:ext cx="5400675" cy="7191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20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Центр профильного обучения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sz="20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Информационно-технологический профиль</a:t>
            </a:r>
          </a:p>
        </p:txBody>
      </p:sp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611188" y="6237288"/>
            <a:ext cx="79200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Шарья - 20</a:t>
            </a:r>
            <a:r>
              <a:rPr lang="en-US" sz="1600"/>
              <a:t>13</a:t>
            </a:r>
            <a:endParaRPr lang="ru-RU" sz="1600"/>
          </a:p>
        </p:txBody>
      </p:sp>
      <p:sp>
        <p:nvSpPr>
          <p:cNvPr id="3082" name="Oval 11"/>
          <p:cNvSpPr>
            <a:spLocks noChangeArrowheads="1"/>
          </p:cNvSpPr>
          <p:nvPr/>
        </p:nvSpPr>
        <p:spPr bwMode="auto">
          <a:xfrm>
            <a:off x="7164388" y="3860800"/>
            <a:ext cx="358775" cy="3603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Oval 12"/>
          <p:cNvSpPr>
            <a:spLocks noChangeArrowheads="1"/>
          </p:cNvSpPr>
          <p:nvPr/>
        </p:nvSpPr>
        <p:spPr bwMode="auto">
          <a:xfrm>
            <a:off x="6300788" y="4581525"/>
            <a:ext cx="358775" cy="360363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Oval 13"/>
          <p:cNvSpPr>
            <a:spLocks noChangeArrowheads="1"/>
          </p:cNvSpPr>
          <p:nvPr/>
        </p:nvSpPr>
        <p:spPr bwMode="auto">
          <a:xfrm>
            <a:off x="6732588" y="42211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1619250" y="5805488"/>
            <a:ext cx="5976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5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452320" y="188640"/>
            <a:ext cx="1368152" cy="1368152"/>
          </a:xfrm>
          <a:prstGeom prst="rect">
            <a:avLst/>
          </a:prstGeom>
          <a:noFill/>
          <a:extLst/>
        </p:spPr>
      </p:pic>
      <p:pic>
        <p:nvPicPr>
          <p:cNvPr id="3087" name="Picture 14" descr="D:\РЛН\фото РЛН\rl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51725" y="4221163"/>
            <a:ext cx="1528763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539750" y="4652963"/>
            <a:ext cx="684053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dirty="0">
              <a:latin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Расторгуева Лидия Николаевна - учитель информатики и ИКТ МОУ СОШ № 21, высшая квалификационная категория,</a:t>
            </a:r>
          </a:p>
          <a:p>
            <a:pPr algn="ctr">
              <a:defRPr/>
            </a:pPr>
            <a:r>
              <a:rPr lang="ru-RU" dirty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Отличник общего образования. 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smtClean="0"/>
              <a:t>Резюме!  </a:t>
            </a:r>
            <a:r>
              <a:rPr lang="ru-RU" sz="4800" smtClean="0">
                <a:sym typeface="Wingdings" pitchFamily="2" charset="2"/>
              </a:rPr>
              <a:t></a:t>
            </a:r>
            <a:endParaRPr lang="ru-RU" sz="4800" smtClean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68313" y="1700213"/>
            <a:ext cx="842486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>
                <a:solidFill>
                  <a:schemeClr val="tx2"/>
                </a:solidFill>
              </a:rPr>
              <a:t>Записаться на курс могут учащиеся </a:t>
            </a:r>
            <a:r>
              <a:rPr lang="ru-RU" sz="2000" b="1">
                <a:solidFill>
                  <a:schemeClr val="accent1"/>
                </a:solidFill>
              </a:rPr>
              <a:t>7-11 классов школ города и  ст</a:t>
            </a:r>
            <a:r>
              <a:rPr lang="ru-RU" sz="2000" b="1">
                <a:solidFill>
                  <a:srgbClr val="6600CC"/>
                </a:solidFill>
              </a:rPr>
              <a:t>уде</a:t>
            </a:r>
            <a:r>
              <a:rPr lang="ru-RU" sz="2000" b="1">
                <a:solidFill>
                  <a:schemeClr val="accent1"/>
                </a:solidFill>
              </a:rPr>
              <a:t>нты ССУЗов.</a:t>
            </a: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 b="1">
                <a:solidFill>
                  <a:schemeClr val="accent1"/>
                </a:solidFill>
              </a:rPr>
              <a:t>Запись</a:t>
            </a:r>
            <a:r>
              <a:rPr lang="ru-RU" sz="2000">
                <a:solidFill>
                  <a:schemeClr val="tx2"/>
                </a:solidFill>
              </a:rPr>
              <a:t> на курс - </a:t>
            </a:r>
            <a:r>
              <a:rPr lang="ru-RU" sz="2000" b="1">
                <a:solidFill>
                  <a:schemeClr val="accent1"/>
                </a:solidFill>
              </a:rPr>
              <a:t>до 25 октября 2013 г</a:t>
            </a:r>
            <a:r>
              <a:rPr lang="ru-RU" sz="2000">
                <a:solidFill>
                  <a:schemeClr val="tx2"/>
                </a:solidFill>
              </a:rPr>
              <a:t>. на Интернет-представительстве ЦПО </a:t>
            </a:r>
            <a:r>
              <a:rPr lang="en-US" sz="2000">
                <a:solidFill>
                  <a:schemeClr val="tx2"/>
                </a:solidFill>
                <a:hlinkClick r:id="rId3"/>
              </a:rPr>
              <a:t>http://www.koipkro.kostroma.ru/Sharya/cpo</a:t>
            </a:r>
            <a:r>
              <a:rPr lang="ru-RU" sz="2000">
                <a:solidFill>
                  <a:schemeClr val="tx2"/>
                </a:solidFill>
              </a:rPr>
              <a:t> и на сайте</a:t>
            </a:r>
            <a:r>
              <a:rPr lang="en-US" sz="2000">
                <a:solidFill>
                  <a:schemeClr val="tx2"/>
                </a:solidFill>
              </a:rPr>
              <a:t> </a:t>
            </a:r>
            <a:r>
              <a:rPr lang="en-US" sz="2000" b="1">
                <a:solidFill>
                  <a:srgbClr val="6600CC"/>
                </a:solidFill>
              </a:rPr>
              <a:t>“Info”</a:t>
            </a:r>
            <a:r>
              <a:rPr lang="ru-RU" sz="2000" b="1">
                <a:solidFill>
                  <a:srgbClr val="6600CC"/>
                </a:solidFill>
              </a:rPr>
              <a:t> </a:t>
            </a:r>
            <a:r>
              <a:rPr lang="en-US" sz="2000">
                <a:solidFill>
                  <a:schemeClr val="tx2"/>
                </a:solidFill>
                <a:hlinkClick r:id="rId4"/>
              </a:rPr>
              <a:t>http://distsyst.ru/info</a:t>
            </a:r>
            <a:r>
              <a:rPr lang="ru-RU" sz="2000">
                <a:solidFill>
                  <a:schemeClr val="tx2"/>
                </a:solidFill>
                <a:hlinkClick r:id="rId4"/>
              </a:rPr>
              <a:t> </a:t>
            </a:r>
            <a:r>
              <a:rPr lang="ru-RU" sz="2000">
                <a:solidFill>
                  <a:schemeClr val="tx2"/>
                </a:solidFill>
              </a:rPr>
              <a:t>. Курс - «Школа программиста»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</a:pP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>
                <a:solidFill>
                  <a:schemeClr val="tx2"/>
                </a:solidFill>
              </a:rPr>
              <a:t>Режим  обучения – </a:t>
            </a:r>
            <a:r>
              <a:rPr lang="ru-RU" sz="2000"/>
              <a:t>в основном,</a:t>
            </a:r>
            <a:r>
              <a:rPr lang="ru-RU" sz="2000" b="1">
                <a:solidFill>
                  <a:schemeClr val="accent1"/>
                </a:solidFill>
              </a:rPr>
              <a:t> «каникулярный».</a:t>
            </a:r>
            <a:endParaRPr lang="ru-RU" sz="20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/>
              <a:t>Обучение на базе </a:t>
            </a:r>
            <a:r>
              <a:rPr lang="ru-RU" sz="2000" b="1">
                <a:solidFill>
                  <a:srgbClr val="6600CC"/>
                </a:solidFill>
              </a:rPr>
              <a:t>МРЦ, МОУ СОШ №21.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>
                <a:solidFill>
                  <a:schemeClr val="tx2"/>
                </a:solidFill>
              </a:rPr>
              <a:t>По итогам обучения будут выдаваться </a:t>
            </a:r>
            <a:r>
              <a:rPr lang="ru-RU" sz="2000" b="1">
                <a:solidFill>
                  <a:schemeClr val="accent1"/>
                </a:solidFill>
              </a:rPr>
              <a:t>удостоверения о прохождении курса и</a:t>
            </a:r>
            <a:r>
              <a:rPr lang="en-US" sz="2000" b="1">
                <a:solidFill>
                  <a:schemeClr val="accent1"/>
                </a:solidFill>
              </a:rPr>
              <a:t>/</a:t>
            </a:r>
            <a:r>
              <a:rPr lang="ru-RU" sz="2000" b="1">
                <a:solidFill>
                  <a:schemeClr val="accent1"/>
                </a:solidFill>
              </a:rPr>
              <a:t>или сертификаты.</a:t>
            </a: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 b="1">
                <a:solidFill>
                  <a:schemeClr val="accent1"/>
                </a:solidFill>
              </a:rPr>
              <a:t>Основной курс</a:t>
            </a:r>
            <a:r>
              <a:rPr lang="ru-RU" sz="2000">
                <a:solidFill>
                  <a:schemeClr val="tx2"/>
                </a:solidFill>
              </a:rPr>
              <a:t> обучения </a:t>
            </a:r>
            <a:r>
              <a:rPr lang="ru-RU" sz="2000" b="1">
                <a:solidFill>
                  <a:schemeClr val="accent1"/>
                </a:solidFill>
              </a:rPr>
              <a:t>бесплатный</a:t>
            </a:r>
            <a:r>
              <a:rPr lang="ru-RU" sz="2000">
                <a:solidFill>
                  <a:schemeClr val="tx2"/>
                </a:solidFill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 b="1">
                <a:solidFill>
                  <a:schemeClr val="accent1"/>
                </a:solidFill>
              </a:rPr>
              <a:t>Начало обучения с 1 ноября 2013 года.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ru-RU" sz="1500" b="1">
              <a:solidFill>
                <a:schemeClr val="accent1"/>
              </a:solidFill>
            </a:endParaRPr>
          </a:p>
        </p:txBody>
      </p:sp>
      <p:sp>
        <p:nvSpPr>
          <p:cNvPr id="12292" name="Line 7"/>
          <p:cNvSpPr>
            <a:spLocks noChangeShapeType="1"/>
          </p:cNvSpPr>
          <p:nvPr/>
        </p:nvSpPr>
        <p:spPr bwMode="auto">
          <a:xfrm>
            <a:off x="3492500" y="1484313"/>
            <a:ext cx="3384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TextBox 9"/>
          <p:cNvSpPr txBox="1">
            <a:spLocks noChangeArrowheads="1"/>
          </p:cNvSpPr>
          <p:nvPr/>
        </p:nvSpPr>
        <p:spPr bwMode="auto">
          <a:xfrm>
            <a:off x="0" y="64293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/>
              <a:t>Центр профильного обучения</a:t>
            </a:r>
          </a:p>
        </p:txBody>
      </p:sp>
      <p:pic>
        <p:nvPicPr>
          <p:cNvPr id="8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668344" y="116632"/>
            <a:ext cx="1152128" cy="1152128"/>
          </a:xfrm>
          <a:prstGeom prst="rect">
            <a:avLst/>
          </a:prstGeom>
          <a:noFill/>
          <a:extLst/>
        </p:spPr>
      </p:pic>
      <p:pic>
        <p:nvPicPr>
          <p:cNvPr id="12295" name="Picture 4" descr="лого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163513"/>
            <a:ext cx="11826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Описание курса</a:t>
            </a:r>
          </a:p>
        </p:txBody>
      </p:sp>
      <p:sp>
        <p:nvSpPr>
          <p:cNvPr id="4099" name="Line 6"/>
          <p:cNvSpPr>
            <a:spLocks noChangeShapeType="1"/>
          </p:cNvSpPr>
          <p:nvPr/>
        </p:nvSpPr>
        <p:spPr bwMode="auto">
          <a:xfrm>
            <a:off x="1714500" y="6357938"/>
            <a:ext cx="5976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0" name="TextBox 8"/>
          <p:cNvSpPr txBox="1">
            <a:spLocks noChangeArrowheads="1"/>
          </p:cNvSpPr>
          <p:nvPr/>
        </p:nvSpPr>
        <p:spPr bwMode="auto">
          <a:xfrm>
            <a:off x="0" y="64293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/>
              <a:t>Центр профильного обучения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0825" y="1628775"/>
          <a:ext cx="8569325" cy="497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345"/>
                <a:gridCol w="6336980"/>
              </a:tblGrid>
              <a:tr h="213348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44" marR="91444" marT="45709" marB="45709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44" marR="91444" marT="45709" marB="45709"/>
                </a:tc>
              </a:tr>
              <a:tr h="57913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Цель курса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Систематизировать основной</a:t>
                      </a:r>
                      <a:r>
                        <a:rPr lang="ru-RU" sz="1600" baseline="0" dirty="0" smtClean="0"/>
                        <a:t> материал по информатике, расширить и углубить некоторые темы.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</a:tr>
              <a:tr h="37075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Слушатели курса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Учащиеся</a:t>
                      </a:r>
                      <a:r>
                        <a:rPr lang="ru-RU" sz="1600" baseline="0" dirty="0" smtClean="0"/>
                        <a:t> старших классов  школ.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</a:tr>
              <a:tr h="82299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 к предварительным знаниям  слушателей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Наличие базовых знаний, умений и навыков по информатике и ИКТ, математике.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</a:tr>
              <a:tr h="37075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Содержание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ru-RU" sz="1600" dirty="0" smtClean="0"/>
                        <a:t> основных </a:t>
                      </a:r>
                      <a:r>
                        <a:rPr lang="ru-RU" sz="1600" baseline="0" dirty="0" smtClean="0"/>
                        <a:t> тем-модулей.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</a:tr>
              <a:tr h="17984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Трудоёмкость курса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Темы разные по объёму и сложности.</a:t>
                      </a:r>
                      <a:r>
                        <a:rPr lang="ru-RU" sz="1600" baseline="0" dirty="0" smtClean="0"/>
                        <a:t> В каждой теме-модуле предусматривается</a:t>
                      </a:r>
                      <a:r>
                        <a:rPr lang="ru-RU" sz="1600" dirty="0" smtClean="0"/>
                        <a:t> </a:t>
                      </a:r>
                    </a:p>
                    <a:p>
                      <a:r>
                        <a:rPr lang="ru-RU" sz="1600" dirty="0" smtClean="0"/>
                        <a:t>Краткое</a:t>
                      </a:r>
                      <a:r>
                        <a:rPr lang="ru-RU" sz="1600" baseline="0" dirty="0" smtClean="0"/>
                        <a:t> ознакомление с теорией</a:t>
                      </a:r>
                      <a:r>
                        <a:rPr lang="ru-RU" sz="1600" dirty="0" smtClean="0"/>
                        <a:t>, </a:t>
                      </a:r>
                    </a:p>
                    <a:p>
                      <a:r>
                        <a:rPr lang="ru-RU" sz="1600" dirty="0" smtClean="0"/>
                        <a:t>Разбор типичных заданий, </a:t>
                      </a:r>
                    </a:p>
                    <a:p>
                      <a:r>
                        <a:rPr lang="ru-RU" sz="1600" dirty="0" smtClean="0"/>
                        <a:t>Разбор</a:t>
                      </a:r>
                      <a:r>
                        <a:rPr lang="ru-RU" sz="1600" baseline="0" dirty="0" smtClean="0"/>
                        <a:t> заданий повышенной сложности</a:t>
                      </a:r>
                      <a:r>
                        <a:rPr lang="ru-RU" sz="1600" dirty="0" smtClean="0"/>
                        <a:t>. </a:t>
                      </a:r>
                    </a:p>
                    <a:p>
                      <a:r>
                        <a:rPr lang="ru-RU" sz="1600" dirty="0" smtClean="0"/>
                        <a:t>Всего -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75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часов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600" baseline="0" dirty="0" smtClean="0"/>
                        <a:t>с </a:t>
                      </a:r>
                      <a:r>
                        <a:rPr lang="ru-RU" sz="1600" dirty="0" smtClean="0"/>
                        <a:t> учётом консультаций, семинаров</a:t>
                      </a:r>
                      <a:r>
                        <a:rPr lang="ru-RU" sz="1600" baseline="0" dirty="0" smtClean="0"/>
                        <a:t> и др. форм занятий.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</a:tr>
              <a:tr h="82299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Формы обучения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Основная форма обучения – комбинированная:</a:t>
                      </a:r>
                      <a:r>
                        <a:rPr lang="ru-RU" sz="1600" baseline="0" dirty="0" smtClean="0"/>
                        <a:t> </a:t>
                      </a:r>
                    </a:p>
                    <a:p>
                      <a:r>
                        <a:rPr lang="ru-RU" sz="1600" baseline="0" dirty="0" smtClean="0"/>
                        <a:t>2 часа в неделю – традиционно, </a:t>
                      </a:r>
                    </a:p>
                    <a:p>
                      <a:r>
                        <a:rPr lang="ru-RU" sz="1600" baseline="0" dirty="0" smtClean="0"/>
                        <a:t>Часть занятий могут проходить дистанционно.</a:t>
                      </a:r>
                      <a:endParaRPr lang="ru-RU" sz="1600" dirty="0"/>
                    </a:p>
                  </a:txBody>
                  <a:tcPr marL="91444" marR="91444" marT="45709" marB="45709"/>
                </a:tc>
              </a:tr>
            </a:tbl>
          </a:graphicData>
        </a:graphic>
      </p:graphicFrame>
      <p:pic>
        <p:nvPicPr>
          <p:cNvPr id="8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668344" y="116632"/>
            <a:ext cx="1152128" cy="1152128"/>
          </a:xfrm>
          <a:prstGeom prst="rect">
            <a:avLst/>
          </a:prstGeom>
          <a:noFill/>
          <a:extLst/>
        </p:spPr>
      </p:pic>
      <p:pic>
        <p:nvPicPr>
          <p:cNvPr id="4128" name="Picture 4" descr="лог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163513"/>
            <a:ext cx="11826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0" y="64293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/>
              <a:t>Центр профильного обучения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Содержание обучения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50825" y="1628775"/>
          <a:ext cx="8569325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50"/>
                <a:gridCol w="8012275"/>
              </a:tblGrid>
              <a:tr h="359008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1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Информация и её</a:t>
                      </a:r>
                      <a:r>
                        <a:rPr lang="ru-RU" sz="1800" baseline="0" dirty="0" smtClean="0"/>
                        <a:t> кодирование.</a:t>
                      </a:r>
                      <a:endParaRPr lang="ru-RU" sz="1800" dirty="0" smtClean="0"/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Моделирование и компьютерный эксперимент.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None/>
                        <a:defRPr/>
                      </a:pPr>
                      <a:r>
                        <a:rPr lang="ru-RU" sz="1800" dirty="0" smtClean="0"/>
                        <a:t>Системы счисления.	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Логика.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Элементы теории алгоритмов.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Программирование.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Архитектура компьютеров. Файлы и файловая система.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Обработка числовой информации. 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Технологии поиска.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и хранения информации. Компьютерные сети. 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Обзорное повторение.</a:t>
                      </a:r>
                    </a:p>
                  </a:txBody>
                  <a:tcPr marL="91444" marR="91444"/>
                </a:tc>
              </a:tr>
            </a:tbl>
          </a:graphicData>
        </a:graphic>
      </p:graphicFrame>
      <p:pic>
        <p:nvPicPr>
          <p:cNvPr id="8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668344" y="116632"/>
            <a:ext cx="1152128" cy="1152128"/>
          </a:xfrm>
          <a:prstGeom prst="rect">
            <a:avLst/>
          </a:prstGeom>
          <a:noFill/>
          <a:extLst/>
        </p:spPr>
      </p:pic>
      <p:pic>
        <p:nvPicPr>
          <p:cNvPr id="5163" name="Picture 4" descr="лог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163513"/>
            <a:ext cx="11826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500" smtClean="0"/>
              <a:t>Сравнение результатов ЕГЭ</a:t>
            </a:r>
          </a:p>
        </p:txBody>
      </p:sp>
      <p:pic>
        <p:nvPicPr>
          <p:cNvPr id="7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668344" y="116632"/>
            <a:ext cx="1152128" cy="1152128"/>
          </a:xfrm>
          <a:prstGeom prst="rect">
            <a:avLst/>
          </a:prstGeom>
          <a:noFill/>
          <a:extLst/>
        </p:spPr>
      </p:pic>
      <p:pic>
        <p:nvPicPr>
          <p:cNvPr id="6148" name="Picture 4" descr="лог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163513"/>
            <a:ext cx="11826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8"/>
          <p:cNvSpPr txBox="1">
            <a:spLocks noChangeArrowheads="1"/>
          </p:cNvSpPr>
          <p:nvPr/>
        </p:nvSpPr>
        <p:spPr bwMode="auto">
          <a:xfrm>
            <a:off x="0" y="64293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/>
              <a:t>Центр профильного обучения</a:t>
            </a:r>
          </a:p>
        </p:txBody>
      </p:sp>
      <p:pic>
        <p:nvPicPr>
          <p:cNvPr id="6150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611188" y="1484313"/>
            <a:ext cx="7848600" cy="4824412"/>
          </a:xfr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smtClean="0"/>
              <a:t>Резюме!  </a:t>
            </a:r>
            <a:r>
              <a:rPr lang="ru-RU" sz="4800" smtClean="0">
                <a:sym typeface="Wingdings" pitchFamily="2" charset="2"/>
              </a:rPr>
              <a:t></a:t>
            </a:r>
            <a:endParaRPr lang="ru-RU" sz="480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23850" y="1700213"/>
            <a:ext cx="856932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>
                <a:solidFill>
                  <a:schemeClr val="tx2"/>
                </a:solidFill>
              </a:rPr>
              <a:t>Записаться на курс могут учащиеся </a:t>
            </a:r>
            <a:r>
              <a:rPr lang="ru-RU" sz="2000" b="1">
                <a:solidFill>
                  <a:srgbClr val="6600CC"/>
                </a:solidFill>
              </a:rPr>
              <a:t>9</a:t>
            </a:r>
            <a:r>
              <a:rPr lang="ru-RU" sz="2000">
                <a:solidFill>
                  <a:srgbClr val="6600CC"/>
                </a:solidFill>
              </a:rPr>
              <a:t>-</a:t>
            </a:r>
            <a:r>
              <a:rPr lang="ru-RU" sz="2000" b="1">
                <a:solidFill>
                  <a:srgbClr val="6600CC"/>
                </a:solidFill>
              </a:rPr>
              <a:t>10</a:t>
            </a:r>
            <a:r>
              <a:rPr lang="ru-RU" sz="2000" b="1">
                <a:solidFill>
                  <a:schemeClr val="accent1"/>
                </a:solidFill>
              </a:rPr>
              <a:t>-х и 11-х классов школ города и  ст</a:t>
            </a:r>
            <a:r>
              <a:rPr lang="ru-RU" sz="2000" b="1">
                <a:solidFill>
                  <a:srgbClr val="6600CC"/>
                </a:solidFill>
              </a:rPr>
              <a:t>уде</a:t>
            </a:r>
            <a:r>
              <a:rPr lang="ru-RU" sz="2000" b="1">
                <a:solidFill>
                  <a:schemeClr val="accent1"/>
                </a:solidFill>
              </a:rPr>
              <a:t>нты ССУЗов.</a:t>
            </a: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 b="1">
                <a:solidFill>
                  <a:schemeClr val="accent1"/>
                </a:solidFill>
              </a:rPr>
              <a:t>Запись</a:t>
            </a:r>
            <a:r>
              <a:rPr lang="ru-RU" sz="2000">
                <a:solidFill>
                  <a:schemeClr val="tx2"/>
                </a:solidFill>
              </a:rPr>
              <a:t> на курс - </a:t>
            </a:r>
            <a:r>
              <a:rPr lang="ru-RU" sz="2000" b="1">
                <a:solidFill>
                  <a:schemeClr val="accent1"/>
                </a:solidFill>
              </a:rPr>
              <a:t>до 01 октября 2013 г</a:t>
            </a:r>
            <a:r>
              <a:rPr lang="ru-RU" sz="2000">
                <a:solidFill>
                  <a:schemeClr val="tx2"/>
                </a:solidFill>
              </a:rPr>
              <a:t>. на Интернет-представительстве ЦПО </a:t>
            </a:r>
            <a:r>
              <a:rPr lang="en-US" sz="2000">
                <a:solidFill>
                  <a:schemeClr val="tx2"/>
                </a:solidFill>
                <a:hlinkClick r:id="rId3"/>
              </a:rPr>
              <a:t>http://www.koipkro.kostroma.ru/Sharya/cpo</a:t>
            </a:r>
            <a:r>
              <a:rPr lang="ru-RU" sz="2000">
                <a:solidFill>
                  <a:schemeClr val="tx2"/>
                </a:solidFill>
              </a:rPr>
              <a:t> и на авторском сайте </a:t>
            </a:r>
            <a:r>
              <a:rPr lang="en-US" sz="2000" b="1">
                <a:solidFill>
                  <a:srgbClr val="6600CC"/>
                </a:solidFill>
              </a:rPr>
              <a:t>“Info” </a:t>
            </a:r>
            <a:r>
              <a:rPr lang="ru-RU" sz="2000" b="1">
                <a:solidFill>
                  <a:srgbClr val="6600CC"/>
                </a:solidFill>
              </a:rPr>
              <a:t> </a:t>
            </a:r>
            <a:r>
              <a:rPr lang="en-US" sz="2000">
                <a:solidFill>
                  <a:schemeClr val="tx2"/>
                </a:solidFill>
                <a:hlinkClick r:id="rId4"/>
              </a:rPr>
              <a:t>http://distsyst.ru/info</a:t>
            </a:r>
            <a:r>
              <a:rPr lang="ru-RU" sz="2000">
                <a:solidFill>
                  <a:schemeClr val="tx2"/>
                </a:solidFill>
                <a:hlinkClick r:id="rId4"/>
              </a:rPr>
              <a:t> </a:t>
            </a:r>
            <a:r>
              <a:rPr lang="ru-RU" sz="2000">
                <a:solidFill>
                  <a:schemeClr val="tx2"/>
                </a:solidFill>
              </a:rPr>
              <a:t>. Курс - </a:t>
            </a:r>
            <a:r>
              <a:rPr lang="ru-RU" sz="2000" b="1">
                <a:solidFill>
                  <a:srgbClr val="6600CC"/>
                </a:solidFill>
              </a:rPr>
              <a:t>«</a:t>
            </a:r>
            <a:r>
              <a:rPr lang="en-US" sz="2000" b="1">
                <a:solidFill>
                  <a:srgbClr val="6600CC"/>
                </a:solidFill>
              </a:rPr>
              <a:t>Info</a:t>
            </a:r>
            <a:r>
              <a:rPr lang="ru-RU" sz="2000" b="1">
                <a:solidFill>
                  <a:srgbClr val="6600CC"/>
                </a:solidFill>
              </a:rPr>
              <a:t> – будущему абитуриенту»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</a:pP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>
                <a:solidFill>
                  <a:schemeClr val="tx2"/>
                </a:solidFill>
              </a:rPr>
              <a:t>Срок обучения—</a:t>
            </a:r>
            <a:r>
              <a:rPr lang="ru-RU" sz="2000" b="1">
                <a:solidFill>
                  <a:schemeClr val="accent1"/>
                </a:solidFill>
              </a:rPr>
              <a:t>2 года</a:t>
            </a:r>
            <a:r>
              <a:rPr lang="en-US" sz="2000" b="1">
                <a:solidFill>
                  <a:schemeClr val="accent1"/>
                </a:solidFill>
              </a:rPr>
              <a:t> </a:t>
            </a:r>
            <a:r>
              <a:rPr lang="en-US" sz="2000"/>
              <a:t>(10 </a:t>
            </a:r>
            <a:r>
              <a:rPr lang="ru-RU" sz="2000"/>
              <a:t>класс – 150 ч), </a:t>
            </a:r>
            <a:r>
              <a:rPr lang="ru-RU" sz="2000" b="1">
                <a:solidFill>
                  <a:schemeClr val="accent1"/>
                </a:solidFill>
              </a:rPr>
              <a:t>1 год </a:t>
            </a:r>
            <a:r>
              <a:rPr lang="ru-RU" sz="2000"/>
              <a:t>(11 класс – 75 ч).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/>
              <a:t>Обучение на базе </a:t>
            </a:r>
            <a:r>
              <a:rPr lang="ru-RU" sz="2000" b="1">
                <a:solidFill>
                  <a:srgbClr val="6600CC"/>
                </a:solidFill>
              </a:rPr>
              <a:t>МРЦ, МОУ СОШ №21.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>
                <a:solidFill>
                  <a:schemeClr val="tx2"/>
                </a:solidFill>
              </a:rPr>
              <a:t>По итогам обучения будут выдаваться </a:t>
            </a:r>
            <a:r>
              <a:rPr lang="ru-RU" sz="2000" b="1">
                <a:solidFill>
                  <a:schemeClr val="accent1"/>
                </a:solidFill>
              </a:rPr>
              <a:t>удостоверения о прохождении курса и</a:t>
            </a:r>
            <a:r>
              <a:rPr lang="en-US" sz="2000" b="1">
                <a:solidFill>
                  <a:schemeClr val="accent1"/>
                </a:solidFill>
              </a:rPr>
              <a:t>/</a:t>
            </a:r>
            <a:r>
              <a:rPr lang="ru-RU" sz="2000" b="1">
                <a:solidFill>
                  <a:schemeClr val="accent1"/>
                </a:solidFill>
              </a:rPr>
              <a:t>или сертификаты.</a:t>
            </a: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endParaRPr lang="ru-RU" sz="200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 b="1">
                <a:solidFill>
                  <a:schemeClr val="accent1"/>
                </a:solidFill>
              </a:rPr>
              <a:t>Основной курс</a:t>
            </a:r>
            <a:r>
              <a:rPr lang="ru-RU" sz="2000">
                <a:solidFill>
                  <a:schemeClr val="tx2"/>
                </a:solidFill>
              </a:rPr>
              <a:t> обучения </a:t>
            </a:r>
            <a:r>
              <a:rPr lang="ru-RU" sz="2000" b="1">
                <a:solidFill>
                  <a:schemeClr val="accent1"/>
                </a:solidFill>
              </a:rPr>
              <a:t>бесплатный</a:t>
            </a:r>
            <a:r>
              <a:rPr lang="ru-RU" sz="2000">
                <a:solidFill>
                  <a:schemeClr val="tx2"/>
                </a:solidFill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2000" b="1">
                <a:solidFill>
                  <a:schemeClr val="accent1"/>
                </a:solidFill>
              </a:rPr>
              <a:t>Начало обучения с 1 октября 2013 года.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ru-RU" sz="1500" b="1">
              <a:solidFill>
                <a:schemeClr val="accent1"/>
              </a:solidFill>
            </a:endParaRPr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>
            <a:off x="1714500" y="6357938"/>
            <a:ext cx="5976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3492500" y="1484313"/>
            <a:ext cx="3384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4" name="TextBox 9"/>
          <p:cNvSpPr txBox="1">
            <a:spLocks noChangeArrowheads="1"/>
          </p:cNvSpPr>
          <p:nvPr/>
        </p:nvSpPr>
        <p:spPr bwMode="auto">
          <a:xfrm>
            <a:off x="0" y="64293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/>
              <a:t>Центр профильного обучения</a:t>
            </a:r>
          </a:p>
        </p:txBody>
      </p:sp>
      <p:pic>
        <p:nvPicPr>
          <p:cNvPr id="8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668344" y="116632"/>
            <a:ext cx="1152128" cy="1152128"/>
          </a:xfrm>
          <a:prstGeom prst="rect">
            <a:avLst/>
          </a:prstGeom>
          <a:noFill/>
          <a:extLst/>
        </p:spPr>
      </p:pic>
      <p:pic>
        <p:nvPicPr>
          <p:cNvPr id="7176" name="Picture 4" descr="лого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163513"/>
            <a:ext cx="11826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ChangeArrowheads="1"/>
          </p:cNvSpPr>
          <p:nvPr/>
        </p:nvSpPr>
        <p:spPr bwMode="auto">
          <a:xfrm>
            <a:off x="0" y="2060575"/>
            <a:ext cx="1763713" cy="503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5" name="Rectangle 9"/>
          <p:cNvSpPr>
            <a:spLocks noChangeArrowheads="1"/>
          </p:cNvSpPr>
          <p:nvPr/>
        </p:nvSpPr>
        <p:spPr bwMode="auto">
          <a:xfrm>
            <a:off x="1835150" y="1196975"/>
            <a:ext cx="144463" cy="2087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196" name="Picture 4" descr="лог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0"/>
            <a:ext cx="15843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Oval 8"/>
          <p:cNvSpPr>
            <a:spLocks noChangeArrowheads="1"/>
          </p:cNvSpPr>
          <p:nvPr/>
        </p:nvSpPr>
        <p:spPr bwMode="auto">
          <a:xfrm>
            <a:off x="323850" y="1484313"/>
            <a:ext cx="3384550" cy="3313112"/>
          </a:xfrm>
          <a:prstGeom prst="ellipse">
            <a:avLst/>
          </a:prstGeom>
          <a:solidFill>
            <a:srgbClr val="D7AFFF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195513" y="2133600"/>
            <a:ext cx="6121400" cy="2089150"/>
          </a:xfrm>
          <a:prstGeom prst="rect">
            <a:avLst/>
          </a:prstGeom>
          <a:gradFill rotWithShape="1">
            <a:gsLst>
              <a:gs pos="0">
                <a:srgbClr val="D7AFF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133600"/>
            <a:ext cx="6948488" cy="191293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Курс</a:t>
            </a:r>
            <a:b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«Школа программиста»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188913"/>
            <a:ext cx="5400675" cy="7191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20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Центр профильного обучения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ru-RU" sz="20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Информационно-технологический профиль</a:t>
            </a:r>
          </a:p>
        </p:txBody>
      </p:sp>
      <p:sp>
        <p:nvSpPr>
          <p:cNvPr id="8201" name="Text Box 5"/>
          <p:cNvSpPr txBox="1">
            <a:spLocks noChangeArrowheads="1"/>
          </p:cNvSpPr>
          <p:nvPr/>
        </p:nvSpPr>
        <p:spPr bwMode="auto">
          <a:xfrm>
            <a:off x="755650" y="6092825"/>
            <a:ext cx="79200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Шарья - 20</a:t>
            </a:r>
            <a:r>
              <a:rPr lang="en-US" sz="1600"/>
              <a:t>1</a:t>
            </a:r>
            <a:r>
              <a:rPr lang="ru-RU" sz="1600"/>
              <a:t>3</a:t>
            </a:r>
          </a:p>
        </p:txBody>
      </p:sp>
      <p:sp>
        <p:nvSpPr>
          <p:cNvPr id="8202" name="Oval 11"/>
          <p:cNvSpPr>
            <a:spLocks noChangeArrowheads="1"/>
          </p:cNvSpPr>
          <p:nvPr/>
        </p:nvSpPr>
        <p:spPr bwMode="auto">
          <a:xfrm>
            <a:off x="7164388" y="3860800"/>
            <a:ext cx="358775" cy="3603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Oval 12"/>
          <p:cNvSpPr>
            <a:spLocks noChangeArrowheads="1"/>
          </p:cNvSpPr>
          <p:nvPr/>
        </p:nvSpPr>
        <p:spPr bwMode="auto">
          <a:xfrm>
            <a:off x="6300788" y="4581525"/>
            <a:ext cx="358775" cy="360363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Oval 13"/>
          <p:cNvSpPr>
            <a:spLocks noChangeArrowheads="1"/>
          </p:cNvSpPr>
          <p:nvPr/>
        </p:nvSpPr>
        <p:spPr bwMode="auto">
          <a:xfrm>
            <a:off x="6732588" y="4221163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Line 14"/>
          <p:cNvSpPr>
            <a:spLocks noChangeShapeType="1"/>
          </p:cNvSpPr>
          <p:nvPr/>
        </p:nvSpPr>
        <p:spPr bwMode="auto">
          <a:xfrm>
            <a:off x="1619250" y="5805488"/>
            <a:ext cx="5976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5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452320" y="188640"/>
            <a:ext cx="1368152" cy="1368152"/>
          </a:xfrm>
          <a:prstGeom prst="rect">
            <a:avLst/>
          </a:prstGeom>
          <a:noFill/>
          <a:extLst/>
        </p:spPr>
      </p:pic>
      <p:sp>
        <p:nvSpPr>
          <p:cNvPr id="8207" name="TextBox 15"/>
          <p:cNvSpPr txBox="1">
            <a:spLocks noChangeArrowheads="1"/>
          </p:cNvSpPr>
          <p:nvPr/>
        </p:nvSpPr>
        <p:spPr bwMode="auto">
          <a:xfrm>
            <a:off x="1187450" y="5300663"/>
            <a:ext cx="6913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6600CC"/>
                </a:solidFill>
              </a:rPr>
              <a:t>Сетевой педагог - Расторгуева Лидия Николаевна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Описание курса</a:t>
            </a:r>
          </a:p>
        </p:txBody>
      </p:sp>
      <p:sp>
        <p:nvSpPr>
          <p:cNvPr id="9219" name="Line 6"/>
          <p:cNvSpPr>
            <a:spLocks noChangeShapeType="1"/>
          </p:cNvSpPr>
          <p:nvPr/>
        </p:nvSpPr>
        <p:spPr bwMode="auto">
          <a:xfrm>
            <a:off x="1714500" y="6357938"/>
            <a:ext cx="5976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0" name="TextBox 8"/>
          <p:cNvSpPr txBox="1">
            <a:spLocks noChangeArrowheads="1"/>
          </p:cNvSpPr>
          <p:nvPr/>
        </p:nvSpPr>
        <p:spPr bwMode="auto">
          <a:xfrm>
            <a:off x="0" y="64293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/>
              <a:t>Центр профильного обучения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7338" y="1379538"/>
          <a:ext cx="8569325" cy="497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345"/>
                <a:gridCol w="6336980"/>
              </a:tblGrid>
              <a:tr h="141361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44" marR="91444" marT="45727" marB="45727"/>
                </a:tc>
              </a:tr>
              <a:tr h="57921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Цель курса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Систематизировать основной</a:t>
                      </a:r>
                      <a:r>
                        <a:rPr lang="ru-RU" sz="1600" baseline="0" dirty="0" smtClean="0"/>
                        <a:t> материал по информатике, расширить и углубить некоторые темы.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</a:tr>
              <a:tr h="37089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Слушатели курса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Учащиеся</a:t>
                      </a:r>
                      <a:r>
                        <a:rPr lang="ru-RU" sz="1600" baseline="0" dirty="0" smtClean="0"/>
                        <a:t> 7-11 классов  школ.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</a:tr>
              <a:tr h="106696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 к предварительной подготовке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  слушателей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Наличие прочных базовых знаний, умений и навыков по математике,</a:t>
                      </a:r>
                      <a:r>
                        <a:rPr lang="ru-RU" sz="1600" baseline="0" dirty="0" smtClean="0"/>
                        <a:t>  умение концентрироваться и преодолевать трудности (а они будут - </a:t>
                      </a:r>
                      <a:r>
                        <a:rPr lang="ru-RU" sz="1600" baseline="0" dirty="0" smtClean="0">
                          <a:sym typeface="Wingdings" pitchFamily="2" charset="2"/>
                        </a:rPr>
                        <a:t>)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</a:tr>
              <a:tr h="37089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Содержание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Банк задач на сайте «Школа программиста» (</a:t>
                      </a:r>
                      <a:r>
                        <a:rPr lang="en-US" sz="1600" dirty="0" smtClean="0">
                          <a:hlinkClick r:id="rId3"/>
                        </a:rPr>
                        <a:t>http://acmp.ru</a:t>
                      </a:r>
                      <a:r>
                        <a:rPr lang="en-US" sz="1600" dirty="0" smtClean="0"/>
                        <a:t>)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</a:tr>
              <a:tr h="57921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Трудоёмкость курса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Всего -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80 часов. </a:t>
                      </a:r>
                      <a:r>
                        <a:rPr lang="ru-RU" sz="1600" dirty="0" smtClean="0"/>
                        <a:t>Курс</a:t>
                      </a:r>
                      <a:r>
                        <a:rPr lang="ru-RU" sz="1600" baseline="0" dirty="0" smtClean="0"/>
                        <a:t> разбит на 4 этапа: </a:t>
                      </a:r>
                      <a:endParaRPr lang="en-US" sz="1600" baseline="0" dirty="0" smtClean="0"/>
                    </a:p>
                    <a:p>
                      <a:pPr marL="446088" indent="-265113">
                        <a:buFont typeface="+mj-lt"/>
                        <a:buAutoNum type="arabicPeriod"/>
                      </a:pPr>
                      <a:r>
                        <a:rPr lang="ru-RU" sz="1600" baseline="0" dirty="0" smtClean="0"/>
                        <a:t>начальный, </a:t>
                      </a:r>
                      <a:endParaRPr lang="en-US" sz="1600" baseline="0" dirty="0" smtClean="0"/>
                    </a:p>
                    <a:p>
                      <a:pPr marL="446088" indent="-265113">
                        <a:buFont typeface="+mj-lt"/>
                        <a:buAutoNum type="arabicPeriod"/>
                      </a:pPr>
                      <a:r>
                        <a:rPr lang="ru-RU" sz="1600" baseline="0" dirty="0" smtClean="0"/>
                        <a:t>базовый, </a:t>
                      </a:r>
                      <a:endParaRPr lang="en-US" sz="1600" baseline="0" dirty="0" smtClean="0"/>
                    </a:p>
                    <a:p>
                      <a:pPr marL="446088" indent="-265113">
                        <a:buFont typeface="+mj-lt"/>
                        <a:buAutoNum type="arabicPeriod"/>
                      </a:pPr>
                      <a:r>
                        <a:rPr lang="ru-RU" sz="1600" baseline="0" dirty="0" smtClean="0"/>
                        <a:t>повышенный, </a:t>
                      </a:r>
                      <a:endParaRPr lang="en-US" sz="1600" baseline="0" dirty="0" smtClean="0"/>
                    </a:p>
                    <a:p>
                      <a:pPr marL="446088" indent="-265113">
                        <a:buFont typeface="+mj-lt"/>
                        <a:buAutoNum type="arabicPeriod"/>
                      </a:pPr>
                      <a:r>
                        <a:rPr lang="ru-RU" sz="1600" baseline="0" dirty="0" smtClean="0"/>
                        <a:t>высокий. </a:t>
                      </a:r>
                      <a:endParaRPr lang="en-US" sz="1600" baseline="0" dirty="0" smtClean="0"/>
                    </a:p>
                    <a:p>
                      <a:r>
                        <a:rPr lang="ru-RU" sz="1600" baseline="0" dirty="0" smtClean="0"/>
                        <a:t>На каждый этап отводится по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20 часов. 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4" marR="91444" marT="45727" marB="45727"/>
                </a:tc>
              </a:tr>
              <a:tr h="8230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Формы обучения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Основная форма обучения – комбинированная:</a:t>
                      </a:r>
                      <a:r>
                        <a:rPr lang="ru-RU" sz="1600" baseline="0" dirty="0" smtClean="0"/>
                        <a:t> </a:t>
                      </a:r>
                    </a:p>
                    <a:p>
                      <a:r>
                        <a:rPr lang="ru-RU" sz="1600" baseline="0" dirty="0" smtClean="0"/>
                        <a:t>1 часа – традиционно, </a:t>
                      </a:r>
                    </a:p>
                    <a:p>
                      <a:r>
                        <a:rPr lang="ru-RU" sz="1600" baseline="0" dirty="0" smtClean="0"/>
                        <a:t>2 час – дистанционно.</a:t>
                      </a:r>
                      <a:endParaRPr lang="ru-RU" sz="1600" dirty="0"/>
                    </a:p>
                  </a:txBody>
                  <a:tcPr marL="91444" marR="91444" marT="45727" marB="45727"/>
                </a:tc>
              </a:tr>
            </a:tbl>
          </a:graphicData>
        </a:graphic>
      </p:graphicFrame>
      <p:pic>
        <p:nvPicPr>
          <p:cNvPr id="8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668344" y="116632"/>
            <a:ext cx="1152128" cy="1152128"/>
          </a:xfrm>
          <a:prstGeom prst="rect">
            <a:avLst/>
          </a:prstGeom>
          <a:noFill/>
          <a:extLst/>
        </p:spPr>
      </p:pic>
      <p:pic>
        <p:nvPicPr>
          <p:cNvPr id="9248" name="Picture 4" descr="лог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950" y="163513"/>
            <a:ext cx="11826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0" y="64293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/>
              <a:t>Центр профильного обучения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Содержание обучения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50825" y="1628775"/>
          <a:ext cx="8569325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50"/>
                <a:gridCol w="8012275"/>
              </a:tblGrid>
              <a:tr h="359008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1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Основы программирования.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Работа с файлами</a:t>
                      </a:r>
                      <a:r>
                        <a:rPr lang="ru-RU" baseline="0" dirty="0" smtClean="0"/>
                        <a:t> и файловыми переменными.</a:t>
                      </a:r>
                      <a:endParaRPr lang="ru-RU" dirty="0"/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Задачи для начинающих.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None/>
                        <a:defRPr/>
                      </a:pPr>
                      <a:r>
                        <a:rPr lang="ru-RU" sz="1800" dirty="0" smtClean="0"/>
                        <a:t>Длинная арифметика.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Массивы.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Обработка строк.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Целочисленная арифметика.</a:t>
                      </a:r>
                      <a:endParaRPr lang="ru-RU" dirty="0"/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Геометрия.</a:t>
                      </a:r>
                      <a:endParaRPr lang="ru-RU" dirty="0"/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Простая арифметика.</a:t>
                      </a:r>
                      <a:endParaRPr lang="ru-RU" dirty="0"/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Комбинаторика.</a:t>
                      </a:r>
                    </a:p>
                  </a:txBody>
                  <a:tcPr marL="91444" marR="91444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Рекурсии, процедуры,</a:t>
                      </a:r>
                      <a:r>
                        <a:rPr lang="ru-RU" sz="1800" baseline="0" dirty="0" smtClean="0"/>
                        <a:t> функции, графы и др.</a:t>
                      </a:r>
                      <a:endParaRPr lang="ru-RU" sz="1800" dirty="0" smtClean="0"/>
                    </a:p>
                  </a:txBody>
                  <a:tcPr marL="91444" marR="91444"/>
                </a:tc>
              </a:tr>
            </a:tbl>
          </a:graphicData>
        </a:graphic>
      </p:graphicFrame>
      <p:pic>
        <p:nvPicPr>
          <p:cNvPr id="8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668344" y="116632"/>
            <a:ext cx="1152128" cy="1152128"/>
          </a:xfrm>
          <a:prstGeom prst="rect">
            <a:avLst/>
          </a:prstGeom>
          <a:noFill/>
          <a:extLst/>
        </p:spPr>
      </p:pic>
      <p:pic>
        <p:nvPicPr>
          <p:cNvPr id="10286" name="Picture 4" descr="лог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163513"/>
            <a:ext cx="11826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dirty="0" smtClean="0"/>
              <a:t>Рейтинг </a:t>
            </a:r>
            <a:r>
              <a:rPr lang="ru-RU" sz="3200" dirty="0" err="1" smtClean="0"/>
              <a:t>шарьинцев</a:t>
            </a:r>
            <a:r>
              <a:rPr lang="ru-RU" sz="3200" dirty="0" smtClean="0"/>
              <a:t> на сайте</a:t>
            </a:r>
            <a:br>
              <a:rPr lang="ru-RU" sz="3200" dirty="0" smtClean="0"/>
            </a:br>
            <a:r>
              <a:rPr lang="ru-RU" sz="2000" dirty="0" smtClean="0"/>
              <a:t>(всего участников –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59</a:t>
            </a:r>
            <a:r>
              <a:rPr lang="ru-RU" sz="2000" dirty="0" smtClean="0"/>
              <a:t>, из них активных –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50</a:t>
            </a:r>
            <a:r>
              <a:rPr lang="ru-RU" sz="2000" dirty="0" smtClean="0"/>
              <a:t>)</a:t>
            </a:r>
            <a:endParaRPr lang="ru-RU" sz="3200" dirty="0" smtClean="0"/>
          </a:p>
        </p:txBody>
      </p:sp>
      <p:pic>
        <p:nvPicPr>
          <p:cNvPr id="7" name="Picture 6" descr="E:\Documents\My Dropbox\SunnyBeam\logo__vectorize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933FF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7668344" y="116632"/>
            <a:ext cx="1152128" cy="1152128"/>
          </a:xfrm>
          <a:prstGeom prst="rect">
            <a:avLst/>
          </a:prstGeom>
          <a:noFill/>
          <a:extLst/>
        </p:spPr>
      </p:pic>
      <p:pic>
        <p:nvPicPr>
          <p:cNvPr id="11268" name="Picture 4" descr="лог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163513"/>
            <a:ext cx="11826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Box 8"/>
          <p:cNvSpPr txBox="1">
            <a:spLocks noChangeArrowheads="1"/>
          </p:cNvSpPr>
          <p:nvPr/>
        </p:nvSpPr>
        <p:spPr bwMode="auto">
          <a:xfrm>
            <a:off x="0" y="64293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/>
              <a:t>Центр профильного обучения</a:t>
            </a:r>
          </a:p>
        </p:txBody>
      </p:sp>
      <p:pic>
        <p:nvPicPr>
          <p:cNvPr id="11272" name="Picture 8" descr="E:\Информатика\ЦПО\Профиль\ШП_2013_2.png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1476375" y="1484313"/>
            <a:ext cx="6186488" cy="4945062"/>
          </a:xfrm>
          <a:ln w="28575"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3657d7ccc44177ea96ea5e766266969c68264"/>
  <p:tag name="ISPRING_SCORM_RATE_SLIDES" val="0"/>
  <p:tag name="ISPRING_SCORM_RATE_QUIZZES" val="0"/>
  <p:tag name="ISPRING_SCORM_PASSING_SCORE" val="0.0000000000"/>
  <p:tag name="GENSWF_OUTPUT_FILE_NAME" val="Образовательная программа курса «Информатика и ИКТ"/>
</p:tagLst>
</file>

<file path=ppt/theme/theme1.xml><?xml version="1.0" encoding="utf-8"?>
<a:theme xmlns:a="http://schemas.openxmlformats.org/drawingml/2006/main" name="Эхо">
  <a:themeElements>
    <a:clrScheme name="Эхо 12">
      <a:dk1>
        <a:srgbClr val="000000"/>
      </a:dk1>
      <a:lt1>
        <a:srgbClr val="FFFFFF"/>
      </a:lt1>
      <a:dk2>
        <a:srgbClr val="000000"/>
      </a:dk2>
      <a:lt2>
        <a:srgbClr val="000066"/>
      </a:lt2>
      <a:accent1>
        <a:srgbClr val="6600CC"/>
      </a:accent1>
      <a:accent2>
        <a:srgbClr val="CC66FF"/>
      </a:accent2>
      <a:accent3>
        <a:srgbClr val="FFFFFF"/>
      </a:accent3>
      <a:accent4>
        <a:srgbClr val="000000"/>
      </a:accent4>
      <a:accent5>
        <a:srgbClr val="B8AAE2"/>
      </a:accent5>
      <a:accent6>
        <a:srgbClr val="B95CE7"/>
      </a:accent6>
      <a:hlink>
        <a:srgbClr val="3366FF"/>
      </a:hlink>
      <a:folHlink>
        <a:srgbClr val="808080"/>
      </a:folHlink>
    </a:clrScheme>
    <a:fontScheme name="Эх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Эхо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1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CC66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E2B8FF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2">
        <a:dk1>
          <a:srgbClr val="000000"/>
        </a:dk1>
        <a:lt1>
          <a:srgbClr val="FFFFFF"/>
        </a:lt1>
        <a:dk2>
          <a:srgbClr val="000000"/>
        </a:dk2>
        <a:lt2>
          <a:srgbClr val="000066"/>
        </a:lt2>
        <a:accent1>
          <a:srgbClr val="6600CC"/>
        </a:accent1>
        <a:accent2>
          <a:srgbClr val="CC66FF"/>
        </a:accent2>
        <a:accent3>
          <a:srgbClr val="FFFFFF"/>
        </a:accent3>
        <a:accent4>
          <a:srgbClr val="000000"/>
        </a:accent4>
        <a:accent5>
          <a:srgbClr val="B8AAE2"/>
        </a:accent5>
        <a:accent6>
          <a:srgbClr val="B95C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AWJJH2MPE6E2-1176382600-25</_dlc_DocId>
    <_dlc_DocIdUrl xmlns="4a252ca3-5a62-4c1c-90a6-29f4710e47f8">
      <Url>http://edu-sps.koiro.local/Sharya/cpo/_layouts/15/DocIdRedir.aspx?ID=AWJJH2MPE6E2-1176382600-25</Url>
      <Description>AWJJH2MPE6E2-1176382600-25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3C992DCC5AE9144A17D291A7E8F936F" ma:contentTypeVersion="49" ma:contentTypeDescription="Создание документа." ma:contentTypeScope="" ma:versionID="3c6859a75fab8d13a331f6a25bdbf19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06C258-2F15-4B80-8B0E-56D13D1492A0}"/>
</file>

<file path=customXml/itemProps2.xml><?xml version="1.0" encoding="utf-8"?>
<ds:datastoreItem xmlns:ds="http://schemas.openxmlformats.org/officeDocument/2006/customXml" ds:itemID="{264191F3-1A61-4886-BD0F-B56CC5B67736}"/>
</file>

<file path=customXml/itemProps3.xml><?xml version="1.0" encoding="utf-8"?>
<ds:datastoreItem xmlns:ds="http://schemas.openxmlformats.org/officeDocument/2006/customXml" ds:itemID="{3C01E307-B531-493D-8BAB-85D06CDC6169}"/>
</file>

<file path=customXml/itemProps4.xml><?xml version="1.0" encoding="utf-8"?>
<ds:datastoreItem xmlns:ds="http://schemas.openxmlformats.org/officeDocument/2006/customXml" ds:itemID="{46C81A2B-6BAA-4960-87C1-69683A22142A}"/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1043</TotalTime>
  <Words>632</Words>
  <Application>Microsoft Office PowerPoint</Application>
  <PresentationFormat>Экран (4:3)</PresentationFormat>
  <Paragraphs>142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Wingdings</vt:lpstr>
      <vt:lpstr>Times New Roman</vt:lpstr>
      <vt:lpstr>+mj-lt</vt:lpstr>
      <vt:lpstr>Эхо</vt:lpstr>
      <vt:lpstr>Комбинированный курс «Информатика – будущему абитуриенту»</vt:lpstr>
      <vt:lpstr>Описание курса</vt:lpstr>
      <vt:lpstr>Содержание обучения</vt:lpstr>
      <vt:lpstr>Сравнение результатов ЕГЭ</vt:lpstr>
      <vt:lpstr>Резюме!  </vt:lpstr>
      <vt:lpstr>Курс «Школа программиста»</vt:lpstr>
      <vt:lpstr>Описание курса</vt:lpstr>
      <vt:lpstr>Содержание обучения</vt:lpstr>
      <vt:lpstr>Рейтинг шарьинцев на сайте (всего участников – 59, из них активных – 50)</vt:lpstr>
      <vt:lpstr>Резюме!  </vt:lpstr>
    </vt:vector>
  </TitlesOfParts>
  <Company>имц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курса «Информатика и ИКТ»</dc:title>
  <dc:creator>инж</dc:creator>
  <cp:lastModifiedBy>comp10</cp:lastModifiedBy>
  <cp:revision>152</cp:revision>
  <dcterms:created xsi:type="dcterms:W3CDTF">2006-08-09T07:41:37Z</dcterms:created>
  <dcterms:modified xsi:type="dcterms:W3CDTF">2013-09-12T07:24:05Z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0x01010073C992DCC5AE9144A17D291A7E8F936F</vt:lpwstr>
  </property>
  <property fmtid="{D5CDD505-2E9C-101B-9397-08002B2CF9AE}" pid="3" name="_dlc_DocIdItemGuid">
    <vt:lpwstr>66bbc5c1-ce01-448e-9d2d-daaeb5c35a72</vt:lpwstr>
  </property>
</Properties>
</file>