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301" r:id="rId3"/>
    <p:sldId id="261" r:id="rId4"/>
    <p:sldId id="302" r:id="rId5"/>
    <p:sldId id="296" r:id="rId6"/>
    <p:sldId id="303" r:id="rId7"/>
    <p:sldId id="304" r:id="rId8"/>
    <p:sldId id="305" r:id="rId9"/>
    <p:sldId id="306" r:id="rId10"/>
    <p:sldId id="298" r:id="rId11"/>
    <p:sldId id="293" r:id="rId12"/>
    <p:sldId id="294" r:id="rId13"/>
    <p:sldId id="292" r:id="rId14"/>
    <p:sldId id="280" r:id="rId15"/>
    <p:sldId id="271" r:id="rId16"/>
    <p:sldId id="274" r:id="rId17"/>
    <p:sldId id="270" r:id="rId18"/>
    <p:sldId id="291" r:id="rId19"/>
    <p:sldId id="269" r:id="rId20"/>
    <p:sldId id="275" r:id="rId21"/>
    <p:sldId id="30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02C69"/>
    <a:srgbClr val="006699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-89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27BBA-96EA-4404-9CE0-1C4D8AE10B3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1E9B9-FADD-46C0-BAC4-45F0DAD1A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5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499B-1E92-4C71-8004-B279CDADA36A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6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C74D-4480-4AB1-8158-33C94DAAAC90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8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8AE0-A799-4DCF-9D2D-DD0C6BB1121D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4C3-3422-4D1A-9652-F55F9EFE63AB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C9AE-6B52-4594-AB66-058B070023C4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D64A-7793-4DBB-AAC2-060F6C97170E}" type="datetime1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AF9-F6EF-419D-BAF1-CB51C1734FDF}" type="datetime1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4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B302-E1AB-4CF8-8419-A120E4F16103}" type="datetime1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67E-8091-46D7-BBF3-348DF61E69BB}" type="datetime1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3A6-FA1E-46DF-8699-233BA71DC286}" type="datetime1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A74A-4EB2-4B70-A2AC-10CE523500EF}" type="datetime1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19727-24C4-4713-8BE2-B23297E818E3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Шарья, 2022 год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0160">
            <a:solidFill>
              <a:srgbClr val="FFC000"/>
            </a:solidFill>
            <a:prstDash val="solid"/>
          </a:ln>
          <a:solidFill>
            <a:srgbClr val="FFC000"/>
          </a:solidFill>
          <a:effectLst>
            <a:outerShdw blurRad="38100" dist="38100" dir="10800000" algn="r" rotWithShape="0">
              <a:srgbClr val="A02C69">
                <a:alpha val="9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291" y="-651748"/>
            <a:ext cx="9169291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                    </a:t>
            </a:r>
          </a:p>
          <a:p>
            <a:pPr algn="ctr"/>
            <a:endParaRPr lang="ru-RU" sz="3200" b="1" dirty="0" smtClean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rgbClr val="006699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006699"/>
                </a:solidFill>
                <a:latin typeface="+mj-lt"/>
              </a:rPr>
              <a:t>Публичный отчёт </a:t>
            </a:r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6699"/>
                </a:solidFill>
                <a:latin typeface="+mj-lt"/>
              </a:rPr>
              <a:t>Шарьинской районной организации Общероссийского профсоюза </a:t>
            </a:r>
            <a:r>
              <a:rPr lang="ru-RU" sz="3200" b="1" dirty="0" smtClean="0">
                <a:solidFill>
                  <a:srgbClr val="006699"/>
                </a:solidFill>
                <a:latin typeface="+mj-lt"/>
              </a:rPr>
              <a:t>образования</a:t>
            </a:r>
          </a:p>
          <a:p>
            <a:pPr algn="ctr"/>
            <a:endParaRPr lang="ru-RU" sz="3200" b="1" dirty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rgbClr val="006699"/>
              </a:solidFill>
              <a:latin typeface="+mj-lt"/>
            </a:endParaRPr>
          </a:p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  </a:t>
            </a:r>
          </a:p>
          <a:p>
            <a:pPr algn="ctr"/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           </a:t>
            </a:r>
          </a:p>
          <a:p>
            <a:pPr algn="ctr"/>
            <a:endParaRPr lang="ru-RU" sz="3200" b="1" dirty="0">
              <a:solidFill>
                <a:srgbClr val="A02C69"/>
              </a:solidFill>
              <a:latin typeface="+mj-lt"/>
            </a:endParaRPr>
          </a:p>
        </p:txBody>
      </p:sp>
      <p:pic>
        <p:nvPicPr>
          <p:cNvPr id="5" name="Рисунок 4" descr="эмблема шарьинской организации профсоюза.png"/>
          <p:cNvPicPr/>
          <p:nvPr/>
        </p:nvPicPr>
        <p:blipFill>
          <a:blip r:embed="rId2" cstate="print"/>
          <a:srcRect l="8571" t="4865" r="7580" b="2526"/>
          <a:stretch>
            <a:fillRect/>
          </a:stretch>
        </p:blipFill>
        <p:spPr>
          <a:xfrm>
            <a:off x="299258" y="179027"/>
            <a:ext cx="1981200" cy="1969770"/>
          </a:xfrm>
          <a:prstGeom prst="ellipse">
            <a:avLst/>
          </a:prstGeom>
          <a:ln w="38100" cap="rnd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879321" y="6372977"/>
            <a:ext cx="3086100" cy="365125"/>
          </a:xfrm>
        </p:spPr>
        <p:txBody>
          <a:bodyPr/>
          <a:lstStyle/>
          <a:p>
            <a:r>
              <a:rPr lang="ru-RU" sz="2400" dirty="0" smtClean="0"/>
              <a:t>Шарья, </a:t>
            </a:r>
            <a:r>
              <a:rPr lang="ru-RU" sz="2400" dirty="0" smtClean="0"/>
              <a:t>2023 </a:t>
            </a:r>
            <a:r>
              <a:rPr lang="ru-RU" sz="2400" dirty="0" smtClean="0"/>
              <a:t>год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97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7130" y="3585754"/>
            <a:ext cx="4336869" cy="2891246"/>
          </a:xfrm>
          <a:prstGeom prst="rect">
            <a:avLst/>
          </a:prstGeom>
        </p:spPr>
      </p:pic>
      <p:pic>
        <p:nvPicPr>
          <p:cNvPr id="12" name="Рисунок 11" descr="IMG_5254.JPG"/>
          <p:cNvPicPr>
            <a:picLocks noChangeAspect="1"/>
          </p:cNvPicPr>
          <p:nvPr/>
        </p:nvPicPr>
        <p:blipFill>
          <a:blip r:embed="rId3" cstate="print"/>
          <a:srcRect l="16452" t="4435"/>
          <a:stretch>
            <a:fillRect/>
          </a:stretch>
        </p:blipFill>
        <p:spPr>
          <a:xfrm>
            <a:off x="3115489" y="1426692"/>
            <a:ext cx="3383281" cy="2579914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9526" y="6488668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7732"/>
            <a:ext cx="91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РАБОТА С МОЛОДЕЖЬЮ</a:t>
            </a:r>
          </a:p>
          <a:p>
            <a:pPr algn="ctr"/>
            <a:endParaRPr lang="ru-RU" sz="1400" b="1" dirty="0">
              <a:latin typeface="+mj-lt"/>
            </a:endParaRPr>
          </a:p>
        </p:txBody>
      </p:sp>
      <p:pic>
        <p:nvPicPr>
          <p:cNvPr id="6" name="Рисунок 5" descr="IMG_5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10472"/>
            <a:ext cx="3115489" cy="2076993"/>
          </a:xfrm>
          <a:prstGeom prst="rect">
            <a:avLst/>
          </a:prstGeom>
        </p:spPr>
      </p:pic>
      <p:pic>
        <p:nvPicPr>
          <p:cNvPr id="7" name="Рисунок 6" descr="IMG_52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2459" y="961268"/>
            <a:ext cx="3221539" cy="2147692"/>
          </a:xfrm>
          <a:prstGeom prst="rect">
            <a:avLst/>
          </a:prstGeom>
        </p:spPr>
      </p:pic>
      <p:pic>
        <p:nvPicPr>
          <p:cNvPr id="11" name="Рисунок 10" descr="IMG_52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9527" y="3805826"/>
            <a:ext cx="4045950" cy="26973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6240" y="649887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СОЦИАЛЬНЫЕ ГАРАНТИИ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71" y="996782"/>
            <a:ext cx="867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cap="all" dirty="0" smtClean="0">
                <a:solidFill>
                  <a:srgbClr val="A02C69"/>
                </a:solidFill>
                <a:latin typeface="Calibri" pitchFamily="34" charset="0"/>
              </a:rPr>
              <a:t>Члену профсоюза – льготная семейная путевка на море!</a:t>
            </a:r>
            <a:endParaRPr lang="ru-RU" sz="20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85" y="1664734"/>
            <a:ext cx="7027108" cy="4684739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6240" y="649887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ОЗДОРОВЛЕНИЕ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71" y="1052380"/>
            <a:ext cx="8677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cap="all" dirty="0" smtClean="0">
                <a:solidFill>
                  <a:srgbClr val="A02C69"/>
                </a:solidFill>
                <a:latin typeface="Calibri" pitchFamily="34" charset="0"/>
              </a:rPr>
              <a:t>Серебряный плес – 20%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cap="all" dirty="0" smtClean="0">
                <a:solidFill>
                  <a:srgbClr val="A02C69"/>
                </a:solidFill>
                <a:latin typeface="Calibri" pitchFamily="34" charset="0"/>
              </a:rPr>
              <a:t>Волга – 30%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cap="all" dirty="0" smtClean="0">
                <a:solidFill>
                  <a:srgbClr val="A02C69"/>
                </a:solidFill>
                <a:latin typeface="Calibri" pitchFamily="34" charset="0"/>
              </a:rPr>
              <a:t>Колос – 30%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cap="all" dirty="0" smtClean="0">
                <a:solidFill>
                  <a:srgbClr val="A02C69"/>
                </a:solidFill>
                <a:latin typeface="Calibri" pitchFamily="34" charset="0"/>
              </a:rPr>
              <a:t>Солигалич – 1600 р. В день</a:t>
            </a:r>
            <a:endParaRPr lang="ru-RU" sz="2400" b="1" dirty="0" smtClean="0"/>
          </a:p>
        </p:txBody>
      </p:sp>
      <p:pic>
        <p:nvPicPr>
          <p:cNvPr id="3074" name="Picture 2" descr="https://im0-tub-ru.yandex.net/i?id=c82672aadf112ec5b81f76358709296c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02" y="4328111"/>
            <a:ext cx="2665819" cy="17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889b867585e842c9cd2c91c89e2cc59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22" y="4336838"/>
            <a:ext cx="2585974" cy="172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3570187049d9dc1d21fc71f32222293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9" y="4336838"/>
            <a:ext cx="2470552" cy="17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0-tub-ru.yandex.net/i?id=29cb4416e6bdb41578a9af954d558a10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09" y="1849945"/>
            <a:ext cx="2665819" cy="18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-84492" y="6111244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СОЦИАЛЬНЫЕ ГАРАНТИИ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74" y="1173035"/>
            <a:ext cx="8677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cap="all" dirty="0" smtClean="0">
                <a:solidFill>
                  <a:srgbClr val="A02C69"/>
                </a:solidFill>
                <a:latin typeface="Calibri" pitchFamily="34" charset="0"/>
              </a:rPr>
              <a:t>Программа «Профсоюзный +»</a:t>
            </a:r>
            <a:endParaRPr lang="ru-RU" sz="2000" b="1" dirty="0">
              <a:solidFill>
                <a:srgbClr val="A02C69"/>
              </a:solidFill>
            </a:endParaRPr>
          </a:p>
          <a:p>
            <a:endParaRPr lang="ru-RU" sz="2000" b="1" dirty="0" smtClean="0"/>
          </a:p>
        </p:txBody>
      </p:sp>
      <p:pic>
        <p:nvPicPr>
          <p:cNvPr id="11" name="Рисунок 10" descr="empty177.jpg"/>
          <p:cNvPicPr>
            <a:picLocks noChangeAspect="1"/>
          </p:cNvPicPr>
          <p:nvPr/>
        </p:nvPicPr>
        <p:blipFill>
          <a:blip r:embed="rId2"/>
          <a:srcRect l="2547" t="2208" b="5516"/>
          <a:stretch>
            <a:fillRect/>
          </a:stretch>
        </p:blipFill>
        <p:spPr>
          <a:xfrm>
            <a:off x="6766560" y="857637"/>
            <a:ext cx="2050868" cy="1310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9691" y="1841864"/>
            <a:ext cx="414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99"/>
                </a:solidFill>
                <a:latin typeface="Calibri" pitchFamily="34" charset="0"/>
              </a:rPr>
              <a:t>Получает каждый член профсоюза!</a:t>
            </a:r>
          </a:p>
        </p:txBody>
      </p:sp>
      <p:pic>
        <p:nvPicPr>
          <p:cNvPr id="14" name="Рисунок 13" descr="20190315_103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886" y="2502814"/>
            <a:ext cx="8447667" cy="366285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16303" y="6492875"/>
            <a:ext cx="3086100" cy="365125"/>
          </a:xfrm>
        </p:spPr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6240" y="649887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ТРАДИЦИИ РАЙКОМА ПРОФСОЮЗА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399" y="2152749"/>
            <a:ext cx="8677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cap="all" dirty="0" smtClean="0">
                <a:solidFill>
                  <a:srgbClr val="A02C69"/>
                </a:solidFill>
                <a:latin typeface="Calibri" pitchFamily="34" charset="0"/>
              </a:rPr>
              <a:t>турслет</a:t>
            </a:r>
            <a:endParaRPr lang="ru-RU" sz="2000" b="1" dirty="0">
              <a:solidFill>
                <a:srgbClr val="A02C69"/>
              </a:solidFill>
            </a:endParaRPr>
          </a:p>
          <a:p>
            <a:endParaRPr lang="ru-RU" sz="20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55" y="3029452"/>
            <a:ext cx="3168536" cy="2106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/>
          <a:stretch/>
        </p:blipFill>
        <p:spPr>
          <a:xfrm>
            <a:off x="5845055" y="753936"/>
            <a:ext cx="3168536" cy="2106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6" y="3595071"/>
            <a:ext cx="2177855" cy="2903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64" y="3901555"/>
            <a:ext cx="3160050" cy="2106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64" y="1675969"/>
            <a:ext cx="3160050" cy="21067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99097" y="620908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ТРАДИЦИИ РАЙКОМА ПРОФСОЮЗА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99097" y="4181535"/>
            <a:ext cx="8804225" cy="2080075"/>
            <a:chOff x="199097" y="4325228"/>
            <a:chExt cx="8804225" cy="20800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363" y="4325228"/>
              <a:ext cx="3108959" cy="207263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328" y="4332630"/>
              <a:ext cx="3108959" cy="206523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97" y="4332664"/>
              <a:ext cx="3120101" cy="207263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9096" y="1109799"/>
            <a:ext cx="880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cap="all" dirty="0" smtClean="0">
                <a:solidFill>
                  <a:srgbClr val="A02C69"/>
                </a:solidFill>
                <a:latin typeface="Calibri" pitchFamily="34" charset="0"/>
              </a:rPr>
              <a:t>Первомайская демонстрация </a:t>
            </a:r>
            <a:r>
              <a:rPr lang="ru-RU" sz="2000" b="1" dirty="0" smtClean="0">
                <a:solidFill>
                  <a:srgbClr val="006699"/>
                </a:solidFill>
                <a:latin typeface="Calibri" pitchFamily="34" charset="0"/>
              </a:rPr>
              <a:t>с 2013 года</a:t>
            </a:r>
            <a:endParaRPr lang="ru-RU" sz="2000" b="1" dirty="0">
              <a:solidFill>
                <a:srgbClr val="006699"/>
              </a:solidFill>
            </a:endParaRPr>
          </a:p>
          <a:p>
            <a:endParaRPr lang="ru-RU" sz="2000" b="1" dirty="0" smtClean="0"/>
          </a:p>
        </p:txBody>
      </p:sp>
      <p:grpSp>
        <p:nvGrpSpPr>
          <p:cNvPr id="10" name="Группа 9"/>
          <p:cNvGrpSpPr/>
          <p:nvPr/>
        </p:nvGrpSpPr>
        <p:grpSpPr>
          <a:xfrm>
            <a:off x="199097" y="1771795"/>
            <a:ext cx="8790696" cy="2041793"/>
            <a:chOff x="199097" y="2176748"/>
            <a:chExt cx="8790696" cy="204179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97" y="2176748"/>
              <a:ext cx="3062690" cy="204179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105" y="2176748"/>
              <a:ext cx="3062688" cy="204179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62" y="2176748"/>
              <a:ext cx="3062689" cy="2041793"/>
            </a:xfrm>
            <a:prstGeom prst="rect">
              <a:avLst/>
            </a:prstGeom>
          </p:spPr>
        </p:pic>
      </p:grp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2932756" y="6492875"/>
            <a:ext cx="3086100" cy="365125"/>
          </a:xfrm>
        </p:spPr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6240" y="649887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ТРАДИЦИИ РАЙКОМА ПРОФСОЮЗА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097" y="804084"/>
            <a:ext cx="8677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cap="all" dirty="0" smtClean="0">
                <a:solidFill>
                  <a:srgbClr val="A02C69"/>
                </a:solidFill>
                <a:latin typeface="Calibri" pitchFamily="34" charset="0"/>
              </a:rPr>
              <a:t>Дни здоровья</a:t>
            </a:r>
            <a:endParaRPr lang="ru-RU" sz="2000" b="1" dirty="0">
              <a:solidFill>
                <a:srgbClr val="A02C69"/>
              </a:solidFill>
            </a:endParaRPr>
          </a:p>
          <a:p>
            <a:endParaRPr lang="ru-RU" sz="2000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68" y="1248915"/>
            <a:ext cx="3776299" cy="2510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48" y="4729708"/>
            <a:ext cx="2524542" cy="1678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1286987"/>
            <a:ext cx="1664096" cy="11064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70" y="3878552"/>
            <a:ext cx="3788229" cy="25187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88" y="2504309"/>
            <a:ext cx="3138497" cy="20867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8" y="4898571"/>
            <a:ext cx="2255849" cy="14998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9" b="-494"/>
          <a:stretch/>
        </p:blipFill>
        <p:spPr>
          <a:xfrm>
            <a:off x="199097" y="2939434"/>
            <a:ext cx="1642766" cy="1896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/>
          <a:stretch/>
        </p:blipFill>
        <p:spPr>
          <a:xfrm>
            <a:off x="199097" y="1286987"/>
            <a:ext cx="3079680" cy="1923819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6240" y="649887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ТРАДИЦИИ РАЙКОМА ПРОФСОЮЗА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1429" r="9110"/>
          <a:stretch/>
        </p:blipFill>
        <p:spPr>
          <a:xfrm>
            <a:off x="6277198" y="4395835"/>
            <a:ext cx="2781342" cy="2073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r="6310" b="12242"/>
          <a:stretch/>
        </p:blipFill>
        <p:spPr>
          <a:xfrm>
            <a:off x="3067848" y="1867851"/>
            <a:ext cx="3209350" cy="243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/>
          <a:stretch/>
        </p:blipFill>
        <p:spPr>
          <a:xfrm>
            <a:off x="75288" y="4379791"/>
            <a:ext cx="3277739" cy="2073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" y="2317001"/>
            <a:ext cx="2992560" cy="1989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"/>
          <a:stretch/>
        </p:blipFill>
        <p:spPr>
          <a:xfrm>
            <a:off x="6261156" y="1353312"/>
            <a:ext cx="2781341" cy="2953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6" r="52727" b="8222"/>
          <a:stretch/>
        </p:blipFill>
        <p:spPr>
          <a:xfrm>
            <a:off x="3329593" y="4379791"/>
            <a:ext cx="3009148" cy="2060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097" y="792079"/>
            <a:ext cx="8677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cap="all" dirty="0" smtClean="0">
                <a:latin typeface="Calibri" pitchFamily="34" charset="0"/>
              </a:rPr>
              <a:t>                                         Профсоюзная акция</a:t>
            </a:r>
            <a:br>
              <a:rPr lang="ru-RU" sz="2000" b="1" cap="all" dirty="0" smtClean="0">
                <a:latin typeface="Calibri" pitchFamily="34" charset="0"/>
              </a:rPr>
            </a:br>
            <a:r>
              <a:rPr lang="ru-RU" sz="2000" b="1" cap="all" dirty="0" smtClean="0">
                <a:latin typeface="Calibri" pitchFamily="34" charset="0"/>
              </a:rPr>
              <a:t> </a:t>
            </a:r>
            <a:r>
              <a:rPr lang="ru-RU" sz="2000" b="1" cap="all" dirty="0" smtClean="0">
                <a:solidFill>
                  <a:srgbClr val="A02C69"/>
                </a:solidFill>
                <a:latin typeface="Calibri" pitchFamily="34" charset="0"/>
              </a:rPr>
              <a:t>«славим человека труда» </a:t>
            </a:r>
            <a:r>
              <a:rPr lang="ru-RU" sz="2000" b="1" dirty="0" smtClean="0">
                <a:solidFill>
                  <a:srgbClr val="006699"/>
                </a:solidFill>
                <a:latin typeface="Calibri" pitchFamily="34" charset="0"/>
              </a:rPr>
              <a:t>с</a:t>
            </a:r>
            <a:r>
              <a:rPr lang="ru-RU" sz="2000" b="1" cap="all" dirty="0" smtClean="0">
                <a:solidFill>
                  <a:srgbClr val="006699"/>
                </a:solidFill>
                <a:latin typeface="Calibri" pitchFamily="34" charset="0"/>
              </a:rPr>
              <a:t> 2010 года</a:t>
            </a:r>
            <a:endParaRPr lang="ru-RU" sz="2000" b="1" dirty="0">
              <a:solidFill>
                <a:srgbClr val="006699"/>
              </a:solidFill>
            </a:endParaRPr>
          </a:p>
          <a:p>
            <a:endParaRPr lang="ru-RU" sz="2000" b="1" dirty="0" smtClean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6240" y="649887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solidFill>
                  <a:srgbClr val="006699"/>
                </a:solidFill>
                <a:latin typeface="+mj-lt"/>
              </a:rPr>
              <a:t>Гордость земли костромской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1551" r="2285" b="7048"/>
          <a:stretch/>
        </p:blipFill>
        <p:spPr>
          <a:xfrm>
            <a:off x="1168417" y="907139"/>
            <a:ext cx="6844936" cy="529771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6240" y="649887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24" y="3931921"/>
            <a:ext cx="3693623" cy="24558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ТРАДИЦИИ РАЙКОМА ПРОФСОЮЗА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7"/>
          <a:stretch/>
        </p:blipFill>
        <p:spPr>
          <a:xfrm>
            <a:off x="6501571" y="4656533"/>
            <a:ext cx="2569526" cy="1731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6587"/>
          <a:stretch/>
        </p:blipFill>
        <p:spPr>
          <a:xfrm>
            <a:off x="5783611" y="2651760"/>
            <a:ext cx="3274423" cy="1907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0"/>
          <a:stretch/>
        </p:blipFill>
        <p:spPr>
          <a:xfrm>
            <a:off x="4863175" y="903791"/>
            <a:ext cx="2787863" cy="1685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426839" y="862148"/>
            <a:ext cx="2341517" cy="2983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1" y="862149"/>
            <a:ext cx="2237432" cy="2983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072" y="5781734"/>
            <a:ext cx="879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cap="all" dirty="0" smtClean="0">
                <a:solidFill>
                  <a:srgbClr val="006699"/>
                </a:solidFill>
                <a:latin typeface="Calibri" pitchFamily="34" charset="0"/>
              </a:rPr>
              <a:t>путешествия</a:t>
            </a:r>
            <a:endParaRPr lang="ru-RU" sz="2000" b="1" dirty="0">
              <a:solidFill>
                <a:srgbClr val="006699"/>
              </a:solidFill>
            </a:endParaRPr>
          </a:p>
          <a:p>
            <a:endParaRPr lang="ru-RU" sz="2000" b="1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1" y="3931920"/>
            <a:ext cx="2585701" cy="17191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6" t="11144" r="19777" b="37714"/>
          <a:stretch/>
        </p:blipFill>
        <p:spPr>
          <a:xfrm>
            <a:off x="4863175" y="2651761"/>
            <a:ext cx="866528" cy="1201786"/>
          </a:xfrm>
          <a:prstGeom prst="rect">
            <a:avLst/>
          </a:prstGeom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51"/>
            <a:ext cx="916929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                    </a:t>
            </a:r>
          </a:p>
          <a:p>
            <a:pPr algn="ctr"/>
            <a:endParaRPr lang="ru-RU" sz="3200" b="1" dirty="0" smtClean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4200" b="1" dirty="0" smtClean="0">
              <a:solidFill>
                <a:srgbClr val="006699"/>
              </a:solidFill>
              <a:latin typeface="+mj-lt"/>
            </a:endParaRPr>
          </a:p>
          <a:p>
            <a:pPr algn="ctr"/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         </a:t>
            </a:r>
          </a:p>
          <a:p>
            <a:pPr algn="ctr"/>
            <a:r>
              <a:rPr lang="ru-RU" sz="4800" b="1" dirty="0" smtClean="0">
                <a:solidFill>
                  <a:srgbClr val="A02C69"/>
                </a:solidFill>
                <a:latin typeface="+mj-lt"/>
              </a:rPr>
              <a:t>ПРОФСОЮЗ – ЭТО МЫ!</a:t>
            </a:r>
            <a:endParaRPr lang="ru-RU" sz="4200" b="1" dirty="0" smtClean="0">
              <a:solidFill>
                <a:srgbClr val="A02C69"/>
              </a:solidFill>
              <a:latin typeface="+mj-lt"/>
            </a:endParaRP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  <a:p>
            <a:pPr algn="ctr"/>
            <a:endParaRPr lang="ru-RU" sz="3200" b="1" dirty="0" smtClean="0">
              <a:solidFill>
                <a:srgbClr val="A02C69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006699"/>
                </a:solidFill>
                <a:latin typeface="+mj-lt"/>
              </a:rPr>
              <a:t>ПРИНЦИП НАШЕЙ РАБОТЫ -</a:t>
            </a:r>
          </a:p>
          <a:p>
            <a:pPr algn="ctr"/>
            <a:r>
              <a:rPr lang="ru-RU" sz="3200" b="1" dirty="0" smtClean="0">
                <a:solidFill>
                  <a:srgbClr val="A02C69"/>
                </a:solidFill>
                <a:latin typeface="+mj-lt"/>
              </a:rPr>
              <a:t>КАЖДЫЙ ЧЛЕН КОЛЛЕКТИВА </a:t>
            </a:r>
            <a:br>
              <a:rPr lang="ru-RU" sz="3200" b="1" dirty="0" smtClean="0">
                <a:solidFill>
                  <a:srgbClr val="A02C69"/>
                </a:solidFill>
                <a:latin typeface="+mj-lt"/>
              </a:rPr>
            </a:br>
            <a:r>
              <a:rPr lang="ru-RU" sz="3200" b="1" dirty="0" smtClean="0">
                <a:solidFill>
                  <a:srgbClr val="A02C69"/>
                </a:solidFill>
                <a:latin typeface="+mj-lt"/>
              </a:rPr>
              <a:t>УЧАСТВУЕТ В ЖИЗНИ ОРГАНИЗАЦИИ</a:t>
            </a:r>
          </a:p>
          <a:p>
            <a:pPr algn="ctr"/>
            <a:endParaRPr lang="ru-RU" sz="3200" b="1" dirty="0" smtClean="0">
              <a:solidFill>
                <a:srgbClr val="006699"/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rgbClr val="A02C69"/>
              </a:solidFill>
              <a:latin typeface="+mj-lt"/>
            </a:endParaRPr>
          </a:p>
        </p:txBody>
      </p:sp>
      <p:pic>
        <p:nvPicPr>
          <p:cNvPr id="5" name="Рисунок 4" descr="эмблема шарьинской организации профсоюза.png"/>
          <p:cNvPicPr/>
          <p:nvPr/>
        </p:nvPicPr>
        <p:blipFill>
          <a:blip r:embed="rId2" cstate="print"/>
          <a:srcRect l="8571" t="4865" r="7580" b="2526"/>
          <a:stretch>
            <a:fillRect/>
          </a:stretch>
        </p:blipFill>
        <p:spPr>
          <a:xfrm>
            <a:off x="299258" y="179027"/>
            <a:ext cx="1981200" cy="1969770"/>
          </a:xfrm>
          <a:prstGeom prst="ellipse">
            <a:avLst/>
          </a:prstGeom>
          <a:ln w="38100" cap="rnd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Шарья, 2023 год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6240" y="649887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92" y="106382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ТРАДИЦИИ РАЙКОМА ПРОФСОЮЗА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72" y="999474"/>
            <a:ext cx="879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cap="all" dirty="0" smtClean="0">
                <a:solidFill>
                  <a:srgbClr val="A02C69"/>
                </a:solidFill>
                <a:latin typeface="Calibri" pitchFamily="34" charset="0"/>
              </a:rPr>
              <a:t>путешествия</a:t>
            </a:r>
            <a:endParaRPr lang="ru-RU" sz="2000" b="1" dirty="0">
              <a:solidFill>
                <a:srgbClr val="A02C69"/>
              </a:solidFill>
            </a:endParaRPr>
          </a:p>
          <a:p>
            <a:endParaRPr lang="ru-RU" sz="2000" b="1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6" y="3163504"/>
            <a:ext cx="4859322" cy="32308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3725539"/>
            <a:ext cx="1982031" cy="26427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744582"/>
            <a:ext cx="3837120" cy="2877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79" y="5044827"/>
            <a:ext cx="1760569" cy="1320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38" y="1183600"/>
            <a:ext cx="2743200" cy="18288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Шарья, 2022 год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872445" y="1815738"/>
            <a:ext cx="3978683" cy="342246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Совершенствование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форм и методов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профсоюзной работы 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с учетом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требований  современной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общественной и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социально-экономической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ситуации</a:t>
            </a:r>
            <a:endParaRPr kumimoji="0" lang="ru-RU" alt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7715" y="1763487"/>
            <a:ext cx="3831771" cy="342246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Укрепление профсоюзных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рядов, повышение  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профессионализма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профсоюзного актива,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поддержка и реализация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передовых, 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общественно-значимых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проектов в профсоюзе</a:t>
            </a:r>
            <a:endParaRPr lang="ru-RU" altLang="ru-RU" sz="18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293" y="142826"/>
            <a:ext cx="916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  <a:latin typeface="+mj-lt"/>
              </a:rPr>
              <a:t>ТОЧКА ДВИЖЕНИЯ</a:t>
            </a:r>
          </a:p>
          <a:p>
            <a:pPr algn="ctr"/>
            <a:endParaRPr lang="ru-RU" sz="1400" b="1" dirty="0" smtClean="0">
              <a:latin typeface="+mj-lt"/>
            </a:endParaRPr>
          </a:p>
          <a:p>
            <a:pPr algn="ctr"/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8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858" y="-15457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58" y="1094091"/>
            <a:ext cx="91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МЫ РАСТЕМ!</a:t>
            </a: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972" y="1824664"/>
            <a:ext cx="81300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cap="all" dirty="0" smtClean="0">
              <a:latin typeface="Calibri" pitchFamily="34" charset="0"/>
            </a:endParaRPr>
          </a:p>
          <a:p>
            <a:pPr algn="ctr"/>
            <a:endParaRPr lang="ru-RU" sz="2000" b="1" cap="all" dirty="0">
              <a:latin typeface="Calibri" pitchFamily="34" charset="0"/>
            </a:endParaRPr>
          </a:p>
          <a:p>
            <a:pPr algn="ctr"/>
            <a:r>
              <a:rPr lang="ru-RU" sz="2400" b="1" cap="all" dirty="0" smtClean="0">
                <a:latin typeface="Calibri" pitchFamily="34" charset="0"/>
              </a:rPr>
              <a:t>Численность ЧЛЕНОВ ПРОФСОЮЗА В ОБРАЗОВАТЕЛЬНЫХ УЧРЕЖДЕНИЯХ – 589</a:t>
            </a:r>
          </a:p>
          <a:p>
            <a:pPr algn="ctr"/>
            <a:endParaRPr lang="ru-RU" sz="2400" b="1" cap="all" dirty="0" smtClean="0">
              <a:latin typeface="Calibri" pitchFamily="34" charset="0"/>
            </a:endParaRPr>
          </a:p>
          <a:p>
            <a:pPr algn="ctr"/>
            <a:r>
              <a:rPr lang="ru-RU" sz="2400" b="1" cap="all" dirty="0" smtClean="0">
                <a:latin typeface="Calibri" pitchFamily="34" charset="0"/>
              </a:rPr>
              <a:t>Все занесены во всероссийскую систему АИС</a:t>
            </a:r>
          </a:p>
          <a:p>
            <a:endParaRPr lang="ru-RU" sz="2000" b="1" cap="all" dirty="0" smtClean="0">
              <a:latin typeface="Calibri" pitchFamily="34" charset="0"/>
            </a:endParaRPr>
          </a:p>
          <a:p>
            <a:endParaRPr lang="ru-RU" sz="2000" b="1" cap="all" dirty="0">
              <a:latin typeface="Calibri" pitchFamily="34" charset="0"/>
            </a:endParaRPr>
          </a:p>
          <a:p>
            <a:endParaRPr lang="ru-RU" sz="2000" b="1" cap="all" dirty="0" smtClean="0">
              <a:latin typeface="Calibri" pitchFamily="34" charset="0"/>
            </a:endParaRPr>
          </a:p>
          <a:p>
            <a:pPr marL="342900" indent="-342900"/>
            <a:endParaRPr lang="ru-RU" sz="2000" b="1" cap="all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28949" y="6488668"/>
            <a:ext cx="3086100" cy="365125"/>
          </a:xfrm>
        </p:spPr>
        <p:txBody>
          <a:bodyPr/>
          <a:lstStyle/>
          <a:p>
            <a:r>
              <a:rPr lang="ru-RU" sz="1800" dirty="0" smtClean="0">
                <a:solidFill>
                  <a:srgbClr val="0000FF"/>
                </a:solidFill>
              </a:rPr>
              <a:t>Шарья, </a:t>
            </a:r>
            <a:r>
              <a:rPr lang="ru-RU" sz="1800" dirty="0" smtClean="0">
                <a:solidFill>
                  <a:srgbClr val="0000FF"/>
                </a:solidFill>
              </a:rPr>
              <a:t>2023 </a:t>
            </a:r>
            <a:r>
              <a:rPr lang="ru-RU" sz="1800" dirty="0" smtClean="0">
                <a:solidFill>
                  <a:srgbClr val="0000FF"/>
                </a:solidFill>
              </a:rPr>
              <a:t>год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5314" y="183006"/>
            <a:ext cx="6473372" cy="82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СОЦИАЛЬНОГО ПАРТНЕРСТВА</a:t>
            </a:r>
          </a:p>
        </p:txBody>
      </p:sp>
      <p:pic>
        <p:nvPicPr>
          <p:cNvPr id="13" name="Picture 2" descr="http://www.eduportal44.ru/deko/SiteAssets/1_%D1%81%D1%82%D1%80%D0%B0%D0%BD%D0%B8%D1%86%D0%B0/%D0%9F%D1%80%D0%BE%D1%84%D1%81%D0%BE%D1%8E%D0%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11" y="49319"/>
            <a:ext cx="869275" cy="11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"/>
          <p:cNvSpPr>
            <a:spLocks noChangeArrowheads="1"/>
          </p:cNvSpPr>
          <p:nvPr/>
        </p:nvSpPr>
        <p:spPr bwMode="auto">
          <a:xfrm>
            <a:off x="1335314" y="1476707"/>
            <a:ext cx="6473372" cy="66540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b="1" dirty="0" err="1" smtClean="0">
                <a:solidFill>
                  <a:schemeClr val="accent5">
                    <a:lumMod val="75000"/>
                  </a:schemeClr>
                </a:solidFill>
              </a:rPr>
              <a:t>Шарьинская</a:t>
            </a:r>
            <a:r>
              <a:rPr kumimoji="0" lang="ru-RU" alt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районная организация</a:t>
            </a:r>
            <a:br>
              <a:rPr kumimoji="0" lang="ru-RU" alt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kumimoji="0" lang="ru-RU" alt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Общероссийского профсоюза образования</a:t>
            </a:r>
            <a:endParaRPr kumimoji="0" lang="ru-RU" alt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18"/>
          <p:cNvSpPr>
            <a:spLocks noChangeArrowheads="1"/>
          </p:cNvSpPr>
          <p:nvPr/>
        </p:nvSpPr>
        <p:spPr bwMode="auto">
          <a:xfrm>
            <a:off x="306977" y="5561214"/>
            <a:ext cx="8530045" cy="9013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        За период 2022 года в региональное (муниципальные  ) отраслевое </a:t>
            </a:r>
            <a:b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Соглашение внесено 4 дополнения, касающихся регулирования </a:t>
            </a:r>
            <a:b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социально-трудовых отношений в отрасли «Образование»</a:t>
            </a:r>
            <a:endParaRPr kumimoji="0" lang="ru-RU" alt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77822"/>
              </p:ext>
            </p:extLst>
          </p:nvPr>
        </p:nvGraphicFramePr>
        <p:xfrm>
          <a:off x="0" y="2745781"/>
          <a:ext cx="9068688" cy="926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896">
                  <a:extLst>
                    <a:ext uri="{9D8B030D-6E8A-4147-A177-3AD203B41FA5}">
                      <a16:colId xmlns:a16="http://schemas.microsoft.com/office/drawing/2014/main" xmlns="" val="353986525"/>
                    </a:ext>
                  </a:extLst>
                </a:gridCol>
                <a:gridCol w="3022896">
                  <a:extLst>
                    <a:ext uri="{9D8B030D-6E8A-4147-A177-3AD203B41FA5}">
                      <a16:colId xmlns:a16="http://schemas.microsoft.com/office/drawing/2014/main" xmlns="" val="276805772"/>
                    </a:ext>
                  </a:extLst>
                </a:gridCol>
                <a:gridCol w="3022896">
                  <a:extLst>
                    <a:ext uri="{9D8B030D-6E8A-4147-A177-3AD203B41FA5}">
                      <a16:colId xmlns:a16="http://schemas.microsoft.com/office/drawing/2014/main" xmlns="" val="2932150804"/>
                    </a:ext>
                  </a:extLst>
                </a:gridCol>
              </a:tblGrid>
              <a:tr h="926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Комитет образования </a:t>
                      </a:r>
                      <a:r>
                        <a:rPr kumimoji="0" lang="ru-RU" alt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Шарьинского</a:t>
                      </a:r>
                      <a:r>
                        <a:rPr kumimoji="0" lang="ru-RU" alt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муниципального района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образования администрации городского округа город Шарья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7892410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27200"/>
              </p:ext>
            </p:extLst>
          </p:nvPr>
        </p:nvGraphicFramePr>
        <p:xfrm>
          <a:off x="37655" y="4163358"/>
          <a:ext cx="90686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896">
                  <a:extLst>
                    <a:ext uri="{9D8B030D-6E8A-4147-A177-3AD203B41FA5}">
                      <a16:colId xmlns:a16="http://schemas.microsoft.com/office/drawing/2014/main" xmlns="" val="353986525"/>
                    </a:ext>
                  </a:extLst>
                </a:gridCol>
                <a:gridCol w="3022896">
                  <a:extLst>
                    <a:ext uri="{9D8B030D-6E8A-4147-A177-3AD203B41FA5}">
                      <a16:colId xmlns:a16="http://schemas.microsoft.com/office/drawing/2014/main" xmlns="" val="276805772"/>
                    </a:ext>
                  </a:extLst>
                </a:gridCol>
                <a:gridCol w="3022896">
                  <a:extLst>
                    <a:ext uri="{9D8B030D-6E8A-4147-A177-3AD203B41FA5}">
                      <a16:colId xmlns:a16="http://schemas.microsoft.com/office/drawing/2014/main" xmlns="" val="2932150804"/>
                    </a:ext>
                  </a:extLst>
                </a:gridCol>
              </a:tblGrid>
              <a:tr h="81448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ru-RU" alt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ru-RU" alt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СОГЛАШЕНИЕ</a:t>
                      </a:r>
                    </a:p>
                    <a:p>
                      <a:pPr algn="ctr"/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ru-RU" alt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ru-RU" alt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СОГЛАШЕНИЕ</a:t>
                      </a:r>
                      <a:endParaRPr kumimoji="0" lang="ru-RU" alt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КОЛЛЕКТИВНЫЙ ДОГОВОР</a:t>
                      </a:r>
                    </a:p>
                    <a:p>
                      <a:pPr algn="ctr"/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7892410"/>
                  </a:ext>
                </a:extLst>
              </a:tr>
            </a:tbl>
          </a:graphicData>
        </a:graphic>
      </p:graphicFrame>
      <p:cxnSp>
        <p:nvCxnSpPr>
          <p:cNvPr id="44" name="Прямая со стрелкой 43"/>
          <p:cNvCxnSpPr/>
          <p:nvPr/>
        </p:nvCxnSpPr>
        <p:spPr>
          <a:xfrm flipH="1">
            <a:off x="3004458" y="2142109"/>
            <a:ext cx="14516" cy="32777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069875" y="2142109"/>
            <a:ext cx="14516" cy="34191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9526" y="6488668"/>
            <a:ext cx="91692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smtClean="0">
                <a:solidFill>
                  <a:srgbClr val="A02C69"/>
                </a:solidFill>
                <a:latin typeface="Calibri" pitchFamily="34" charset="0"/>
                <a:ea typeface="Adobe Gothic Std B" pitchFamily="34" charset="-128"/>
                <a:cs typeface="Arial" pitchFamily="34" charset="0"/>
              </a:rPr>
              <a:t>Объединяясь с нами становишься сильнее!</a:t>
            </a:r>
            <a:endParaRPr lang="ru-RU" b="1" cap="all" dirty="0">
              <a:solidFill>
                <a:srgbClr val="A02C69"/>
              </a:solidFill>
              <a:latin typeface="Calibri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32509" y="257732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>
                <a:solidFill>
                  <a:srgbClr val="006699"/>
                </a:solidFill>
                <a:latin typeface="+mj-lt"/>
              </a:rPr>
              <a:t>ПРАВОЗАЩИТНАЯ </a:t>
            </a:r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РАБОТА</a:t>
            </a: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411" y="1412437"/>
            <a:ext cx="7378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cap="all" dirty="0" smtClean="0">
                <a:latin typeface="Calibri" pitchFamily="34" charset="0"/>
              </a:rPr>
              <a:t>Проверки соблюдения Трудового кодекса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cap="all" dirty="0"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rgbClr val="006699"/>
                </a:solidFill>
                <a:latin typeface="+mj-lt"/>
              </a:rPr>
              <a:t>С 2005 года создана и успешно работает правовая инспекция труда профсоюзов.</a:t>
            </a:r>
          </a:p>
          <a:p>
            <a:endParaRPr lang="ru-RU" sz="2000" b="1" dirty="0" smtClean="0">
              <a:solidFill>
                <a:srgbClr val="006699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006699"/>
                </a:solidFill>
                <a:latin typeface="+mj-lt"/>
              </a:rPr>
              <a:t>За </a:t>
            </a:r>
            <a:r>
              <a:rPr lang="ru-RU" sz="2000" b="1" dirty="0" smtClean="0">
                <a:solidFill>
                  <a:srgbClr val="006699"/>
                </a:solidFill>
                <a:latin typeface="+mj-lt"/>
              </a:rPr>
              <a:t>2023 </a:t>
            </a:r>
            <a:r>
              <a:rPr lang="ru-RU" sz="2000" b="1" dirty="0" smtClean="0">
                <a:solidFill>
                  <a:srgbClr val="006699"/>
                </a:solidFill>
                <a:latin typeface="+mj-lt"/>
              </a:rPr>
              <a:t>год проведено 7 проверок по соблюдению норм Трудового кодекса РФ и иных  нормативных актов.</a:t>
            </a:r>
          </a:p>
          <a:p>
            <a:r>
              <a:rPr lang="ru-RU" sz="2000" b="1" dirty="0" smtClean="0">
                <a:solidFill>
                  <a:srgbClr val="006699"/>
                </a:solidFill>
                <a:latin typeface="+mj-lt"/>
              </a:rPr>
              <a:t>Индивидуальные обращения – 264</a:t>
            </a:r>
          </a:p>
          <a:p>
            <a:r>
              <a:rPr lang="ru-RU" sz="2000" b="1" dirty="0" smtClean="0">
                <a:solidFill>
                  <a:srgbClr val="006699"/>
                </a:solidFill>
                <a:latin typeface="+mj-lt"/>
              </a:rPr>
              <a:t>Информационный листок из ОК – 28</a:t>
            </a:r>
          </a:p>
          <a:p>
            <a:endParaRPr lang="ru-RU" sz="2000" b="1" dirty="0">
              <a:solidFill>
                <a:srgbClr val="006699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006699"/>
                </a:solidFill>
                <a:latin typeface="+mj-lt"/>
              </a:rPr>
              <a:t>Участие в областных тематических проверках</a:t>
            </a:r>
          </a:p>
          <a:p>
            <a:endParaRPr lang="ru-RU" sz="2000" b="1" dirty="0" smtClean="0">
              <a:solidFill>
                <a:srgbClr val="006699"/>
              </a:solidFill>
              <a:latin typeface="+mj-lt"/>
            </a:endParaRPr>
          </a:p>
          <a:p>
            <a:pPr algn="r"/>
            <a:endParaRPr lang="ru-RU" sz="2000" b="1" cap="all" dirty="0" smtClean="0"/>
          </a:p>
          <a:p>
            <a:endParaRPr lang="ru-RU" sz="2000" b="1" cap="all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13448"/>
          <a:stretch/>
        </p:blipFill>
        <p:spPr>
          <a:xfrm>
            <a:off x="7292789" y="3957366"/>
            <a:ext cx="1851211" cy="271596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49" y="6277774"/>
            <a:ext cx="3086100" cy="365125"/>
          </a:xfrm>
        </p:spPr>
        <p:txBody>
          <a:bodyPr/>
          <a:lstStyle/>
          <a:p>
            <a:r>
              <a:rPr lang="ru-RU" dirty="0" smtClean="0"/>
              <a:t>Шарья, </a:t>
            </a:r>
            <a:r>
              <a:rPr lang="ru-RU" dirty="0" smtClean="0"/>
              <a:t>20223год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26570" y="1280160"/>
            <a:ext cx="8135785" cy="51372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1. ВНЕШТАТНЫЙ ТЕХНИЧЕСКИЙ ИНСПЕКТОР УПОЛНОМОЧЕННЫЙ </a:t>
            </a:r>
          </a:p>
          <a:p>
            <a:pPr algn="just">
              <a:spcBef>
                <a:spcPct val="0"/>
              </a:spcBef>
              <a:buNone/>
            </a:pPr>
            <a: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ПО ОХРАНЕ ТРУДА ВХОДИТ В СОСТАВ КОМИССИЙ ПО ОЦЕНКЕ </a:t>
            </a:r>
          </a:p>
          <a:p>
            <a:pPr algn="just">
              <a:spcBef>
                <a:spcPct val="0"/>
              </a:spcBef>
              <a:buNone/>
            </a:pPr>
            <a: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ГОТОВНОСТИ  </a:t>
            </a:r>
            <a:r>
              <a:rPr kumimoji="0" lang="ru-RU" altLang="ru-RU" sz="1400" b="1" dirty="0">
                <a:solidFill>
                  <a:schemeClr val="accent5">
                    <a:lumMod val="50000"/>
                  </a:schemeClr>
                </a:solidFill>
              </a:rPr>
              <a:t>ОБРАЗОВАТЕЛЬНЫХ ОРГАНИЗАЦИЙ </a:t>
            </a:r>
            <a: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kumimoji="0" lang="ru-RU" altLang="ru-RU" sz="1400" b="1" dirty="0">
                <a:solidFill>
                  <a:schemeClr val="accent5">
                    <a:lumMod val="50000"/>
                  </a:schemeClr>
                </a:solidFill>
              </a:rPr>
              <a:t>НАЧАЛУ УЧЕБНОГО </a:t>
            </a:r>
            <a:endParaRPr kumimoji="0" lang="ru-RU" alt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kumimoji="0" lang="ru-RU" alt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. В 2022 ГОДУ </a:t>
            </a:r>
            <a:r>
              <a:rPr kumimoji="0" lang="ru-RU" altLang="ru-RU" sz="1400" b="1" dirty="0">
                <a:solidFill>
                  <a:schemeClr val="accent5">
                    <a:lumMod val="50000"/>
                  </a:schemeClr>
                </a:solidFill>
              </a:rPr>
              <a:t>МЕХАНИЗМОМ ВОЗВРАТА СТРАХОВЫХ ВЗНОСОВ </a:t>
            </a:r>
            <a:endParaRPr kumimoji="0" lang="ru-RU" alt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ВОСПОЛЬЗОВАЛИСЬ   -  </a:t>
            </a:r>
            <a:r>
              <a:rPr kumimoji="0" lang="ru-RU" altLang="ru-RU" sz="1400" b="1" dirty="0" smtClean="0">
                <a:solidFill>
                  <a:srgbClr val="C00000"/>
                </a:solidFill>
              </a:rPr>
              <a:t>12  ОБРАЗОВАТЕЛЬНЫХ ОРГАНИЗАЦИЙ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b="1" dirty="0" smtClean="0">
                <a:solidFill>
                  <a:srgbClr val="C00000"/>
                </a:solidFill>
              </a:rPr>
              <a:t> НА ОБЩУЮ СУММУ 123500 РУБ.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kumimoji="0" lang="ru-RU" altLang="ru-RU" sz="1400" b="1" dirty="0" smtClean="0">
              <a:solidFill>
                <a:srgbClr val="C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kumimoji="0" lang="ru-RU" altLang="ru-RU" sz="1400" b="1" dirty="0" smtClean="0">
                <a:solidFill>
                  <a:srgbClr val="002060"/>
                </a:solidFill>
              </a:rPr>
              <a:t>3. </a:t>
            </a:r>
            <a:r>
              <a:rPr kumimoji="0" lang="ru-RU" altLang="ru-RU" sz="1400" b="1" cap="all" dirty="0">
                <a:solidFill>
                  <a:schemeClr val="accent5">
                    <a:lumMod val="50000"/>
                  </a:schemeClr>
                </a:solidFill>
              </a:rPr>
              <a:t>Медицинские осмотры 193620 руб</a:t>
            </a:r>
            <a:r>
              <a:rPr kumimoji="0" lang="ru-RU" altLang="ru-RU" sz="1400" b="1" cap="all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endParaRPr kumimoji="0" lang="ru-RU" altLang="ru-RU" sz="1400" b="1" cap="all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kumimoji="0" lang="ru-RU" altLang="ru-RU" sz="1400" b="1" cap="all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kumimoji="0" lang="ru-RU" altLang="ru-RU" sz="1400" b="1" cap="all" dirty="0">
                <a:solidFill>
                  <a:schemeClr val="accent5">
                    <a:lumMod val="50000"/>
                  </a:schemeClr>
                </a:solidFill>
              </a:rPr>
              <a:t>4. Несчастных случаев нет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451" y="6903717"/>
            <a:ext cx="6897189" cy="124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332509" y="257732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ОХРАНА ТРУДА</a:t>
            </a:r>
          </a:p>
          <a:p>
            <a:pPr algn="ctr"/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7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509451" y="5747657"/>
            <a:ext cx="8125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 smtClean="0">
                <a:solidFill>
                  <a:schemeClr val="bg1"/>
                </a:solidFill>
              </a:rPr>
              <a:t>  </a:t>
            </a:r>
            <a:endParaRPr lang="ru-RU" alt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</a:pPr>
            <a:endParaRPr lang="ru-RU" alt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</a:pP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7359" y="266082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ИНФОРМАЦИОННАЯ ПОЛИТИКА</a:t>
            </a: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450" y="2157017"/>
            <a:ext cx="8070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1.Работает сайт   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Шарьинской районной 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Общероссийского профсоюза образования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Размещены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профсоюзные   странички на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сайтах всех образовательных организаций</a:t>
            </a:r>
          </a:p>
          <a:p>
            <a:pPr algn="just">
              <a:spcBef>
                <a:spcPct val="0"/>
              </a:spcBef>
            </a:pP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2.Сформированы группы в социальных сетях ВК и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Телеграмм-канал,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Messenger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3.Публикации в газете «Трудовая Слобода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3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791" y="1350083"/>
            <a:ext cx="8677275" cy="147115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Обеспечение </a:t>
            </a:r>
            <a:r>
              <a:rPr kumimoji="0" lang="ru-RU" alt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контроля за рациональным и эффективным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расходованием   средств профсоюзного </a:t>
            </a:r>
            <a:r>
              <a:rPr kumimoji="0"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бюджета</a:t>
            </a:r>
            <a:endParaRPr kumimoji="0" lang="ru-RU" altLang="ru-R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7715" y="3253840"/>
            <a:ext cx="8620351" cy="27432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Расходование финансовых средств: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информационная работа – </a:t>
            </a:r>
            <a:r>
              <a:rPr kumimoji="0" lang="ru-RU" altLang="ru-RU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4 </a:t>
            </a:r>
            <a:r>
              <a:rPr kumimoji="0" lang="ru-RU" altLang="ru-RU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культурно-массовая работа – </a:t>
            </a:r>
            <a:r>
              <a:rPr kumimoji="0" lang="ru-RU" altLang="ru-RU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29,8 </a:t>
            </a:r>
            <a:r>
              <a:rPr kumimoji="0" lang="ru-RU" altLang="ru-RU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материальная помощь членам профсоюза - </a:t>
            </a:r>
            <a:r>
              <a:rPr kumimoji="0" lang="ru-RU" altLang="ru-RU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3%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премирование профактива </a:t>
            </a:r>
            <a:r>
              <a:rPr kumimoji="0" lang="ru-RU" altLang="ru-RU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-3,9%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обучение профактива </a:t>
            </a:r>
            <a:r>
              <a:rPr kumimoji="0" lang="ru-RU" altLang="ru-RU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– 1%</a:t>
            </a:r>
            <a:endParaRPr kumimoji="0" lang="ru-RU" altLang="ru-RU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kumimoji="0" lang="ru-RU" altLang="ru-RU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kumimoji="0" lang="ru-RU" alt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1" y="249457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ФИНАНСОВАЯ ДЕЯТЕЛЬНОСТЬ</a:t>
            </a:r>
          </a:p>
          <a:p>
            <a:pPr algn="ctr"/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7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127" y="249456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6699"/>
                </a:solidFill>
                <a:latin typeface="+mj-lt"/>
              </a:rPr>
              <a:t>ГОД КОРПОРАТИВНОЙ КУЛЬТУРЫ</a:t>
            </a:r>
          </a:p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350" y="1782981"/>
            <a:ext cx="8729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Фото- галерея в социальных сетях «Профсоюз в лицах»;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Конкурс «На лучшее представительство первичной профсоюзной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организации  в сети Интернет» </a:t>
            </a:r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Конкурс </a:t>
            </a: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«Профсоюзный кроссворд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»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Региональный отраслевой   конкурс «На лучший Коллективный договор»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69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CDAD6270085A429F8372CB583A0619" ma:contentTypeVersion="49" ma:contentTypeDescription="Создание документа." ma:contentTypeScope="" ma:versionID="9189ca6247ceff58d710fe305b0f417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</documentManagement>
</p:properties>
</file>

<file path=customXml/itemProps1.xml><?xml version="1.0" encoding="utf-8"?>
<ds:datastoreItem xmlns:ds="http://schemas.openxmlformats.org/officeDocument/2006/customXml" ds:itemID="{538246CD-0668-48FD-8494-E6F81CAF93FD}"/>
</file>

<file path=customXml/itemProps2.xml><?xml version="1.0" encoding="utf-8"?>
<ds:datastoreItem xmlns:ds="http://schemas.openxmlformats.org/officeDocument/2006/customXml" ds:itemID="{2F0286D2-DEDD-42A6-AA6E-3095BAEDCC6D}"/>
</file>

<file path=customXml/itemProps3.xml><?xml version="1.0" encoding="utf-8"?>
<ds:datastoreItem xmlns:ds="http://schemas.openxmlformats.org/officeDocument/2006/customXml" ds:itemID="{357BE9FA-62A6-4444-9620-3B240F5D49E4}"/>
</file>

<file path=customXml/itemProps4.xml><?xml version="1.0" encoding="utf-8"?>
<ds:datastoreItem xmlns:ds="http://schemas.openxmlformats.org/officeDocument/2006/customXml" ds:itemID="{5D542603-AC02-40E6-B694-765C732F21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549</Words>
  <Application>Microsoft Office PowerPoint</Application>
  <PresentationFormat>Экран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Профсоюз</cp:lastModifiedBy>
  <cp:revision>104</cp:revision>
  <dcterms:created xsi:type="dcterms:W3CDTF">2018-09-11T14:16:34Z</dcterms:created>
  <dcterms:modified xsi:type="dcterms:W3CDTF">2024-02-05T10:35:16Z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0x0101008ECDAD6270085A429F8372CB583A0619</vt:lpwstr>
  </property>
</Properties>
</file>